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ti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384" r:id="rId4"/>
    <p:sldId id="376" r:id="rId5"/>
    <p:sldId id="387" r:id="rId6"/>
    <p:sldId id="386" r:id="rId7"/>
    <p:sldId id="342" r:id="rId8"/>
    <p:sldId id="343" r:id="rId9"/>
    <p:sldId id="377" r:id="rId10"/>
    <p:sldId id="258" r:id="rId11"/>
    <p:sldId id="710" r:id="rId12"/>
    <p:sldId id="711" r:id="rId13"/>
    <p:sldId id="728" r:id="rId14"/>
    <p:sldId id="712" r:id="rId15"/>
    <p:sldId id="392" r:id="rId16"/>
    <p:sldId id="393" r:id="rId17"/>
    <p:sldId id="706" r:id="rId18"/>
    <p:sldId id="388" r:id="rId19"/>
    <p:sldId id="730" r:id="rId20"/>
    <p:sldId id="394" r:id="rId21"/>
    <p:sldId id="389" r:id="rId22"/>
    <p:sldId id="391" r:id="rId23"/>
    <p:sldId id="460" r:id="rId24"/>
    <p:sldId id="705" r:id="rId25"/>
    <p:sldId id="461" r:id="rId26"/>
    <p:sldId id="390" r:id="rId27"/>
    <p:sldId id="396" r:id="rId28"/>
    <p:sldId id="395" r:id="rId29"/>
    <p:sldId id="707" r:id="rId30"/>
    <p:sldId id="708" r:id="rId31"/>
    <p:sldId id="727" r:id="rId32"/>
    <p:sldId id="397" r:id="rId33"/>
    <p:sldId id="398" r:id="rId34"/>
    <p:sldId id="399" r:id="rId35"/>
    <p:sldId id="400" r:id="rId36"/>
    <p:sldId id="401" r:id="rId37"/>
    <p:sldId id="709" r:id="rId38"/>
    <p:sldId id="715" r:id="rId39"/>
    <p:sldId id="716" r:id="rId40"/>
    <p:sldId id="332" r:id="rId41"/>
    <p:sldId id="729" r:id="rId42"/>
    <p:sldId id="383" r:id="rId43"/>
    <p:sldId id="713" r:id="rId44"/>
    <p:sldId id="714" r:id="rId45"/>
    <p:sldId id="717" r:id="rId46"/>
    <p:sldId id="718" r:id="rId47"/>
    <p:sldId id="719" r:id="rId48"/>
    <p:sldId id="720" r:id="rId49"/>
    <p:sldId id="264" r:id="rId50"/>
    <p:sldId id="721" r:id="rId51"/>
    <p:sldId id="722" r:id="rId52"/>
    <p:sldId id="723" r:id="rId53"/>
    <p:sldId id="731" r:id="rId54"/>
    <p:sldId id="259" r:id="rId55"/>
    <p:sldId id="724" r:id="rId56"/>
    <p:sldId id="725" r:id="rId57"/>
    <p:sldId id="72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Mastren" initials="TM" lastIdx="2" clrIdx="0">
    <p:extLst>
      <p:ext uri="{19B8F6BF-5375-455C-9EA6-DF929625EA0E}">
        <p15:presenceInfo xmlns:p15="http://schemas.microsoft.com/office/powerpoint/2012/main" userId="6675164dec538c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114" y="12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3460E-6B98-4CDA-8294-E7B1BD649E4E}" type="datetimeFigureOut">
              <a:rPr lang="en-US" smtClean="0"/>
              <a:t>7/3/2019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25954-9A32-4DF2-8F87-9B41B815275E}" type="slidenum">
              <a:rPr lang="en-US" smtClean="0"/>
              <a:t>‹#›</a:t>
            </a:fld>
            <a:endParaRPr lang="en-US"/>
          </a:p>
        </p:txBody>
      </p:sp>
    </p:spTree>
    <p:extLst>
      <p:ext uri="{BB962C8B-B14F-4D97-AF65-F5344CB8AC3E}">
        <p14:creationId xmlns:p14="http://schemas.microsoft.com/office/powerpoint/2010/main" val="374781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a:noFill/>
          <a:ln w="12700">
            <a:solidFill>
              <a:prstClr val="black"/>
            </a:solidFill>
          </a:ln>
        </p:spPr>
      </p:sp>
      <p:sp>
        <p:nvSpPr>
          <p:cNvPr id="3" name="Notes Placeholder 2"/>
          <p:cNvSpPr>
            <a:spLocks noGrp="1"/>
          </p:cNvSpPr>
          <p:nvPr>
            <p:ph type="body" idx="1"/>
          </p:nvPr>
        </p:nvSpPr>
        <p:spPr>
          <a:xfrm>
            <a:off x="695325" y="4445000"/>
            <a:ext cx="5559425" cy="3636963"/>
          </a:xfrm>
          <a:prstGeom prst="rect">
            <a:avLst/>
          </a:prstGeom>
        </p:spPr>
        <p:txBody>
          <a:bodyPr/>
          <a:lstStyle/>
          <a:p>
            <a:endParaRPr lang="en-US"/>
          </a:p>
        </p:txBody>
      </p:sp>
    </p:spTree>
    <p:extLst>
      <p:ext uri="{BB962C8B-B14F-4D97-AF65-F5344CB8AC3E}">
        <p14:creationId xmlns:p14="http://schemas.microsoft.com/office/powerpoint/2010/main" val="181333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a:noFill/>
          <a:ln w="12700">
            <a:solidFill>
              <a:prstClr val="black"/>
            </a:solidFill>
          </a:ln>
        </p:spPr>
      </p:sp>
      <p:sp>
        <p:nvSpPr>
          <p:cNvPr id="3" name="Notes Placeholder 2"/>
          <p:cNvSpPr>
            <a:spLocks noGrp="1"/>
          </p:cNvSpPr>
          <p:nvPr>
            <p:ph type="body" idx="1"/>
          </p:nvPr>
        </p:nvSpPr>
        <p:spPr>
          <a:xfrm>
            <a:off x="695325" y="4445000"/>
            <a:ext cx="5559425" cy="3636963"/>
          </a:xfrm>
          <a:prstGeom prst="rect">
            <a:avLst/>
          </a:prstGeom>
        </p:spPr>
        <p:txBody>
          <a:bodyPr/>
          <a:lstStyle/>
          <a:p>
            <a:endParaRPr lang="en-US" dirty="0"/>
          </a:p>
        </p:txBody>
      </p:sp>
    </p:spTree>
    <p:extLst>
      <p:ext uri="{BB962C8B-B14F-4D97-AF65-F5344CB8AC3E}">
        <p14:creationId xmlns:p14="http://schemas.microsoft.com/office/powerpoint/2010/main" val="413862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8D505C-91A1-442C-8ABF-2083CD33FCBF}"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9CF35-0CA9-43E3-9C33-62582C21074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87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D505C-91A1-442C-8ABF-2083CD33FCBF}"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1459160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D505C-91A1-442C-8ABF-2083CD33FCBF}"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376194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D505C-91A1-442C-8ABF-2083CD33FCBF}"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48833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D505C-91A1-442C-8ABF-2083CD33FCBF}"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9CF35-0CA9-43E3-9C33-62582C21074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1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8D505C-91A1-442C-8ABF-2083CD33FCBF}"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33846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8D505C-91A1-442C-8ABF-2083CD33FCBF}"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196685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8D505C-91A1-442C-8ABF-2083CD33FCBF}"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14426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78D505C-91A1-442C-8ABF-2083CD33FCBF}" type="datetimeFigureOut">
              <a:rPr lang="en-US" smtClean="0"/>
              <a:t>7/3/2019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24455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78D505C-91A1-442C-8ABF-2083CD33FCBF}" type="datetimeFigureOut">
              <a:rPr lang="en-US" smtClean="0"/>
              <a:t>7/3/2019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CD9CF35-0CA9-43E3-9C33-62582C210747}" type="slidenum">
              <a:rPr lang="en-US" smtClean="0"/>
              <a:t>‹#›</a:t>
            </a:fld>
            <a:endParaRPr lang="en-US"/>
          </a:p>
        </p:txBody>
      </p:sp>
    </p:spTree>
    <p:extLst>
      <p:ext uri="{BB962C8B-B14F-4D97-AF65-F5344CB8AC3E}">
        <p14:creationId xmlns:p14="http://schemas.microsoft.com/office/powerpoint/2010/main" val="144217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8D505C-91A1-442C-8ABF-2083CD33FCBF}"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9CF35-0CA9-43E3-9C33-62582C210747}" type="slidenum">
              <a:rPr lang="en-US" smtClean="0"/>
              <a:t>‹#›</a:t>
            </a:fld>
            <a:endParaRPr lang="en-US"/>
          </a:p>
        </p:txBody>
      </p:sp>
    </p:spTree>
    <p:extLst>
      <p:ext uri="{BB962C8B-B14F-4D97-AF65-F5344CB8AC3E}">
        <p14:creationId xmlns:p14="http://schemas.microsoft.com/office/powerpoint/2010/main" val="327013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78D505C-91A1-442C-8ABF-2083CD33FCBF}" type="datetimeFigureOut">
              <a:rPr lang="en-US" smtClean="0"/>
              <a:t>7/3/2019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CD9CF35-0CA9-43E3-9C33-62582C21074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55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14E2-5515-4626-A2ED-4B0261893B6A}"/>
              </a:ext>
            </a:extLst>
          </p:cNvPr>
          <p:cNvSpPr>
            <a:spLocks noGrp="1"/>
          </p:cNvSpPr>
          <p:nvPr>
            <p:ph type="ctrTitle"/>
          </p:nvPr>
        </p:nvSpPr>
        <p:spPr/>
        <p:txBody>
          <a:bodyPr/>
          <a:lstStyle/>
          <a:p>
            <a:pPr algn="ctr"/>
            <a:r>
              <a:rPr lang="en-US" dirty="0"/>
              <a:t>Isotope Production	</a:t>
            </a:r>
          </a:p>
        </p:txBody>
      </p:sp>
      <p:sp>
        <p:nvSpPr>
          <p:cNvPr id="3" name="Subtitle 2">
            <a:extLst>
              <a:ext uri="{FF2B5EF4-FFF2-40B4-BE49-F238E27FC236}">
                <a16:creationId xmlns:a16="http://schemas.microsoft.com/office/drawing/2014/main" id="{89BED6D2-EBC7-4D82-93EC-03C834AED6C3}"/>
              </a:ext>
            </a:extLst>
          </p:cNvPr>
          <p:cNvSpPr>
            <a:spLocks noGrp="1"/>
          </p:cNvSpPr>
          <p:nvPr>
            <p:ph type="subTitle" idx="1"/>
          </p:nvPr>
        </p:nvSpPr>
        <p:spPr/>
        <p:txBody>
          <a:bodyPr>
            <a:normAutofit fontScale="77500" lnSpcReduction="20000"/>
          </a:bodyPr>
          <a:lstStyle/>
          <a:p>
            <a:pPr algn="ctr">
              <a:spcBef>
                <a:spcPts val="0"/>
              </a:spcBef>
              <a:spcAft>
                <a:spcPts val="0"/>
              </a:spcAft>
            </a:pPr>
            <a:r>
              <a:rPr lang="en-US" cap="none" dirty="0"/>
              <a:t>Exotic Beam Summer School 2019: Oak Ridge National Laboratory</a:t>
            </a:r>
          </a:p>
          <a:p>
            <a:pPr algn="ctr">
              <a:spcBef>
                <a:spcPts val="0"/>
              </a:spcBef>
              <a:spcAft>
                <a:spcPts val="0"/>
              </a:spcAft>
            </a:pPr>
            <a:endParaRPr lang="en-US" cap="none" dirty="0"/>
          </a:p>
          <a:p>
            <a:pPr algn="ctr">
              <a:spcBef>
                <a:spcPts val="0"/>
              </a:spcBef>
              <a:spcAft>
                <a:spcPts val="0"/>
              </a:spcAft>
            </a:pPr>
            <a:r>
              <a:rPr lang="en-US" cap="none" dirty="0"/>
              <a:t>Tara Mastren, PhD</a:t>
            </a:r>
          </a:p>
          <a:p>
            <a:pPr algn="ctr">
              <a:spcBef>
                <a:spcPts val="0"/>
              </a:spcBef>
              <a:spcAft>
                <a:spcPts val="0"/>
              </a:spcAft>
            </a:pPr>
            <a:r>
              <a:rPr lang="en-US" cap="none" dirty="0"/>
              <a:t>Assistant Professor of Nuclear Engineering</a:t>
            </a:r>
          </a:p>
          <a:p>
            <a:pPr algn="ctr">
              <a:spcBef>
                <a:spcPts val="0"/>
              </a:spcBef>
              <a:spcAft>
                <a:spcPts val="0"/>
              </a:spcAft>
            </a:pPr>
            <a:r>
              <a:rPr lang="en-US" cap="none" dirty="0"/>
              <a:t>University of Utah</a:t>
            </a:r>
          </a:p>
        </p:txBody>
      </p:sp>
    </p:spTree>
    <p:extLst>
      <p:ext uri="{BB962C8B-B14F-4D97-AF65-F5344CB8AC3E}">
        <p14:creationId xmlns:p14="http://schemas.microsoft.com/office/powerpoint/2010/main" val="3152691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0B6B8-C167-4B58-BCDB-D87B95700213}"/>
              </a:ext>
            </a:extLst>
          </p:cNvPr>
          <p:cNvSpPr>
            <a:spLocks noGrp="1"/>
          </p:cNvSpPr>
          <p:nvPr>
            <p:ph type="title"/>
          </p:nvPr>
        </p:nvSpPr>
        <p:spPr/>
        <p:txBody>
          <a:bodyPr/>
          <a:lstStyle/>
          <a:p>
            <a:r>
              <a:rPr lang="en-US" dirty="0"/>
              <a:t>Isotope Production		</a:t>
            </a:r>
          </a:p>
        </p:txBody>
      </p:sp>
      <p:sp>
        <p:nvSpPr>
          <p:cNvPr id="3" name="Content Placeholder 2">
            <a:extLst>
              <a:ext uri="{FF2B5EF4-FFF2-40B4-BE49-F238E27FC236}">
                <a16:creationId xmlns:a16="http://schemas.microsoft.com/office/drawing/2014/main" id="{D7360F9D-3753-4B79-BDD4-BAF7368F1E00}"/>
              </a:ext>
            </a:extLst>
          </p:cNvPr>
          <p:cNvSpPr>
            <a:spLocks noGrp="1"/>
          </p:cNvSpPr>
          <p:nvPr>
            <p:ph idx="1"/>
          </p:nvPr>
        </p:nvSpPr>
        <p:spPr/>
        <p:txBody>
          <a:bodyPr/>
          <a:lstStyle/>
          <a:p>
            <a:pPr>
              <a:buFont typeface="Courier New" panose="02070309020205020404" pitchFamily="49" charset="0"/>
              <a:buChar char="o"/>
            </a:pPr>
            <a:r>
              <a:rPr lang="en-US" sz="2800" dirty="0"/>
              <a:t> Nuclear Physics</a:t>
            </a:r>
          </a:p>
          <a:p>
            <a:pPr lvl="1">
              <a:buFont typeface="Courier New" panose="02070309020205020404" pitchFamily="49" charset="0"/>
              <a:buChar char="o"/>
            </a:pPr>
            <a:r>
              <a:rPr lang="en-US" sz="2400" dirty="0"/>
              <a:t> Nuclear Data</a:t>
            </a:r>
          </a:p>
          <a:p>
            <a:pPr lvl="1">
              <a:buFont typeface="Courier New" panose="02070309020205020404" pitchFamily="49" charset="0"/>
              <a:buChar char="o"/>
            </a:pPr>
            <a:r>
              <a:rPr lang="en-US" sz="2400" dirty="0"/>
              <a:t> </a:t>
            </a:r>
            <a:r>
              <a:rPr lang="en-US" sz="2400" dirty="0" err="1"/>
              <a:t>Targetry</a:t>
            </a:r>
            <a:endParaRPr lang="en-US" sz="2400" dirty="0"/>
          </a:p>
          <a:p>
            <a:pPr>
              <a:buFont typeface="Courier New" panose="02070309020205020404" pitchFamily="49" charset="0"/>
              <a:buChar char="o"/>
            </a:pPr>
            <a:r>
              <a:rPr lang="en-US" sz="2800" dirty="0"/>
              <a:t> Radiochemistry</a:t>
            </a:r>
          </a:p>
          <a:p>
            <a:pPr lvl="1">
              <a:buFont typeface="Courier New" panose="02070309020205020404" pitchFamily="49" charset="0"/>
              <a:buChar char="o"/>
            </a:pPr>
            <a:r>
              <a:rPr lang="en-US" sz="2400" dirty="0"/>
              <a:t> Fast Efficient Separations</a:t>
            </a:r>
          </a:p>
          <a:p>
            <a:pPr lvl="1">
              <a:buFont typeface="Courier New" panose="02070309020205020404" pitchFamily="49" charset="0"/>
              <a:buChar char="o"/>
            </a:pPr>
            <a:r>
              <a:rPr lang="en-US" sz="2400" dirty="0"/>
              <a:t> High Specific Activity</a:t>
            </a:r>
          </a:p>
          <a:p>
            <a:pPr lvl="1">
              <a:buFont typeface="Courier New" panose="02070309020205020404" pitchFamily="49" charset="0"/>
              <a:buChar char="o"/>
            </a:pPr>
            <a:r>
              <a:rPr lang="en-US" sz="2400" dirty="0"/>
              <a:t> High Purity</a:t>
            </a:r>
            <a:endParaRPr lang="en-US" dirty="0"/>
          </a:p>
        </p:txBody>
      </p:sp>
    </p:spTree>
    <p:extLst>
      <p:ext uri="{BB962C8B-B14F-4D97-AF65-F5344CB8AC3E}">
        <p14:creationId xmlns:p14="http://schemas.microsoft.com/office/powerpoint/2010/main" val="274406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F9BA-B053-438C-86C5-319E75813739}"/>
              </a:ext>
            </a:extLst>
          </p:cNvPr>
          <p:cNvSpPr>
            <a:spLocks noGrp="1"/>
          </p:cNvSpPr>
          <p:nvPr>
            <p:ph type="title"/>
          </p:nvPr>
        </p:nvSpPr>
        <p:spPr/>
        <p:txBody>
          <a:bodyPr/>
          <a:lstStyle/>
          <a:p>
            <a:r>
              <a:rPr lang="en-US" dirty="0"/>
              <a:t>Nuclear Reactions</a:t>
            </a:r>
          </a:p>
        </p:txBody>
      </p:sp>
      <p:sp>
        <p:nvSpPr>
          <p:cNvPr id="3" name="Content Placeholder 2">
            <a:extLst>
              <a:ext uri="{FF2B5EF4-FFF2-40B4-BE49-F238E27FC236}">
                <a16:creationId xmlns:a16="http://schemas.microsoft.com/office/drawing/2014/main" id="{65AC1E77-2789-4A8F-AD2F-E11B84B16F89}"/>
              </a:ext>
            </a:extLst>
          </p:cNvPr>
          <p:cNvSpPr>
            <a:spLocks noGrp="1"/>
          </p:cNvSpPr>
          <p:nvPr>
            <p:ph idx="1"/>
          </p:nvPr>
        </p:nvSpPr>
        <p:spPr/>
        <p:txBody>
          <a:bodyPr/>
          <a:lstStyle/>
          <a:p>
            <a:pPr>
              <a:buFont typeface="Courier New" panose="02070309020205020404" pitchFamily="49" charset="0"/>
              <a:buChar char="o"/>
            </a:pPr>
            <a:r>
              <a:rPr lang="en-US" dirty="0"/>
              <a:t> Target(projectile, light products)Heavy Products </a:t>
            </a:r>
          </a:p>
          <a:p>
            <a:pPr lvl="1">
              <a:buFont typeface="Courier New" panose="02070309020205020404" pitchFamily="49" charset="0"/>
              <a:buChar char="o"/>
            </a:pPr>
            <a:r>
              <a:rPr lang="en-US" baseline="30000" dirty="0"/>
              <a:t>58</a:t>
            </a:r>
            <a:r>
              <a:rPr lang="en-US" dirty="0"/>
              <a:t>Ni(p,</a:t>
            </a:r>
            <a:r>
              <a:rPr lang="el-GR" dirty="0"/>
              <a:t>α</a:t>
            </a:r>
            <a:r>
              <a:rPr lang="en-US" dirty="0"/>
              <a:t>)</a:t>
            </a:r>
            <a:r>
              <a:rPr lang="en-US" baseline="30000" dirty="0"/>
              <a:t>55</a:t>
            </a:r>
            <a:r>
              <a:rPr lang="en-US" dirty="0"/>
              <a:t>Co</a:t>
            </a:r>
          </a:p>
          <a:p>
            <a:pPr>
              <a:buFont typeface="Courier New" panose="02070309020205020404" pitchFamily="49" charset="0"/>
              <a:buChar char="o"/>
            </a:pPr>
            <a:r>
              <a:rPr lang="en-US" dirty="0"/>
              <a:t> Q-value ΔM(reactants)-</a:t>
            </a:r>
            <a:r>
              <a:rPr lang="el-GR" dirty="0"/>
              <a:t>Δ</a:t>
            </a:r>
            <a:r>
              <a:rPr lang="en-US" dirty="0"/>
              <a:t>M(products)</a:t>
            </a:r>
          </a:p>
          <a:p>
            <a:pPr>
              <a:buFont typeface="Courier New" panose="02070309020205020404" pitchFamily="49" charset="0"/>
              <a:buChar char="o"/>
            </a:pPr>
            <a:r>
              <a:rPr lang="en-US" dirty="0"/>
              <a:t> Threshold Energy</a:t>
            </a:r>
          </a:p>
          <a:p>
            <a:pPr lvl="1">
              <a:buFont typeface="Courier New" panose="02070309020205020404" pitchFamily="49" charset="0"/>
              <a:buChar char="o"/>
            </a:pPr>
            <a:r>
              <a:rPr lang="en-US" dirty="0"/>
              <a:t>Minimum energy required for the reaction</a:t>
            </a:r>
          </a:p>
          <a:p>
            <a:pPr>
              <a:buFont typeface="Courier New" panose="02070309020205020404" pitchFamily="49" charset="0"/>
              <a:buChar char="o"/>
            </a:pPr>
            <a:r>
              <a:rPr lang="en-US" dirty="0"/>
              <a:t> Coulomb Barrier</a:t>
            </a:r>
          </a:p>
          <a:p>
            <a:pPr lvl="1">
              <a:buFont typeface="Courier New" panose="02070309020205020404" pitchFamily="49" charset="0"/>
              <a:buChar char="o"/>
            </a:pPr>
            <a:r>
              <a:rPr lang="en-US" dirty="0"/>
              <a:t>Energy required to overcome the Coulomb Barrier</a:t>
            </a:r>
          </a:p>
          <a:p>
            <a:pPr>
              <a:buFont typeface="Courier New" panose="02070309020205020404" pitchFamily="49" charset="0"/>
              <a:buChar char="o"/>
            </a:pPr>
            <a:r>
              <a:rPr lang="en-US" dirty="0"/>
              <a:t> Reaction will occur at higher of the two</a:t>
            </a:r>
          </a:p>
          <a:p>
            <a:pPr>
              <a:buFont typeface="Courier New" panose="02070309020205020404" pitchFamily="49" charset="0"/>
              <a:buChar char="o"/>
            </a:pPr>
            <a:endParaRPr lang="en-US" dirty="0"/>
          </a:p>
        </p:txBody>
      </p:sp>
      <p:pic>
        <p:nvPicPr>
          <p:cNvPr id="5" name="Picture 4">
            <a:extLst>
              <a:ext uri="{FF2B5EF4-FFF2-40B4-BE49-F238E27FC236}">
                <a16:creationId xmlns:a16="http://schemas.microsoft.com/office/drawing/2014/main" id="{2ED98CF3-AB8D-4D5B-AB5C-205A367C7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128837"/>
            <a:ext cx="5124450" cy="2066925"/>
          </a:xfrm>
          <a:prstGeom prst="rect">
            <a:avLst/>
          </a:prstGeom>
        </p:spPr>
      </p:pic>
    </p:spTree>
    <p:extLst>
      <p:ext uri="{BB962C8B-B14F-4D97-AF65-F5344CB8AC3E}">
        <p14:creationId xmlns:p14="http://schemas.microsoft.com/office/powerpoint/2010/main" val="4094508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BEE7-DE9A-4736-95F0-B06C517B045E}"/>
              </a:ext>
            </a:extLst>
          </p:cNvPr>
          <p:cNvSpPr>
            <a:spLocks noGrp="1"/>
          </p:cNvSpPr>
          <p:nvPr>
            <p:ph type="title"/>
          </p:nvPr>
        </p:nvSpPr>
        <p:spPr/>
        <p:txBody>
          <a:bodyPr/>
          <a:lstStyle/>
          <a:p>
            <a:r>
              <a:rPr lang="en-US" dirty="0"/>
              <a:t>Excitation Function</a:t>
            </a:r>
          </a:p>
        </p:txBody>
      </p:sp>
      <p:pic>
        <p:nvPicPr>
          <p:cNvPr id="5" name="Content Placeholder 4" descr="A screenshot of a cell phone&#10;&#10;Description automatically generated">
            <a:extLst>
              <a:ext uri="{FF2B5EF4-FFF2-40B4-BE49-F238E27FC236}">
                <a16:creationId xmlns:a16="http://schemas.microsoft.com/office/drawing/2014/main" id="{114761D5-673F-4C8F-8062-EBBC0A9FC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9042" y="2643188"/>
            <a:ext cx="4714875" cy="3343275"/>
          </a:xfrm>
          <a:ln w="15875">
            <a:solidFill>
              <a:schemeClr val="tx1"/>
            </a:solidFill>
          </a:ln>
        </p:spPr>
      </p:pic>
      <p:sp>
        <p:nvSpPr>
          <p:cNvPr id="6" name="TextBox 5">
            <a:extLst>
              <a:ext uri="{FF2B5EF4-FFF2-40B4-BE49-F238E27FC236}">
                <a16:creationId xmlns:a16="http://schemas.microsoft.com/office/drawing/2014/main" id="{48E84C3B-B531-4963-B864-3F19C5F9B477}"/>
              </a:ext>
            </a:extLst>
          </p:cNvPr>
          <p:cNvSpPr txBox="1"/>
          <p:nvPr/>
        </p:nvSpPr>
        <p:spPr>
          <a:xfrm>
            <a:off x="4752975" y="1952625"/>
            <a:ext cx="2409825" cy="1077218"/>
          </a:xfrm>
          <a:prstGeom prst="rect">
            <a:avLst/>
          </a:prstGeom>
          <a:noFill/>
        </p:spPr>
        <p:txBody>
          <a:bodyPr wrap="square" rtlCol="0">
            <a:spAutoFit/>
          </a:bodyPr>
          <a:lstStyle/>
          <a:p>
            <a:r>
              <a:rPr lang="en-US" sz="3200" baseline="30000" dirty="0"/>
              <a:t>58</a:t>
            </a:r>
            <a:r>
              <a:rPr lang="en-US" sz="3200" dirty="0"/>
              <a:t>Ni(p,</a:t>
            </a:r>
            <a:r>
              <a:rPr lang="el-GR" sz="3200" dirty="0"/>
              <a:t>α</a:t>
            </a:r>
            <a:r>
              <a:rPr lang="en-US" sz="3200" dirty="0"/>
              <a:t>)</a:t>
            </a:r>
            <a:r>
              <a:rPr lang="en-US" sz="3200" baseline="30000" dirty="0"/>
              <a:t>55</a:t>
            </a:r>
            <a:r>
              <a:rPr lang="en-US" sz="3200" dirty="0"/>
              <a:t>Co</a:t>
            </a:r>
          </a:p>
          <a:p>
            <a:endParaRPr lang="en-US" sz="3200" dirty="0"/>
          </a:p>
        </p:txBody>
      </p:sp>
    </p:spTree>
    <p:extLst>
      <p:ext uri="{BB962C8B-B14F-4D97-AF65-F5344CB8AC3E}">
        <p14:creationId xmlns:p14="http://schemas.microsoft.com/office/powerpoint/2010/main" val="142758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A201-68DC-4E3D-BD9A-ED45C9CF66B4}"/>
              </a:ext>
            </a:extLst>
          </p:cNvPr>
          <p:cNvSpPr>
            <a:spLocks noGrp="1"/>
          </p:cNvSpPr>
          <p:nvPr>
            <p:ph type="title"/>
          </p:nvPr>
        </p:nvSpPr>
        <p:spPr/>
        <p:txBody>
          <a:bodyPr/>
          <a:lstStyle/>
          <a:p>
            <a:r>
              <a:rPr lang="en-US" dirty="0"/>
              <a:t>Yield Calculations</a:t>
            </a:r>
          </a:p>
        </p:txBody>
      </p:sp>
      <p:sp>
        <p:nvSpPr>
          <p:cNvPr id="6" name="TextBox 5">
            <a:extLst>
              <a:ext uri="{FF2B5EF4-FFF2-40B4-BE49-F238E27FC236}">
                <a16:creationId xmlns:a16="http://schemas.microsoft.com/office/drawing/2014/main" id="{0A7FBA8E-0180-46E9-8E85-722774A00D7F}"/>
              </a:ext>
            </a:extLst>
          </p:cNvPr>
          <p:cNvSpPr txBox="1"/>
          <p:nvPr/>
        </p:nvSpPr>
        <p:spPr>
          <a:xfrm>
            <a:off x="4762500" y="2525243"/>
            <a:ext cx="1905000" cy="707886"/>
          </a:xfrm>
          <a:prstGeom prst="rect">
            <a:avLst/>
          </a:prstGeom>
          <a:noFill/>
        </p:spPr>
        <p:txBody>
          <a:bodyPr wrap="square" rtlCol="0">
            <a:spAutoFit/>
          </a:bodyPr>
          <a:lstStyle/>
          <a:p>
            <a:r>
              <a:rPr lang="en-US" sz="4000" dirty="0">
                <a:latin typeface="+mj-lt"/>
              </a:rPr>
              <a:t>R</a:t>
            </a:r>
            <a:r>
              <a:rPr lang="en-US" sz="2000" dirty="0">
                <a:latin typeface="+mj-lt"/>
              </a:rPr>
              <a:t>=</a:t>
            </a:r>
            <a:r>
              <a:rPr lang="en-US" sz="4000" dirty="0" err="1">
                <a:latin typeface="+mj-lt"/>
              </a:rPr>
              <a:t>Ixn</a:t>
            </a:r>
            <a:r>
              <a:rPr lang="en-US" sz="4000" dirty="0">
                <a:latin typeface="+mj-lt"/>
              </a:rPr>
              <a:t>’</a:t>
            </a:r>
            <a:r>
              <a:rPr lang="el-GR" sz="4000" dirty="0">
                <a:latin typeface="+mj-lt"/>
                <a:cs typeface="Times New Roman"/>
              </a:rPr>
              <a:t>σ</a:t>
            </a:r>
            <a:endParaRPr lang="en-US" sz="4000" dirty="0">
              <a:latin typeface="+mj-lt"/>
            </a:endParaRPr>
          </a:p>
        </p:txBody>
      </p:sp>
      <p:sp>
        <p:nvSpPr>
          <p:cNvPr id="7" name="TextBox 6">
            <a:extLst>
              <a:ext uri="{FF2B5EF4-FFF2-40B4-BE49-F238E27FC236}">
                <a16:creationId xmlns:a16="http://schemas.microsoft.com/office/drawing/2014/main" id="{EF63CD69-1D06-4AA1-AAC4-DBA485C4ECED}"/>
              </a:ext>
            </a:extLst>
          </p:cNvPr>
          <p:cNvSpPr txBox="1"/>
          <p:nvPr/>
        </p:nvSpPr>
        <p:spPr>
          <a:xfrm>
            <a:off x="3078480" y="3149085"/>
            <a:ext cx="6465570" cy="2554545"/>
          </a:xfrm>
          <a:prstGeom prst="rect">
            <a:avLst/>
          </a:prstGeom>
          <a:noFill/>
        </p:spPr>
        <p:txBody>
          <a:bodyPr wrap="square" rtlCol="0">
            <a:spAutoFit/>
          </a:bodyPr>
          <a:lstStyle/>
          <a:p>
            <a:r>
              <a:rPr lang="en-US" sz="3200" dirty="0">
                <a:latin typeface="+mj-lt"/>
              </a:rPr>
              <a:t>R = the #of reactions/unit time</a:t>
            </a:r>
          </a:p>
          <a:p>
            <a:r>
              <a:rPr lang="en-US" sz="3200" dirty="0">
                <a:latin typeface="+mj-lt"/>
              </a:rPr>
              <a:t>I = the flux of the incident particle (/s)</a:t>
            </a:r>
          </a:p>
          <a:p>
            <a:r>
              <a:rPr lang="en-US" sz="3200" dirty="0">
                <a:latin typeface="+mj-lt"/>
              </a:rPr>
              <a:t>x = the target thickness in cm</a:t>
            </a:r>
          </a:p>
          <a:p>
            <a:r>
              <a:rPr lang="en-US" sz="3200" dirty="0">
                <a:latin typeface="+mj-lt"/>
              </a:rPr>
              <a:t>n’ = the number of target nuclei/cm</a:t>
            </a:r>
            <a:r>
              <a:rPr lang="en-US" sz="3200" baseline="30000" dirty="0">
                <a:latin typeface="+mj-lt"/>
              </a:rPr>
              <a:t>3</a:t>
            </a:r>
          </a:p>
          <a:p>
            <a:r>
              <a:rPr lang="el-GR" sz="3200" dirty="0">
                <a:latin typeface="+mj-lt"/>
                <a:cs typeface="Times New Roman"/>
              </a:rPr>
              <a:t>σ</a:t>
            </a:r>
            <a:r>
              <a:rPr lang="en-US" sz="3200" dirty="0">
                <a:latin typeface="+mj-lt"/>
                <a:cs typeface="Times New Roman"/>
              </a:rPr>
              <a:t> = the cross section (cm</a:t>
            </a:r>
            <a:r>
              <a:rPr lang="en-US" sz="3200" baseline="30000" dirty="0">
                <a:latin typeface="+mj-lt"/>
                <a:cs typeface="Times New Roman"/>
              </a:rPr>
              <a:t>2</a:t>
            </a:r>
            <a:r>
              <a:rPr lang="en-US" sz="3200" dirty="0">
                <a:latin typeface="+mj-lt"/>
                <a:cs typeface="Times New Roman"/>
              </a:rPr>
              <a:t>) </a:t>
            </a:r>
            <a:endParaRPr lang="en-US" sz="3200" dirty="0">
              <a:latin typeface="+mj-lt"/>
            </a:endParaRPr>
          </a:p>
        </p:txBody>
      </p:sp>
      <p:sp>
        <p:nvSpPr>
          <p:cNvPr id="8" name="TextBox 7">
            <a:extLst>
              <a:ext uri="{FF2B5EF4-FFF2-40B4-BE49-F238E27FC236}">
                <a16:creationId xmlns:a16="http://schemas.microsoft.com/office/drawing/2014/main" id="{57C38585-3584-435A-BF76-6F03BFA5F8E2}"/>
              </a:ext>
            </a:extLst>
          </p:cNvPr>
          <p:cNvSpPr txBox="1"/>
          <p:nvPr/>
        </p:nvSpPr>
        <p:spPr>
          <a:xfrm>
            <a:off x="4410074" y="1908126"/>
            <a:ext cx="3190875" cy="707886"/>
          </a:xfrm>
          <a:prstGeom prst="rect">
            <a:avLst/>
          </a:prstGeom>
          <a:noFill/>
        </p:spPr>
        <p:txBody>
          <a:bodyPr wrap="square" rtlCol="0">
            <a:spAutoFit/>
          </a:bodyPr>
          <a:lstStyle/>
          <a:p>
            <a:r>
              <a:rPr lang="en-US" sz="4000" dirty="0">
                <a:latin typeface="+mj-lt"/>
              </a:rPr>
              <a:t>A=R(1-e</a:t>
            </a:r>
            <a:r>
              <a:rPr lang="en-US" sz="4000" baseline="30000" dirty="0">
                <a:latin typeface="+mj-lt"/>
              </a:rPr>
              <a:t>-λt</a:t>
            </a:r>
            <a:r>
              <a:rPr lang="en-US" sz="4000" dirty="0">
                <a:latin typeface="+mj-lt"/>
              </a:rPr>
              <a:t>)</a:t>
            </a:r>
            <a:endParaRPr lang="en-US" sz="4000" baseline="30000" dirty="0">
              <a:latin typeface="+mj-lt"/>
            </a:endParaRPr>
          </a:p>
        </p:txBody>
      </p:sp>
    </p:spTree>
    <p:extLst>
      <p:ext uri="{BB962C8B-B14F-4D97-AF65-F5344CB8AC3E}">
        <p14:creationId xmlns:p14="http://schemas.microsoft.com/office/powerpoint/2010/main" val="219112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B5D21-CA7C-4503-8865-EFC2BB7182DA}"/>
              </a:ext>
            </a:extLst>
          </p:cNvPr>
          <p:cNvSpPr>
            <a:spLocks noGrp="1"/>
          </p:cNvSpPr>
          <p:nvPr>
            <p:ph type="title"/>
          </p:nvPr>
        </p:nvSpPr>
        <p:spPr/>
        <p:txBody>
          <a:bodyPr/>
          <a:lstStyle/>
          <a:p>
            <a:r>
              <a:rPr lang="en-US" dirty="0"/>
              <a:t>Radiochemistry	</a:t>
            </a:r>
          </a:p>
        </p:txBody>
      </p:sp>
      <p:sp>
        <p:nvSpPr>
          <p:cNvPr id="3" name="Content Placeholder 2">
            <a:extLst>
              <a:ext uri="{FF2B5EF4-FFF2-40B4-BE49-F238E27FC236}">
                <a16:creationId xmlns:a16="http://schemas.microsoft.com/office/drawing/2014/main" id="{55809896-533F-45A3-A5A3-60E40344F057}"/>
              </a:ext>
            </a:extLst>
          </p:cNvPr>
          <p:cNvSpPr>
            <a:spLocks noGrp="1"/>
          </p:cNvSpPr>
          <p:nvPr>
            <p:ph idx="1"/>
          </p:nvPr>
        </p:nvSpPr>
        <p:spPr/>
        <p:txBody>
          <a:bodyPr/>
          <a:lstStyle/>
          <a:p>
            <a:pPr>
              <a:buFont typeface="Courier New" panose="02070309020205020404" pitchFamily="49" charset="0"/>
              <a:buChar char="o"/>
            </a:pPr>
            <a:r>
              <a:rPr lang="en-US" dirty="0"/>
              <a:t> Chemical separation of the product from the target material</a:t>
            </a:r>
          </a:p>
          <a:p>
            <a:pPr>
              <a:buFont typeface="Courier New" panose="02070309020205020404" pitchFamily="49" charset="0"/>
              <a:buChar char="o"/>
            </a:pPr>
            <a:r>
              <a:rPr lang="en-US" dirty="0"/>
              <a:t> Obtain product in high chemical purity</a:t>
            </a:r>
          </a:p>
          <a:p>
            <a:pPr lvl="1">
              <a:buFont typeface="Courier New" panose="02070309020205020404" pitchFamily="49" charset="0"/>
              <a:buChar char="o"/>
            </a:pPr>
            <a:r>
              <a:rPr lang="en-US" dirty="0"/>
              <a:t>Minimal stable impurities that could have effect on chemistry, for example metallic impurities that could compete with product radionuclide for chelation.</a:t>
            </a:r>
          </a:p>
          <a:p>
            <a:pPr lvl="1">
              <a:buFont typeface="Courier New" panose="02070309020205020404" pitchFamily="49" charset="0"/>
              <a:buChar char="o"/>
            </a:pPr>
            <a:r>
              <a:rPr lang="en-US" dirty="0"/>
              <a:t>High specific activity (as close to theoretical as possible)</a:t>
            </a:r>
          </a:p>
          <a:p>
            <a:pPr lvl="2">
              <a:buFont typeface="Courier New" panose="02070309020205020404" pitchFamily="49" charset="0"/>
              <a:buChar char="o"/>
            </a:pPr>
            <a:r>
              <a:rPr lang="en-US" dirty="0"/>
              <a:t>Theoretical specific activity is the radioactivity/µmol assuming all atoms are the product radionuclide</a:t>
            </a:r>
          </a:p>
          <a:p>
            <a:pPr>
              <a:buFont typeface="Courier New" panose="02070309020205020404" pitchFamily="49" charset="0"/>
              <a:buChar char="o"/>
            </a:pPr>
            <a:r>
              <a:rPr lang="en-US" dirty="0"/>
              <a:t> Obtain product in high </a:t>
            </a:r>
            <a:r>
              <a:rPr lang="en-US" dirty="0" err="1"/>
              <a:t>radionuclidic</a:t>
            </a:r>
            <a:r>
              <a:rPr lang="en-US" dirty="0"/>
              <a:t> purity</a:t>
            </a:r>
          </a:p>
          <a:p>
            <a:pPr lvl="1">
              <a:buFont typeface="Courier New" panose="02070309020205020404" pitchFamily="49" charset="0"/>
              <a:buChar char="o"/>
            </a:pPr>
            <a:r>
              <a:rPr lang="en-US" dirty="0"/>
              <a:t>Free from long-lived impurities (ideally)</a:t>
            </a:r>
          </a:p>
          <a:p>
            <a:pPr>
              <a:buFont typeface="Courier New" panose="02070309020205020404" pitchFamily="49" charset="0"/>
              <a:buChar char="o"/>
            </a:pPr>
            <a:r>
              <a:rPr lang="en-US" dirty="0"/>
              <a:t> Final product should be in an appropriate chemical form</a:t>
            </a:r>
          </a:p>
          <a:p>
            <a:pPr marL="201168" lvl="1" indent="0">
              <a:buNone/>
            </a:pPr>
            <a:endParaRPr lang="en-US" dirty="0"/>
          </a:p>
        </p:txBody>
      </p:sp>
    </p:spTree>
    <p:extLst>
      <p:ext uri="{BB962C8B-B14F-4D97-AF65-F5344CB8AC3E}">
        <p14:creationId xmlns:p14="http://schemas.microsoft.com/office/powerpoint/2010/main" val="3137544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B856-E16D-49F9-BE36-9023127B58EA}"/>
              </a:ext>
            </a:extLst>
          </p:cNvPr>
          <p:cNvSpPr>
            <a:spLocks noGrp="1"/>
          </p:cNvSpPr>
          <p:nvPr>
            <p:ph type="title"/>
          </p:nvPr>
        </p:nvSpPr>
        <p:spPr/>
        <p:txBody>
          <a:bodyPr/>
          <a:lstStyle/>
          <a:p>
            <a:r>
              <a:rPr lang="en-US" dirty="0"/>
              <a:t>Considerations for Radioisotopes used for Medical Applications</a:t>
            </a:r>
          </a:p>
        </p:txBody>
      </p:sp>
      <p:sp>
        <p:nvSpPr>
          <p:cNvPr id="3" name="Content Placeholder 2">
            <a:extLst>
              <a:ext uri="{FF2B5EF4-FFF2-40B4-BE49-F238E27FC236}">
                <a16:creationId xmlns:a16="http://schemas.microsoft.com/office/drawing/2014/main" id="{E656F7B1-254E-4F8B-9442-B55049825DF6}"/>
              </a:ext>
            </a:extLst>
          </p:cNvPr>
          <p:cNvSpPr>
            <a:spLocks noGrp="1"/>
          </p:cNvSpPr>
          <p:nvPr>
            <p:ph idx="1"/>
          </p:nvPr>
        </p:nvSpPr>
        <p:spPr/>
        <p:txBody>
          <a:bodyPr>
            <a:normAutofit fontScale="77500" lnSpcReduction="20000"/>
          </a:bodyPr>
          <a:lstStyle/>
          <a:p>
            <a:pPr>
              <a:buFont typeface="Courier New" panose="02070309020205020404" pitchFamily="49" charset="0"/>
              <a:buChar char="o"/>
            </a:pPr>
            <a:r>
              <a:rPr lang="en-US" sz="3200" dirty="0"/>
              <a:t> Chemistry</a:t>
            </a:r>
          </a:p>
          <a:p>
            <a:pPr>
              <a:buFont typeface="Courier New" panose="02070309020205020404" pitchFamily="49" charset="0"/>
              <a:buChar char="o"/>
            </a:pPr>
            <a:r>
              <a:rPr lang="en-US" sz="3200" dirty="0"/>
              <a:t> Half-live</a:t>
            </a:r>
          </a:p>
          <a:p>
            <a:pPr lvl="1">
              <a:buFont typeface="Courier New" panose="02070309020205020404" pitchFamily="49" charset="0"/>
              <a:buChar char="o"/>
            </a:pPr>
            <a:r>
              <a:rPr lang="en-US" sz="3000" dirty="0"/>
              <a:t>Comparable to biological half-life of targeting agent</a:t>
            </a:r>
          </a:p>
          <a:p>
            <a:pPr>
              <a:buFont typeface="Courier New" panose="02070309020205020404" pitchFamily="49" charset="0"/>
              <a:buChar char="o"/>
            </a:pPr>
            <a:r>
              <a:rPr lang="en-US" sz="3200" dirty="0"/>
              <a:t> Decay Properties</a:t>
            </a:r>
          </a:p>
          <a:p>
            <a:pPr lvl="1">
              <a:buFont typeface="Courier New" panose="02070309020205020404" pitchFamily="49" charset="0"/>
              <a:buChar char="o"/>
            </a:pPr>
            <a:r>
              <a:rPr lang="en-US" sz="3000" dirty="0"/>
              <a:t>What Application?</a:t>
            </a:r>
          </a:p>
          <a:p>
            <a:pPr lvl="2">
              <a:buFont typeface="Courier New" panose="02070309020205020404" pitchFamily="49" charset="0"/>
              <a:buChar char="o"/>
            </a:pPr>
            <a:r>
              <a:rPr lang="en-US" sz="2600" dirty="0"/>
              <a:t>PET, SPECT, Therapy</a:t>
            </a:r>
          </a:p>
          <a:p>
            <a:pPr>
              <a:buFont typeface="Courier New" panose="02070309020205020404" pitchFamily="49" charset="0"/>
              <a:buChar char="o"/>
            </a:pPr>
            <a:r>
              <a:rPr lang="en-US" sz="3200" dirty="0"/>
              <a:t> Availability</a:t>
            </a:r>
          </a:p>
          <a:p>
            <a:pPr lvl="1">
              <a:buFont typeface="Courier New" panose="02070309020205020404" pitchFamily="49" charset="0"/>
              <a:buChar char="o"/>
            </a:pPr>
            <a:r>
              <a:rPr lang="en-US" sz="3000" dirty="0"/>
              <a:t>Can the radionuclide be obtained in usable quantities</a:t>
            </a:r>
          </a:p>
          <a:p>
            <a:pPr>
              <a:buFont typeface="Courier New" panose="02070309020205020404" pitchFamily="49" charset="0"/>
              <a:buChar char="o"/>
            </a:pPr>
            <a:r>
              <a:rPr lang="en-US" sz="3200" dirty="0"/>
              <a:t> Purity</a:t>
            </a:r>
          </a:p>
          <a:p>
            <a:pPr>
              <a:buFont typeface="Courier New" panose="02070309020205020404" pitchFamily="49" charset="0"/>
              <a:buChar char="o"/>
            </a:pPr>
            <a:r>
              <a:rPr lang="en-US" sz="3200" dirty="0"/>
              <a:t> Specific Activity</a:t>
            </a:r>
          </a:p>
          <a:p>
            <a:pPr marL="201168" lvl="1" indent="0">
              <a:buNone/>
            </a:pPr>
            <a:endParaRPr lang="en-US" sz="3000" dirty="0"/>
          </a:p>
        </p:txBody>
      </p:sp>
    </p:spTree>
    <p:extLst>
      <p:ext uri="{BB962C8B-B14F-4D97-AF65-F5344CB8AC3E}">
        <p14:creationId xmlns:p14="http://schemas.microsoft.com/office/powerpoint/2010/main" val="219401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8D8B64-E9E8-42FB-9F99-B84E106EF9E3}"/>
              </a:ext>
            </a:extLst>
          </p:cNvPr>
          <p:cNvSpPr>
            <a:spLocks noGrp="1"/>
          </p:cNvSpPr>
          <p:nvPr>
            <p:ph type="title"/>
          </p:nvPr>
        </p:nvSpPr>
        <p:spPr/>
        <p:txBody>
          <a:bodyPr>
            <a:normAutofit/>
          </a:bodyPr>
          <a:lstStyle/>
          <a:p>
            <a:r>
              <a:rPr lang="en-US" sz="7200" dirty="0"/>
              <a:t>Production </a:t>
            </a:r>
          </a:p>
        </p:txBody>
      </p:sp>
      <p:sp>
        <p:nvSpPr>
          <p:cNvPr id="10" name="Text Placeholder 9">
            <a:extLst>
              <a:ext uri="{FF2B5EF4-FFF2-40B4-BE49-F238E27FC236}">
                <a16:creationId xmlns:a16="http://schemas.microsoft.com/office/drawing/2014/main" id="{B505272D-DEE2-4F4B-B009-7ACE9D1213DC}"/>
              </a:ext>
            </a:extLst>
          </p:cNvPr>
          <p:cNvSpPr>
            <a:spLocks noGrp="1"/>
          </p:cNvSpPr>
          <p:nvPr>
            <p:ph type="body" idx="1"/>
          </p:nvPr>
        </p:nvSpPr>
        <p:spPr/>
        <p:txBody>
          <a:bodyPr/>
          <a:lstStyle/>
          <a:p>
            <a:r>
              <a:rPr lang="en-US" dirty="0"/>
              <a:t>Small Medical Cyclotron</a:t>
            </a:r>
          </a:p>
        </p:txBody>
      </p:sp>
    </p:spTree>
    <p:extLst>
      <p:ext uri="{BB962C8B-B14F-4D97-AF65-F5344CB8AC3E}">
        <p14:creationId xmlns:p14="http://schemas.microsoft.com/office/powerpoint/2010/main" val="2011764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BBC369-3205-4259-86BF-863E1E7CD4D4}"/>
              </a:ext>
            </a:extLst>
          </p:cNvPr>
          <p:cNvSpPr>
            <a:spLocks noGrp="1"/>
          </p:cNvSpPr>
          <p:nvPr>
            <p:ph type="title"/>
          </p:nvPr>
        </p:nvSpPr>
        <p:spPr/>
        <p:txBody>
          <a:bodyPr/>
          <a:lstStyle/>
          <a:p>
            <a:r>
              <a:rPr lang="en-US" dirty="0"/>
              <a:t>Small Medical Cyclotron (11-24 MeV)</a:t>
            </a:r>
          </a:p>
        </p:txBody>
      </p:sp>
      <p:pic>
        <p:nvPicPr>
          <p:cNvPr id="7" name="Picture 6" descr="A picture containing indoor&#10;&#10;Description automatically generated">
            <a:extLst>
              <a:ext uri="{FF2B5EF4-FFF2-40B4-BE49-F238E27FC236}">
                <a16:creationId xmlns:a16="http://schemas.microsoft.com/office/drawing/2014/main" id="{CD043C50-BC1F-41B0-BF97-D0E529B45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080" y="1912283"/>
            <a:ext cx="5704311" cy="4477884"/>
          </a:xfrm>
          <a:prstGeom prst="rect">
            <a:avLst/>
          </a:prstGeom>
        </p:spPr>
      </p:pic>
    </p:spTree>
    <p:extLst>
      <p:ext uri="{BB962C8B-B14F-4D97-AF65-F5344CB8AC3E}">
        <p14:creationId xmlns:p14="http://schemas.microsoft.com/office/powerpoint/2010/main" val="3865147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0AAB3-D557-4AF8-AC80-8BE074BD6B60}"/>
              </a:ext>
            </a:extLst>
          </p:cNvPr>
          <p:cNvSpPr>
            <a:spLocks noGrp="1"/>
          </p:cNvSpPr>
          <p:nvPr>
            <p:ph type="title"/>
          </p:nvPr>
        </p:nvSpPr>
        <p:spPr/>
        <p:txBody>
          <a:bodyPr/>
          <a:lstStyle/>
          <a:p>
            <a:r>
              <a:rPr lang="en-US" baseline="30000" dirty="0"/>
              <a:t>18</a:t>
            </a:r>
            <a:r>
              <a:rPr lang="en-US" dirty="0"/>
              <a:t>F (110m) Production</a:t>
            </a:r>
            <a:endParaRPr lang="en-US" baseline="30000" dirty="0"/>
          </a:p>
        </p:txBody>
      </p:sp>
      <p:pic>
        <p:nvPicPr>
          <p:cNvPr id="4" name="Content Placeholder 3">
            <a:extLst>
              <a:ext uri="{FF2B5EF4-FFF2-40B4-BE49-F238E27FC236}">
                <a16:creationId xmlns:a16="http://schemas.microsoft.com/office/drawing/2014/main" id="{C15FAB3A-01AE-4D55-8410-E3619082556A}"/>
              </a:ext>
            </a:extLst>
          </p:cNvPr>
          <p:cNvPicPr>
            <a:picLocks noGrp="1" noChangeAspect="1"/>
          </p:cNvPicPr>
          <p:nvPr>
            <p:ph idx="1"/>
          </p:nvPr>
        </p:nvPicPr>
        <p:blipFill>
          <a:blip r:embed="rId2"/>
          <a:stretch>
            <a:fillRect/>
          </a:stretch>
        </p:blipFill>
        <p:spPr>
          <a:xfrm>
            <a:off x="6428526" y="1855049"/>
            <a:ext cx="5200650" cy="3686175"/>
          </a:xfrm>
          <a:prstGeom prst="rect">
            <a:avLst/>
          </a:prstGeom>
        </p:spPr>
      </p:pic>
      <p:pic>
        <p:nvPicPr>
          <p:cNvPr id="5" name="Picture 4">
            <a:extLst>
              <a:ext uri="{FF2B5EF4-FFF2-40B4-BE49-F238E27FC236}">
                <a16:creationId xmlns:a16="http://schemas.microsoft.com/office/drawing/2014/main" id="{AB124A5E-CEDE-40ED-8C09-64B99A69445A}"/>
              </a:ext>
            </a:extLst>
          </p:cNvPr>
          <p:cNvPicPr>
            <a:picLocks noChangeAspect="1"/>
          </p:cNvPicPr>
          <p:nvPr/>
        </p:nvPicPr>
        <p:blipFill rotWithShape="1">
          <a:blip r:embed="rId3"/>
          <a:srcRect t="1421" b="-1"/>
          <a:stretch/>
        </p:blipFill>
        <p:spPr>
          <a:xfrm>
            <a:off x="864202" y="1784752"/>
            <a:ext cx="5200650" cy="2218301"/>
          </a:xfrm>
          <a:prstGeom prst="rect">
            <a:avLst/>
          </a:prstGeom>
        </p:spPr>
      </p:pic>
      <p:sp>
        <p:nvSpPr>
          <p:cNvPr id="6" name="TextBox 5">
            <a:extLst>
              <a:ext uri="{FF2B5EF4-FFF2-40B4-BE49-F238E27FC236}">
                <a16:creationId xmlns:a16="http://schemas.microsoft.com/office/drawing/2014/main" id="{48E305F8-E2DD-40D9-81FA-51A74C82E6C7}"/>
              </a:ext>
            </a:extLst>
          </p:cNvPr>
          <p:cNvSpPr txBox="1"/>
          <p:nvPr/>
        </p:nvSpPr>
        <p:spPr>
          <a:xfrm>
            <a:off x="1097280" y="4191039"/>
            <a:ext cx="4603898" cy="923330"/>
          </a:xfrm>
          <a:prstGeom prst="rect">
            <a:avLst/>
          </a:prstGeom>
          <a:noFill/>
        </p:spPr>
        <p:txBody>
          <a:bodyPr wrap="square" rtlCol="0">
            <a:spAutoFit/>
          </a:bodyPr>
          <a:lstStyle/>
          <a:p>
            <a:r>
              <a:rPr lang="en-US" dirty="0"/>
              <a:t>Produces [</a:t>
            </a:r>
            <a:r>
              <a:rPr lang="en-US" baseline="30000" dirty="0"/>
              <a:t>18</a:t>
            </a:r>
            <a:r>
              <a:rPr lang="en-US" dirty="0"/>
              <a:t>F]F</a:t>
            </a:r>
            <a:r>
              <a:rPr lang="en-US" baseline="30000" dirty="0"/>
              <a:t>- </a:t>
            </a:r>
            <a:r>
              <a:rPr lang="en-US" dirty="0"/>
              <a:t>that is separated from water target with a column and then used chemistry applications</a:t>
            </a:r>
            <a:endParaRPr lang="en-US" baseline="30000" dirty="0"/>
          </a:p>
        </p:txBody>
      </p:sp>
      <p:pic>
        <p:nvPicPr>
          <p:cNvPr id="8" name="Picture 7">
            <a:extLst>
              <a:ext uri="{FF2B5EF4-FFF2-40B4-BE49-F238E27FC236}">
                <a16:creationId xmlns:a16="http://schemas.microsoft.com/office/drawing/2014/main" id="{E4F1D431-70BB-4A9A-AE14-BADB32B68774}"/>
              </a:ext>
            </a:extLst>
          </p:cNvPr>
          <p:cNvPicPr>
            <a:picLocks noChangeAspect="1"/>
          </p:cNvPicPr>
          <p:nvPr/>
        </p:nvPicPr>
        <p:blipFill>
          <a:blip r:embed="rId4"/>
          <a:stretch>
            <a:fillRect/>
          </a:stretch>
        </p:blipFill>
        <p:spPr>
          <a:xfrm>
            <a:off x="3976903" y="4763753"/>
            <a:ext cx="2056801" cy="1554942"/>
          </a:xfrm>
          <a:prstGeom prst="rect">
            <a:avLst/>
          </a:prstGeom>
        </p:spPr>
      </p:pic>
      <p:sp>
        <p:nvSpPr>
          <p:cNvPr id="9" name="TextBox 8">
            <a:extLst>
              <a:ext uri="{FF2B5EF4-FFF2-40B4-BE49-F238E27FC236}">
                <a16:creationId xmlns:a16="http://schemas.microsoft.com/office/drawing/2014/main" id="{FE29B995-2F4C-47B8-B6FF-37C4B11B8242}"/>
              </a:ext>
            </a:extLst>
          </p:cNvPr>
          <p:cNvSpPr txBox="1"/>
          <p:nvPr/>
        </p:nvSpPr>
        <p:spPr>
          <a:xfrm>
            <a:off x="1376578" y="5314162"/>
            <a:ext cx="2056802" cy="646331"/>
          </a:xfrm>
          <a:prstGeom prst="rect">
            <a:avLst/>
          </a:prstGeom>
          <a:noFill/>
        </p:spPr>
        <p:txBody>
          <a:bodyPr wrap="square" rtlCol="0">
            <a:spAutoFit/>
          </a:bodyPr>
          <a:lstStyle/>
          <a:p>
            <a:r>
              <a:rPr lang="en-US" dirty="0"/>
              <a:t>[</a:t>
            </a:r>
            <a:r>
              <a:rPr lang="en-US" baseline="30000" dirty="0"/>
              <a:t>18</a:t>
            </a:r>
            <a:r>
              <a:rPr lang="en-US" dirty="0"/>
              <a:t>F]FDG </a:t>
            </a:r>
          </a:p>
          <a:p>
            <a:r>
              <a:rPr lang="en-US" dirty="0"/>
              <a:t>(Glucose Derivative)</a:t>
            </a:r>
          </a:p>
        </p:txBody>
      </p:sp>
      <p:sp>
        <p:nvSpPr>
          <p:cNvPr id="3" name="TextBox 2"/>
          <p:cNvSpPr txBox="1"/>
          <p:nvPr/>
        </p:nvSpPr>
        <p:spPr>
          <a:xfrm>
            <a:off x="1133672" y="3988356"/>
            <a:ext cx="4661710" cy="276999"/>
          </a:xfrm>
          <a:prstGeom prst="rect">
            <a:avLst/>
          </a:prstGeom>
          <a:noFill/>
        </p:spPr>
        <p:txBody>
          <a:bodyPr wrap="square" rtlCol="0">
            <a:spAutoFit/>
          </a:bodyPr>
          <a:lstStyle/>
          <a:p>
            <a:r>
              <a:rPr lang="en-US" sz="1200" dirty="0"/>
              <a:t>http://www.people.vcu.edu/~mhcrosthwait/clrs461/cyclotrons.html</a:t>
            </a:r>
          </a:p>
        </p:txBody>
      </p:sp>
    </p:spTree>
    <p:extLst>
      <p:ext uri="{BB962C8B-B14F-4D97-AF65-F5344CB8AC3E}">
        <p14:creationId xmlns:p14="http://schemas.microsoft.com/office/powerpoint/2010/main" val="144520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A672-F9F4-4D13-918B-3B6326E79C37}"/>
              </a:ext>
            </a:extLst>
          </p:cNvPr>
          <p:cNvSpPr>
            <a:spLocks noGrp="1"/>
          </p:cNvSpPr>
          <p:nvPr>
            <p:ph type="title"/>
          </p:nvPr>
        </p:nvSpPr>
        <p:spPr/>
        <p:txBody>
          <a:bodyPr/>
          <a:lstStyle/>
          <a:p>
            <a:r>
              <a:rPr lang="en-US" dirty="0"/>
              <a:t>FDG PET Imaging</a:t>
            </a:r>
          </a:p>
        </p:txBody>
      </p:sp>
      <p:pic>
        <p:nvPicPr>
          <p:cNvPr id="5" name="Content Placeholder 4" descr="A screenshot of a cell phone&#10;&#10;Description automatically generated">
            <a:extLst>
              <a:ext uri="{FF2B5EF4-FFF2-40B4-BE49-F238E27FC236}">
                <a16:creationId xmlns:a16="http://schemas.microsoft.com/office/drawing/2014/main" id="{26942BD5-5ECB-4833-8D9D-94846FE5E5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1443" y="2036763"/>
            <a:ext cx="2378140" cy="4022725"/>
          </a:xfrm>
        </p:spPr>
      </p:pic>
      <p:pic>
        <p:nvPicPr>
          <p:cNvPr id="6" name="Picture 5">
            <a:extLst>
              <a:ext uri="{FF2B5EF4-FFF2-40B4-BE49-F238E27FC236}">
                <a16:creationId xmlns:a16="http://schemas.microsoft.com/office/drawing/2014/main" id="{9FFA1641-12D7-4893-AC30-0666D9A9EDE9}"/>
              </a:ext>
            </a:extLst>
          </p:cNvPr>
          <p:cNvPicPr>
            <a:picLocks noChangeAspect="1"/>
          </p:cNvPicPr>
          <p:nvPr/>
        </p:nvPicPr>
        <p:blipFill>
          <a:blip r:embed="rId3"/>
          <a:stretch>
            <a:fillRect/>
          </a:stretch>
        </p:blipFill>
        <p:spPr>
          <a:xfrm>
            <a:off x="4633913" y="2502510"/>
            <a:ext cx="5367338" cy="3091230"/>
          </a:xfrm>
          <a:prstGeom prst="rect">
            <a:avLst/>
          </a:prstGeom>
        </p:spPr>
      </p:pic>
      <p:sp>
        <p:nvSpPr>
          <p:cNvPr id="7" name="TextBox 6">
            <a:extLst>
              <a:ext uri="{FF2B5EF4-FFF2-40B4-BE49-F238E27FC236}">
                <a16:creationId xmlns:a16="http://schemas.microsoft.com/office/drawing/2014/main" id="{22578008-DF80-4913-938E-45E593F1B371}"/>
              </a:ext>
            </a:extLst>
          </p:cNvPr>
          <p:cNvSpPr txBox="1"/>
          <p:nvPr/>
        </p:nvSpPr>
        <p:spPr>
          <a:xfrm>
            <a:off x="6591269" y="5758934"/>
            <a:ext cx="3162300" cy="276999"/>
          </a:xfrm>
          <a:prstGeom prst="rect">
            <a:avLst/>
          </a:prstGeom>
          <a:noFill/>
        </p:spPr>
        <p:txBody>
          <a:bodyPr wrap="square" rtlCol="0">
            <a:spAutoFit/>
          </a:bodyPr>
          <a:lstStyle/>
          <a:p>
            <a:r>
              <a:rPr lang="en-US" sz="1200" dirty="0" err="1"/>
              <a:t>Izuishi</a:t>
            </a:r>
            <a:r>
              <a:rPr lang="en-US" sz="1200" dirty="0"/>
              <a:t> et al., </a:t>
            </a:r>
            <a:r>
              <a:rPr lang="en-US" sz="1200" dirty="0" smtClean="0"/>
              <a:t>Oncology Reports, 2013 </a:t>
            </a:r>
            <a:endParaRPr lang="en-US" sz="1200" dirty="0"/>
          </a:p>
        </p:txBody>
      </p:sp>
      <p:sp>
        <p:nvSpPr>
          <p:cNvPr id="3" name="TextBox 2"/>
          <p:cNvSpPr txBox="1"/>
          <p:nvPr/>
        </p:nvSpPr>
        <p:spPr>
          <a:xfrm>
            <a:off x="966652" y="6059488"/>
            <a:ext cx="4153989" cy="276999"/>
          </a:xfrm>
          <a:prstGeom prst="rect">
            <a:avLst/>
          </a:prstGeom>
          <a:noFill/>
        </p:spPr>
        <p:txBody>
          <a:bodyPr wrap="square" rtlCol="0">
            <a:spAutoFit/>
          </a:bodyPr>
          <a:lstStyle/>
          <a:p>
            <a:r>
              <a:rPr lang="en-US" sz="1200" dirty="0" err="1" smtClean="0"/>
              <a:t>Özülker</a:t>
            </a:r>
            <a:r>
              <a:rPr lang="en-US" sz="1200" dirty="0" smtClean="0"/>
              <a:t> et al., Atlas of PET-CT Imaging in Oncology, pp 3-19</a:t>
            </a:r>
            <a:endParaRPr lang="en-US" sz="1200" dirty="0"/>
          </a:p>
        </p:txBody>
      </p:sp>
    </p:spTree>
    <p:extLst>
      <p:ext uri="{BB962C8B-B14F-4D97-AF65-F5344CB8AC3E}">
        <p14:creationId xmlns:p14="http://schemas.microsoft.com/office/powerpoint/2010/main" val="1797963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9EF3-342F-448A-9E09-094884EDD2F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CDA81CD-05E3-4CAB-90AD-36365D8C652D}"/>
              </a:ext>
            </a:extLst>
          </p:cNvPr>
          <p:cNvSpPr>
            <a:spLocks noGrp="1"/>
          </p:cNvSpPr>
          <p:nvPr>
            <p:ph idx="1"/>
          </p:nvPr>
        </p:nvSpPr>
        <p:spPr/>
        <p:txBody>
          <a:bodyPr>
            <a:normAutofit/>
          </a:bodyPr>
          <a:lstStyle/>
          <a:p>
            <a:pPr>
              <a:buFont typeface="Courier New" panose="02070309020205020404" pitchFamily="49" charset="0"/>
              <a:buChar char="o"/>
            </a:pPr>
            <a:r>
              <a:rPr lang="en-US" dirty="0"/>
              <a:t> Nuclear Medicine </a:t>
            </a:r>
          </a:p>
          <a:p>
            <a:pPr lvl="1">
              <a:buFont typeface="Courier New" panose="02070309020205020404" pitchFamily="49" charset="0"/>
              <a:buChar char="o"/>
            </a:pPr>
            <a:r>
              <a:rPr lang="en-US" dirty="0"/>
              <a:t>Imaging</a:t>
            </a:r>
          </a:p>
          <a:p>
            <a:pPr lvl="1">
              <a:buFont typeface="Courier New" panose="02070309020205020404" pitchFamily="49" charset="0"/>
              <a:buChar char="o"/>
            </a:pPr>
            <a:r>
              <a:rPr lang="en-US" dirty="0"/>
              <a:t>Therapy</a:t>
            </a:r>
          </a:p>
          <a:p>
            <a:pPr>
              <a:buFont typeface="Courier New" panose="02070309020205020404" pitchFamily="49" charset="0"/>
              <a:buChar char="o"/>
            </a:pPr>
            <a:r>
              <a:rPr lang="en-US" dirty="0"/>
              <a:t>Traditional Isotope Production Routes</a:t>
            </a:r>
          </a:p>
          <a:p>
            <a:pPr lvl="1">
              <a:buFont typeface="Courier New" panose="02070309020205020404" pitchFamily="49" charset="0"/>
              <a:buChar char="o"/>
            </a:pPr>
            <a:r>
              <a:rPr lang="en-US" dirty="0"/>
              <a:t>Small Medical Cyclotrons</a:t>
            </a:r>
          </a:p>
          <a:p>
            <a:pPr lvl="1">
              <a:buFont typeface="Courier New" panose="02070309020205020404" pitchFamily="49" charset="0"/>
              <a:buChar char="o"/>
            </a:pPr>
            <a:r>
              <a:rPr lang="en-US" dirty="0"/>
              <a:t>Reactors</a:t>
            </a:r>
          </a:p>
          <a:p>
            <a:pPr>
              <a:buFont typeface="Courier New" panose="02070309020205020404" pitchFamily="49" charset="0"/>
              <a:buChar char="o"/>
            </a:pPr>
            <a:r>
              <a:rPr lang="en-US" dirty="0"/>
              <a:t>Exotic Isotope Production Routes</a:t>
            </a:r>
          </a:p>
          <a:p>
            <a:pPr lvl="1">
              <a:buFont typeface="Courier New" panose="02070309020205020404" pitchFamily="49" charset="0"/>
              <a:buChar char="o"/>
            </a:pPr>
            <a:r>
              <a:rPr lang="en-US" dirty="0"/>
              <a:t>Medium-High Energy Cyclotrons</a:t>
            </a:r>
          </a:p>
          <a:p>
            <a:pPr lvl="1">
              <a:buFont typeface="Courier New" panose="02070309020205020404" pitchFamily="49" charset="0"/>
              <a:buChar char="o"/>
            </a:pPr>
            <a:r>
              <a:rPr lang="en-US" dirty="0"/>
              <a:t>Linear Accelerators</a:t>
            </a:r>
          </a:p>
          <a:p>
            <a:pPr lvl="1">
              <a:buFont typeface="Courier New" panose="02070309020205020404" pitchFamily="49" charset="0"/>
              <a:buChar char="o"/>
            </a:pPr>
            <a:r>
              <a:rPr lang="en-US" dirty="0"/>
              <a:t>Facility for Rare Isotope Beams</a:t>
            </a:r>
          </a:p>
          <a:p>
            <a:pPr lvl="1">
              <a:buFont typeface="Courier New" panose="02070309020205020404" pitchFamily="49" charset="0"/>
              <a:buChar char="o"/>
            </a:pPr>
            <a:endParaRPr lang="en-US" dirty="0"/>
          </a:p>
        </p:txBody>
      </p:sp>
    </p:spTree>
    <p:extLst>
      <p:ext uri="{BB962C8B-B14F-4D97-AF65-F5344CB8AC3E}">
        <p14:creationId xmlns:p14="http://schemas.microsoft.com/office/powerpoint/2010/main" val="2398516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A762-FFA6-40FB-ABE1-BF210547898B}"/>
              </a:ext>
            </a:extLst>
          </p:cNvPr>
          <p:cNvSpPr>
            <a:spLocks noGrp="1"/>
          </p:cNvSpPr>
          <p:nvPr>
            <p:ph type="title"/>
          </p:nvPr>
        </p:nvSpPr>
        <p:spPr/>
        <p:txBody>
          <a:bodyPr/>
          <a:lstStyle/>
          <a:p>
            <a:r>
              <a:rPr lang="en-US" dirty="0"/>
              <a:t>Nonstandard Radionuclides (Radiometals)</a:t>
            </a:r>
          </a:p>
        </p:txBody>
      </p:sp>
      <p:sp>
        <p:nvSpPr>
          <p:cNvPr id="3" name="Content Placeholder 2">
            <a:extLst>
              <a:ext uri="{FF2B5EF4-FFF2-40B4-BE49-F238E27FC236}">
                <a16:creationId xmlns:a16="http://schemas.microsoft.com/office/drawing/2014/main" id="{D715B1F0-E9A4-4F52-9CF9-94AE5C509E68}"/>
              </a:ext>
            </a:extLst>
          </p:cNvPr>
          <p:cNvSpPr>
            <a:spLocks noGrp="1"/>
          </p:cNvSpPr>
          <p:nvPr>
            <p:ph idx="1"/>
          </p:nvPr>
        </p:nvSpPr>
        <p:spPr/>
        <p:txBody>
          <a:bodyPr>
            <a:normAutofit/>
          </a:bodyPr>
          <a:lstStyle/>
          <a:p>
            <a:pPr>
              <a:buFont typeface="Courier New" panose="02070309020205020404" pitchFamily="49" charset="0"/>
              <a:buChar char="o"/>
            </a:pPr>
            <a:r>
              <a:rPr lang="en-US" sz="2800" dirty="0"/>
              <a:t> Longer half-lives</a:t>
            </a:r>
          </a:p>
          <a:p>
            <a:pPr>
              <a:buFont typeface="Courier New" panose="02070309020205020404" pitchFamily="49" charset="0"/>
              <a:buChar char="o"/>
            </a:pPr>
            <a:r>
              <a:rPr lang="en-US" sz="2800" dirty="0"/>
              <a:t> Useful for biological agents such as peptides, antibodies, nanobodies, etc. that have longer biological half-lives</a:t>
            </a:r>
          </a:p>
          <a:p>
            <a:pPr>
              <a:buFont typeface="Courier New" panose="02070309020205020404" pitchFamily="49" charset="0"/>
              <a:buChar char="o"/>
            </a:pPr>
            <a:r>
              <a:rPr lang="en-US" sz="2800" dirty="0"/>
              <a:t> Often requires appropriate chelate (chemical cage) to attach radionuclide to biological agent</a:t>
            </a:r>
          </a:p>
          <a:p>
            <a:pPr>
              <a:buFont typeface="Courier New" panose="02070309020205020404" pitchFamily="49" charset="0"/>
              <a:buChar char="o"/>
            </a:pPr>
            <a:r>
              <a:rPr lang="en-US" sz="2800" dirty="0"/>
              <a:t> Examples: </a:t>
            </a:r>
            <a:r>
              <a:rPr lang="en-US" sz="2800" baseline="30000" dirty="0"/>
              <a:t>89</a:t>
            </a:r>
            <a:r>
              <a:rPr lang="en-US" sz="2800" dirty="0"/>
              <a:t>Zr, </a:t>
            </a:r>
            <a:r>
              <a:rPr lang="en-US" sz="2800" baseline="30000" dirty="0"/>
              <a:t>64</a:t>
            </a:r>
            <a:r>
              <a:rPr lang="en-US" sz="2800" dirty="0"/>
              <a:t>Cu, </a:t>
            </a:r>
            <a:r>
              <a:rPr lang="en-US" sz="2800" baseline="30000" dirty="0"/>
              <a:t>86</a:t>
            </a:r>
            <a:r>
              <a:rPr lang="en-US" sz="2800" dirty="0"/>
              <a:t>Y, </a:t>
            </a:r>
            <a:r>
              <a:rPr lang="en-US" sz="2800" baseline="30000" dirty="0"/>
              <a:t>68</a:t>
            </a:r>
            <a:r>
              <a:rPr lang="en-US" sz="2800" dirty="0"/>
              <a:t>Ga</a:t>
            </a:r>
          </a:p>
          <a:p>
            <a:pPr marL="0" indent="0">
              <a:buNone/>
            </a:pPr>
            <a:endParaRPr lang="en-US" sz="2800" dirty="0"/>
          </a:p>
        </p:txBody>
      </p:sp>
    </p:spTree>
    <p:extLst>
      <p:ext uri="{BB962C8B-B14F-4D97-AF65-F5344CB8AC3E}">
        <p14:creationId xmlns:p14="http://schemas.microsoft.com/office/powerpoint/2010/main" val="3384579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035F-D200-4E7B-B72E-A9BB7AD25A23}"/>
              </a:ext>
            </a:extLst>
          </p:cNvPr>
          <p:cNvSpPr>
            <a:spLocks noGrp="1"/>
          </p:cNvSpPr>
          <p:nvPr>
            <p:ph type="title"/>
          </p:nvPr>
        </p:nvSpPr>
        <p:spPr/>
        <p:txBody>
          <a:bodyPr/>
          <a:lstStyle/>
          <a:p>
            <a:r>
              <a:rPr lang="en-US" dirty="0"/>
              <a:t>Radiometal Production (</a:t>
            </a:r>
            <a:r>
              <a:rPr lang="en-US" dirty="0" err="1"/>
              <a:t>Targetry</a:t>
            </a:r>
            <a:r>
              <a:rPr lang="en-US" dirty="0"/>
              <a:t>)</a:t>
            </a:r>
            <a:endParaRPr lang="en-US" baseline="30000" dirty="0"/>
          </a:p>
        </p:txBody>
      </p:sp>
      <p:pic>
        <p:nvPicPr>
          <p:cNvPr id="4" name="Picture 2">
            <a:extLst>
              <a:ext uri="{FF2B5EF4-FFF2-40B4-BE49-F238E27FC236}">
                <a16:creationId xmlns:a16="http://schemas.microsoft.com/office/drawing/2014/main" id="{34FA1F74-F8CB-43C0-9050-3943E9F8C1EE}"/>
              </a:ext>
            </a:extLst>
          </p:cNvPr>
          <p:cNvPicPr>
            <a:picLocks noGrp="1" noChangeAspect="1" noChangeArrowheads="1"/>
          </p:cNvPicPr>
          <p:nvPr>
            <p:ph idx="1"/>
          </p:nvPr>
        </p:nvPicPr>
        <p:blipFill>
          <a:blip r:embed="rId2" cstate="print"/>
          <a:srcRect/>
          <a:stretch>
            <a:fillRect/>
          </a:stretch>
        </p:blipFill>
        <p:spPr bwMode="auto">
          <a:xfrm>
            <a:off x="2586467" y="1846263"/>
            <a:ext cx="7079392" cy="4022725"/>
          </a:xfrm>
          <a:prstGeom prst="rect">
            <a:avLst/>
          </a:prstGeom>
          <a:noFill/>
          <a:ln w="9525">
            <a:noFill/>
            <a:miter lim="800000"/>
            <a:headEnd/>
            <a:tailEnd/>
          </a:ln>
        </p:spPr>
      </p:pic>
    </p:spTree>
    <p:extLst>
      <p:ext uri="{BB962C8B-B14F-4D97-AF65-F5344CB8AC3E}">
        <p14:creationId xmlns:p14="http://schemas.microsoft.com/office/powerpoint/2010/main" val="2228438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62F2-53B5-4EC3-BA77-ADF64BD8EA86}"/>
              </a:ext>
            </a:extLst>
          </p:cNvPr>
          <p:cNvSpPr>
            <a:spLocks noGrp="1"/>
          </p:cNvSpPr>
          <p:nvPr>
            <p:ph type="title"/>
          </p:nvPr>
        </p:nvSpPr>
        <p:spPr/>
        <p:txBody>
          <a:bodyPr/>
          <a:lstStyle/>
          <a:p>
            <a:r>
              <a:rPr lang="en-US" dirty="0"/>
              <a:t>Radiometal Production (</a:t>
            </a:r>
            <a:r>
              <a:rPr lang="en-US" dirty="0" err="1"/>
              <a:t>Targetry</a:t>
            </a:r>
            <a:r>
              <a:rPr lang="en-US" dirty="0"/>
              <a:t>)</a:t>
            </a:r>
          </a:p>
        </p:txBody>
      </p:sp>
      <p:pic>
        <p:nvPicPr>
          <p:cNvPr id="4" name="Picture 3" descr="Copper Target Holder">
            <a:extLst>
              <a:ext uri="{FF2B5EF4-FFF2-40B4-BE49-F238E27FC236}">
                <a16:creationId xmlns:a16="http://schemas.microsoft.com/office/drawing/2014/main" id="{1BA37779-F2C6-4424-AB29-E81D3ED95B7D}"/>
              </a:ext>
            </a:extLst>
          </p:cNvPr>
          <p:cNvPicPr>
            <a:picLocks noChangeAspect="1" noChangeArrowheads="1"/>
          </p:cNvPicPr>
          <p:nvPr/>
        </p:nvPicPr>
        <p:blipFill>
          <a:blip r:embed="rId2" cstate="print"/>
          <a:srcRect/>
          <a:stretch>
            <a:fillRect/>
          </a:stretch>
        </p:blipFill>
        <p:spPr bwMode="auto">
          <a:xfrm>
            <a:off x="1006363" y="1845734"/>
            <a:ext cx="6553200" cy="4480043"/>
          </a:xfrm>
          <a:prstGeom prst="rect">
            <a:avLst/>
          </a:prstGeom>
          <a:noFill/>
          <a:ln w="9525">
            <a:noFill/>
            <a:miter lim="800000"/>
            <a:headEnd/>
            <a:tailEnd/>
          </a:ln>
        </p:spPr>
      </p:pic>
      <p:pic>
        <p:nvPicPr>
          <p:cNvPr id="5" name="Picture 4" descr="Solid Targets">
            <a:extLst>
              <a:ext uri="{FF2B5EF4-FFF2-40B4-BE49-F238E27FC236}">
                <a16:creationId xmlns:a16="http://schemas.microsoft.com/office/drawing/2014/main" id="{11D7FC3D-FB12-480A-894A-53D49BB75558}"/>
              </a:ext>
            </a:extLst>
          </p:cNvPr>
          <p:cNvPicPr>
            <a:picLocks noChangeAspect="1" noChangeArrowheads="1"/>
          </p:cNvPicPr>
          <p:nvPr/>
        </p:nvPicPr>
        <p:blipFill>
          <a:blip r:embed="rId3" cstate="print"/>
          <a:srcRect/>
          <a:stretch>
            <a:fillRect/>
          </a:stretch>
        </p:blipFill>
        <p:spPr bwMode="auto">
          <a:xfrm>
            <a:off x="7717641" y="2664441"/>
            <a:ext cx="4145973" cy="2152108"/>
          </a:xfrm>
          <a:prstGeom prst="rect">
            <a:avLst/>
          </a:prstGeom>
          <a:noFill/>
          <a:ln w="9525">
            <a:noFill/>
            <a:miter lim="800000"/>
            <a:headEnd/>
            <a:tailEnd/>
          </a:ln>
        </p:spPr>
      </p:pic>
      <p:sp>
        <p:nvSpPr>
          <p:cNvPr id="6" name="TextBox 5">
            <a:extLst>
              <a:ext uri="{FF2B5EF4-FFF2-40B4-BE49-F238E27FC236}">
                <a16:creationId xmlns:a16="http://schemas.microsoft.com/office/drawing/2014/main" id="{6DEE8A6F-4A59-4D5E-83E0-479D5A42CFA8}"/>
              </a:ext>
            </a:extLst>
          </p:cNvPr>
          <p:cNvSpPr txBox="1"/>
          <p:nvPr/>
        </p:nvSpPr>
        <p:spPr>
          <a:xfrm>
            <a:off x="7559563" y="5956445"/>
            <a:ext cx="4462130" cy="307777"/>
          </a:xfrm>
          <a:prstGeom prst="rect">
            <a:avLst/>
          </a:prstGeom>
          <a:noFill/>
        </p:spPr>
        <p:txBody>
          <a:bodyPr wrap="square" rtlCol="0">
            <a:spAutoFit/>
          </a:bodyPr>
          <a:lstStyle/>
          <a:p>
            <a:r>
              <a:rPr lang="en-US" sz="1400" dirty="0"/>
              <a:t>Example from Washington University in St Louis</a:t>
            </a:r>
          </a:p>
        </p:txBody>
      </p:sp>
    </p:spTree>
    <p:extLst>
      <p:ext uri="{BB962C8B-B14F-4D97-AF65-F5344CB8AC3E}">
        <p14:creationId xmlns:p14="http://schemas.microsoft.com/office/powerpoint/2010/main" val="207802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bwMode="auto">
          <a:xfrm>
            <a:off x="1020724" y="1905000"/>
            <a:ext cx="9181707" cy="4525963"/>
          </a:xfrm>
          <a:noFill/>
          <a:ln>
            <a:miter lim="800000"/>
            <a:headEnd/>
            <a:tailEnd/>
          </a:ln>
        </p:spPr>
        <p:txBody>
          <a:bodyPr vert="horz" wrap="square" lIns="91440" tIns="45720" rIns="91440" bIns="45720" numCol="1" rtlCol="0" anchor="t" anchorCtr="0" compatLnSpc="1">
            <a:prstTxWarp prst="textNoShape">
              <a:avLst/>
            </a:prstTxWarp>
            <a:normAutofit/>
          </a:bodyPr>
          <a:lstStyle/>
          <a:p>
            <a:pPr lvl="1" eaLnBrk="1" hangingPunct="1">
              <a:buFont typeface="Arial" pitchFamily="34" charset="0"/>
              <a:buChar char="•"/>
            </a:pPr>
            <a:r>
              <a:rPr lang="en-US" sz="2400" dirty="0">
                <a:solidFill>
                  <a:schemeClr val="tx1"/>
                </a:solidFill>
                <a:cs typeface="Arial" pitchFamily="34" charset="0"/>
              </a:rPr>
              <a:t>Half-life of 3.27 d – well suited for study of pharmacokinetics of antibodies (achieve optimal </a:t>
            </a:r>
            <a:r>
              <a:rPr lang="en-US" sz="2400" dirty="0" err="1">
                <a:solidFill>
                  <a:schemeClr val="tx1"/>
                </a:solidFill>
                <a:cs typeface="Arial" pitchFamily="34" charset="0"/>
              </a:rPr>
              <a:t>biodistribution</a:t>
            </a:r>
            <a:r>
              <a:rPr lang="en-US" sz="2400" dirty="0">
                <a:solidFill>
                  <a:schemeClr val="tx1"/>
                </a:solidFill>
                <a:cs typeface="Arial" pitchFamily="34" charset="0"/>
              </a:rPr>
              <a:t> ~4-5 d)</a:t>
            </a:r>
          </a:p>
          <a:p>
            <a:pPr lvl="1" eaLnBrk="1" hangingPunct="1">
              <a:buFont typeface="Arial" pitchFamily="34" charset="0"/>
              <a:buChar char="•"/>
            </a:pPr>
            <a:r>
              <a:rPr lang="en-US" sz="2400" dirty="0" err="1">
                <a:solidFill>
                  <a:schemeClr val="tx1"/>
                </a:solidFill>
                <a:cs typeface="Arial" pitchFamily="34" charset="0"/>
              </a:rPr>
              <a:t>Immuno</a:t>
            </a:r>
            <a:r>
              <a:rPr lang="en-US" sz="2400" dirty="0">
                <a:solidFill>
                  <a:schemeClr val="tx1"/>
                </a:solidFill>
                <a:cs typeface="Arial" pitchFamily="34" charset="0"/>
              </a:rPr>
              <a:t>-PET - Scouting in preparation for </a:t>
            </a:r>
            <a:r>
              <a:rPr lang="en-US" sz="2400" dirty="0" err="1">
                <a:solidFill>
                  <a:schemeClr val="tx1"/>
                </a:solidFill>
                <a:cs typeface="Arial" pitchFamily="34" charset="0"/>
              </a:rPr>
              <a:t>radioimmunotherapy</a:t>
            </a:r>
            <a:r>
              <a:rPr lang="en-US" sz="2400" dirty="0">
                <a:solidFill>
                  <a:schemeClr val="tx1"/>
                </a:solidFill>
                <a:cs typeface="Arial" pitchFamily="34" charset="0"/>
              </a:rPr>
              <a:t>, confirming tumor targeting, and estimating </a:t>
            </a:r>
            <a:r>
              <a:rPr lang="en-US" sz="2400" dirty="0" err="1">
                <a:solidFill>
                  <a:schemeClr val="tx1"/>
                </a:solidFill>
                <a:cs typeface="Arial" pitchFamily="34" charset="0"/>
              </a:rPr>
              <a:t>dosimetry</a:t>
            </a:r>
            <a:endParaRPr lang="en-US" sz="2400" dirty="0">
              <a:solidFill>
                <a:schemeClr val="tx1"/>
              </a:solidFill>
              <a:cs typeface="Arial" pitchFamily="34" charset="0"/>
            </a:endParaRPr>
          </a:p>
          <a:p>
            <a:pPr lvl="1" eaLnBrk="1" hangingPunct="1">
              <a:buFont typeface="Arial" pitchFamily="34" charset="0"/>
              <a:buChar char="•"/>
            </a:pPr>
            <a:r>
              <a:rPr lang="en-US" sz="2400" dirty="0">
                <a:solidFill>
                  <a:schemeClr val="tx1"/>
                </a:solidFill>
                <a:cs typeface="Arial" pitchFamily="34" charset="0"/>
              </a:rPr>
              <a:t>Generally inert to biological systems</a:t>
            </a:r>
          </a:p>
          <a:p>
            <a:pPr marL="742950" indent="-285750">
              <a:defRPr/>
            </a:pPr>
            <a:r>
              <a:rPr lang="en-US" sz="3200" dirty="0">
                <a:solidFill>
                  <a:schemeClr val="tx1"/>
                </a:solidFill>
                <a:cs typeface="Arial" pitchFamily="34" charset="0"/>
              </a:rPr>
              <a:t>Decay properties</a:t>
            </a:r>
          </a:p>
          <a:p>
            <a:pPr marL="914400" lvl="1" indent="-228600">
              <a:defRPr/>
            </a:pPr>
            <a:r>
              <a:rPr lang="en-US" sz="1800" dirty="0">
                <a:solidFill>
                  <a:schemeClr val="tx1"/>
                </a:solidFill>
                <a:cs typeface="Arial" pitchFamily="34" charset="0"/>
              </a:rPr>
              <a:t>EC = 76.6%</a:t>
            </a:r>
          </a:p>
          <a:p>
            <a:pPr marL="914400" lvl="1" indent="-228600">
              <a:defRPr/>
            </a:pPr>
            <a:r>
              <a:rPr lang="en-US" sz="1800" i="1" dirty="0">
                <a:solidFill>
                  <a:schemeClr val="tx1"/>
                </a:solidFill>
                <a:cs typeface="Arial" pitchFamily="34" charset="0"/>
                <a:sym typeface="Symbol" pitchFamily="18" charset="2"/>
              </a:rPr>
              <a:t></a:t>
            </a:r>
            <a:r>
              <a:rPr lang="en-US" sz="1800" baseline="30000" dirty="0">
                <a:solidFill>
                  <a:schemeClr val="tx1"/>
                </a:solidFill>
                <a:cs typeface="Arial" pitchFamily="34" charset="0"/>
              </a:rPr>
              <a:t>+</a:t>
            </a:r>
            <a:r>
              <a:rPr lang="en-US" sz="1800" dirty="0">
                <a:solidFill>
                  <a:schemeClr val="tx1"/>
                </a:solidFill>
                <a:cs typeface="Arial" pitchFamily="34" charset="0"/>
              </a:rPr>
              <a:t> = 22.3%</a:t>
            </a:r>
          </a:p>
          <a:p>
            <a:pPr marL="914400" lvl="1" indent="-228600">
              <a:defRPr/>
            </a:pPr>
            <a:r>
              <a:rPr lang="en-US" sz="1800" dirty="0">
                <a:solidFill>
                  <a:schemeClr val="tx1"/>
                </a:solidFill>
                <a:cs typeface="Arial" pitchFamily="34" charset="0"/>
              </a:rPr>
              <a:t>R</a:t>
            </a:r>
            <a:r>
              <a:rPr lang="en-US" sz="1800" baseline="-25000" dirty="0">
                <a:solidFill>
                  <a:schemeClr val="tx1"/>
                </a:solidFill>
                <a:cs typeface="Arial" pitchFamily="34" charset="0"/>
              </a:rPr>
              <a:t>ave.</a:t>
            </a:r>
            <a:r>
              <a:rPr lang="en-US" sz="1800" dirty="0">
                <a:solidFill>
                  <a:schemeClr val="tx1"/>
                </a:solidFill>
                <a:cs typeface="Arial" pitchFamily="34" charset="0"/>
              </a:rPr>
              <a:t>(</a:t>
            </a:r>
            <a:r>
              <a:rPr lang="en-US" sz="1800" i="1" dirty="0">
                <a:solidFill>
                  <a:schemeClr val="tx1"/>
                </a:solidFill>
                <a:cs typeface="Arial" pitchFamily="34" charset="0"/>
                <a:sym typeface="Symbol" pitchFamily="18" charset="2"/>
              </a:rPr>
              <a:t></a:t>
            </a:r>
            <a:r>
              <a:rPr lang="en-US" sz="1800" baseline="30000" dirty="0">
                <a:solidFill>
                  <a:schemeClr val="tx1"/>
                </a:solidFill>
                <a:cs typeface="Arial" pitchFamily="34" charset="0"/>
              </a:rPr>
              <a:t>+</a:t>
            </a:r>
            <a:r>
              <a:rPr lang="en-US" sz="1800" dirty="0">
                <a:solidFill>
                  <a:schemeClr val="tx1"/>
                </a:solidFill>
                <a:cs typeface="Arial" pitchFamily="34" charset="0"/>
              </a:rPr>
              <a:t>)= 1.18 mm</a:t>
            </a:r>
            <a:endParaRPr lang="en-US" sz="1800" baseline="-25000" dirty="0">
              <a:solidFill>
                <a:schemeClr val="tx1"/>
              </a:solidFill>
              <a:cs typeface="Arial" pitchFamily="34" charset="0"/>
            </a:endParaRPr>
          </a:p>
          <a:p>
            <a:pPr lvl="1" indent="0">
              <a:buFont typeface="Arial" pitchFamily="34" charset="0"/>
              <a:buChar char="•"/>
            </a:pPr>
            <a:endParaRPr lang="en-US" sz="1800" dirty="0">
              <a:solidFill>
                <a:schemeClr val="tx1"/>
              </a:solidFill>
              <a:cs typeface="Arial" pitchFamily="34" charset="0"/>
            </a:endParaRPr>
          </a:p>
          <a:p>
            <a:pPr lvl="1" eaLnBrk="1" hangingPunct="1">
              <a:buFont typeface="Arial" pitchFamily="34" charset="0"/>
              <a:buChar char="•"/>
            </a:pPr>
            <a:endParaRPr lang="en-US" sz="1800" dirty="0">
              <a:solidFill>
                <a:schemeClr val="tx1"/>
              </a:solidFill>
              <a:cs typeface="Arial" pitchFamily="34" charset="0"/>
            </a:endParaRPr>
          </a:p>
          <a:p>
            <a:pPr lvl="1" eaLnBrk="1" hangingPunct="1">
              <a:buFont typeface="Arial" pitchFamily="34" charset="0"/>
              <a:buChar char="•"/>
            </a:pPr>
            <a:endParaRPr lang="en-US" sz="1800" dirty="0">
              <a:solidFill>
                <a:schemeClr val="tx1"/>
              </a:solidFill>
              <a:cs typeface="Arial" pitchFamily="34" charset="0"/>
            </a:endParaRPr>
          </a:p>
          <a:p>
            <a:pPr lvl="1" eaLnBrk="1" hangingPunct="1">
              <a:buFont typeface="Arial" pitchFamily="34" charset="0"/>
              <a:buNone/>
            </a:pPr>
            <a:endParaRPr lang="en-US" sz="1800" dirty="0">
              <a:solidFill>
                <a:schemeClr val="tx1"/>
              </a:solidFill>
              <a:cs typeface="Arial" pitchFamily="34" charset="0"/>
            </a:endParaRPr>
          </a:p>
        </p:txBody>
      </p:sp>
      <p:sp>
        <p:nvSpPr>
          <p:cNvPr id="6" name="Title 1">
            <a:extLst>
              <a:ext uri="{FF2B5EF4-FFF2-40B4-BE49-F238E27FC236}">
                <a16:creationId xmlns:a16="http://schemas.microsoft.com/office/drawing/2014/main" id="{8123F898-BEFA-4A3E-9E24-DD414AEDABD1}"/>
              </a:ext>
            </a:extLst>
          </p:cNvPr>
          <p:cNvSpPr>
            <a:spLocks noGrp="1"/>
          </p:cNvSpPr>
          <p:nvPr>
            <p:ph type="title"/>
          </p:nvPr>
        </p:nvSpPr>
        <p:spPr>
          <a:xfrm>
            <a:off x="1155464" y="427037"/>
            <a:ext cx="8912225" cy="1281112"/>
          </a:xfrm>
        </p:spPr>
        <p:txBody>
          <a:bodyPr>
            <a:normAutofit/>
          </a:bodyPr>
          <a:lstStyle/>
          <a:p>
            <a:r>
              <a:rPr lang="en-US" sz="4800" dirty="0"/>
              <a:t>Zirconium-89</a:t>
            </a:r>
          </a:p>
        </p:txBody>
      </p:sp>
      <p:pic>
        <p:nvPicPr>
          <p:cNvPr id="2" name="Picture 1">
            <a:extLst>
              <a:ext uri="{FF2B5EF4-FFF2-40B4-BE49-F238E27FC236}">
                <a16:creationId xmlns:a16="http://schemas.microsoft.com/office/drawing/2014/main" id="{721A0B16-9CC4-4C09-8293-F1B762772B17}"/>
              </a:ext>
            </a:extLst>
          </p:cNvPr>
          <p:cNvPicPr>
            <a:picLocks noChangeAspect="1"/>
          </p:cNvPicPr>
          <p:nvPr/>
        </p:nvPicPr>
        <p:blipFill>
          <a:blip r:embed="rId2"/>
          <a:stretch>
            <a:fillRect/>
          </a:stretch>
        </p:blipFill>
        <p:spPr>
          <a:xfrm>
            <a:off x="6919912" y="3564245"/>
            <a:ext cx="4119563" cy="265778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6EEAF-378D-454D-83C7-4AF659073547}"/>
              </a:ext>
            </a:extLst>
          </p:cNvPr>
          <p:cNvSpPr>
            <a:spLocks noGrp="1"/>
          </p:cNvSpPr>
          <p:nvPr>
            <p:ph type="title"/>
          </p:nvPr>
        </p:nvSpPr>
        <p:spPr/>
        <p:txBody>
          <a:bodyPr>
            <a:normAutofit/>
          </a:bodyPr>
          <a:lstStyle/>
          <a:p>
            <a:r>
              <a:rPr lang="en-US" sz="4400" baseline="30000" dirty="0"/>
              <a:t>89</a:t>
            </a:r>
            <a:r>
              <a:rPr lang="en-US" sz="4400" dirty="0"/>
              <a:t>Y(</a:t>
            </a:r>
            <a:r>
              <a:rPr lang="en-US" sz="4400" dirty="0" err="1"/>
              <a:t>p,xn</a:t>
            </a:r>
            <a:r>
              <a:rPr lang="en-US" sz="4400" dirty="0"/>
              <a:t>)</a:t>
            </a:r>
            <a:r>
              <a:rPr lang="en-US" sz="4400" baseline="30000" dirty="0"/>
              <a:t>88,89</a:t>
            </a:r>
            <a:r>
              <a:rPr lang="en-US" sz="4400" dirty="0"/>
              <a:t>Zr</a:t>
            </a:r>
            <a:endParaRPr lang="en-US" sz="4400" baseline="30000" dirty="0"/>
          </a:p>
        </p:txBody>
      </p:sp>
      <p:pic>
        <p:nvPicPr>
          <p:cNvPr id="8" name="Content Placeholder 7">
            <a:extLst>
              <a:ext uri="{FF2B5EF4-FFF2-40B4-BE49-F238E27FC236}">
                <a16:creationId xmlns:a16="http://schemas.microsoft.com/office/drawing/2014/main" id="{D51B9C5A-2020-4964-B0C3-9DEBC9B91E25}"/>
              </a:ext>
            </a:extLst>
          </p:cNvPr>
          <p:cNvPicPr>
            <a:picLocks noGrp="1" noChangeAspect="1"/>
          </p:cNvPicPr>
          <p:nvPr>
            <p:ph idx="1"/>
          </p:nvPr>
        </p:nvPicPr>
        <p:blipFill rotWithShape="1">
          <a:blip r:embed="rId2"/>
          <a:srcRect l="3785" t="7754" b="3623"/>
          <a:stretch/>
        </p:blipFill>
        <p:spPr>
          <a:xfrm>
            <a:off x="639732" y="1779892"/>
            <a:ext cx="6575043" cy="4040372"/>
          </a:xfrm>
        </p:spPr>
      </p:pic>
      <p:sp>
        <p:nvSpPr>
          <p:cNvPr id="9" name="TextBox 8">
            <a:extLst>
              <a:ext uri="{FF2B5EF4-FFF2-40B4-BE49-F238E27FC236}">
                <a16:creationId xmlns:a16="http://schemas.microsoft.com/office/drawing/2014/main" id="{2BE3E64E-CBCE-4D83-A6B6-92A9FB90B0E5}"/>
              </a:ext>
            </a:extLst>
          </p:cNvPr>
          <p:cNvSpPr txBox="1"/>
          <p:nvPr/>
        </p:nvSpPr>
        <p:spPr>
          <a:xfrm>
            <a:off x="2115002" y="3388214"/>
            <a:ext cx="1027521" cy="369332"/>
          </a:xfrm>
          <a:prstGeom prst="rect">
            <a:avLst/>
          </a:prstGeom>
          <a:noFill/>
        </p:spPr>
        <p:txBody>
          <a:bodyPr wrap="square" rtlCol="0">
            <a:spAutoFit/>
          </a:bodyPr>
          <a:lstStyle/>
          <a:p>
            <a:r>
              <a:rPr lang="en-US" dirty="0" err="1"/>
              <a:t>p,n</a:t>
            </a:r>
            <a:endParaRPr lang="en-US" dirty="0"/>
          </a:p>
        </p:txBody>
      </p:sp>
      <p:sp>
        <p:nvSpPr>
          <p:cNvPr id="10" name="TextBox 9">
            <a:extLst>
              <a:ext uri="{FF2B5EF4-FFF2-40B4-BE49-F238E27FC236}">
                <a16:creationId xmlns:a16="http://schemas.microsoft.com/office/drawing/2014/main" id="{F1D3134A-012A-4CAB-ABAC-7430C9CF8CC4}"/>
              </a:ext>
            </a:extLst>
          </p:cNvPr>
          <p:cNvSpPr txBox="1"/>
          <p:nvPr/>
        </p:nvSpPr>
        <p:spPr>
          <a:xfrm>
            <a:off x="5199027" y="2362208"/>
            <a:ext cx="1027521" cy="369332"/>
          </a:xfrm>
          <a:prstGeom prst="rect">
            <a:avLst/>
          </a:prstGeom>
          <a:noFill/>
        </p:spPr>
        <p:txBody>
          <a:bodyPr wrap="square" rtlCol="0">
            <a:spAutoFit/>
          </a:bodyPr>
          <a:lstStyle/>
          <a:p>
            <a:r>
              <a:rPr lang="en-US" dirty="0"/>
              <a:t>p,2n</a:t>
            </a:r>
          </a:p>
        </p:txBody>
      </p:sp>
      <p:pic>
        <p:nvPicPr>
          <p:cNvPr id="13" name="Picture 2">
            <a:extLst>
              <a:ext uri="{FF2B5EF4-FFF2-40B4-BE49-F238E27FC236}">
                <a16:creationId xmlns:a16="http://schemas.microsoft.com/office/drawing/2014/main" id="{5AED7EF4-AF03-4B6E-846D-09C4373C18AF}"/>
              </a:ext>
            </a:extLst>
          </p:cNvPr>
          <p:cNvPicPr>
            <a:picLocks noChangeAspect="1" noChangeArrowheads="1"/>
          </p:cNvPicPr>
          <p:nvPr/>
        </p:nvPicPr>
        <p:blipFill rotWithShape="1">
          <a:blip r:embed="rId3" cstate="print"/>
          <a:srcRect l="24749" t="38220" r="21984" b="24731"/>
          <a:stretch/>
        </p:blipFill>
        <p:spPr bwMode="auto">
          <a:xfrm>
            <a:off x="6864537" y="2583747"/>
            <a:ext cx="4909533" cy="1978266"/>
          </a:xfrm>
          <a:prstGeom prst="rect">
            <a:avLst/>
          </a:prstGeom>
          <a:noFill/>
          <a:ln w="9525">
            <a:noFill/>
            <a:miter lim="800000"/>
            <a:headEnd/>
            <a:tailEnd/>
          </a:ln>
        </p:spPr>
      </p:pic>
      <p:sp>
        <p:nvSpPr>
          <p:cNvPr id="3" name="TextBox 2">
            <a:extLst>
              <a:ext uri="{FF2B5EF4-FFF2-40B4-BE49-F238E27FC236}">
                <a16:creationId xmlns:a16="http://schemas.microsoft.com/office/drawing/2014/main" id="{54A86B0B-D2FB-4020-A300-F011E49F973F}"/>
              </a:ext>
            </a:extLst>
          </p:cNvPr>
          <p:cNvSpPr txBox="1"/>
          <p:nvPr/>
        </p:nvSpPr>
        <p:spPr>
          <a:xfrm>
            <a:off x="2222205" y="5901070"/>
            <a:ext cx="3115339" cy="369332"/>
          </a:xfrm>
          <a:prstGeom prst="rect">
            <a:avLst/>
          </a:prstGeom>
          <a:noFill/>
        </p:spPr>
        <p:txBody>
          <a:bodyPr wrap="square" rtlCol="0">
            <a:spAutoFit/>
          </a:bodyPr>
          <a:lstStyle/>
          <a:p>
            <a:r>
              <a:rPr lang="en-US" dirty="0"/>
              <a:t>Energy (MeV)</a:t>
            </a:r>
          </a:p>
        </p:txBody>
      </p:sp>
      <p:sp>
        <p:nvSpPr>
          <p:cNvPr id="11" name="TextBox 10">
            <a:extLst>
              <a:ext uri="{FF2B5EF4-FFF2-40B4-BE49-F238E27FC236}">
                <a16:creationId xmlns:a16="http://schemas.microsoft.com/office/drawing/2014/main" id="{2FDDD518-F4E9-4A25-8998-F8115007B088}"/>
              </a:ext>
            </a:extLst>
          </p:cNvPr>
          <p:cNvSpPr txBox="1"/>
          <p:nvPr/>
        </p:nvSpPr>
        <p:spPr>
          <a:xfrm rot="16200000">
            <a:off x="-1106734" y="2987026"/>
            <a:ext cx="3115339" cy="369332"/>
          </a:xfrm>
          <a:prstGeom prst="rect">
            <a:avLst/>
          </a:prstGeom>
          <a:noFill/>
        </p:spPr>
        <p:txBody>
          <a:bodyPr wrap="square" rtlCol="0">
            <a:spAutoFit/>
          </a:bodyPr>
          <a:lstStyle/>
          <a:p>
            <a:r>
              <a:rPr lang="en-US" dirty="0"/>
              <a:t>Cross Section (Barns)</a:t>
            </a:r>
          </a:p>
        </p:txBody>
      </p:sp>
    </p:spTree>
    <p:extLst>
      <p:ext uri="{BB962C8B-B14F-4D97-AF65-F5344CB8AC3E}">
        <p14:creationId xmlns:p14="http://schemas.microsoft.com/office/powerpoint/2010/main" val="902280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48FE0E-FF01-48B0-805B-6D36EC094C3A}"/>
              </a:ext>
            </a:extLst>
          </p:cNvPr>
          <p:cNvSpPr>
            <a:spLocks noGrp="1"/>
          </p:cNvSpPr>
          <p:nvPr>
            <p:ph type="title"/>
          </p:nvPr>
        </p:nvSpPr>
        <p:spPr>
          <a:xfrm>
            <a:off x="1380276" y="373763"/>
            <a:ext cx="8912225" cy="1281112"/>
          </a:xfrm>
        </p:spPr>
        <p:txBody>
          <a:bodyPr/>
          <a:lstStyle/>
          <a:p>
            <a:r>
              <a:rPr lang="en-US" dirty="0"/>
              <a:t>Production and Purification of </a:t>
            </a:r>
            <a:r>
              <a:rPr lang="en-US" baseline="30000" dirty="0"/>
              <a:t>89</a:t>
            </a:r>
            <a:r>
              <a:rPr lang="en-US" dirty="0"/>
              <a:t>Zr</a:t>
            </a:r>
          </a:p>
        </p:txBody>
      </p:sp>
      <p:pic>
        <p:nvPicPr>
          <p:cNvPr id="2" name="Picture 1">
            <a:extLst>
              <a:ext uri="{FF2B5EF4-FFF2-40B4-BE49-F238E27FC236}">
                <a16:creationId xmlns:a16="http://schemas.microsoft.com/office/drawing/2014/main" id="{5BFE7C7A-B3C5-4D6A-8B60-C9C45CA37C2F}"/>
              </a:ext>
            </a:extLst>
          </p:cNvPr>
          <p:cNvPicPr>
            <a:picLocks noChangeAspect="1"/>
          </p:cNvPicPr>
          <p:nvPr/>
        </p:nvPicPr>
        <p:blipFill>
          <a:blip r:embed="rId3"/>
          <a:stretch>
            <a:fillRect/>
          </a:stretch>
        </p:blipFill>
        <p:spPr>
          <a:xfrm>
            <a:off x="838705" y="2402588"/>
            <a:ext cx="6117432" cy="3318865"/>
          </a:xfrm>
          <a:prstGeom prst="rect">
            <a:avLst/>
          </a:prstGeom>
          <a:solidFill>
            <a:schemeClr val="bg1"/>
          </a:solidFill>
        </p:spPr>
      </p:pic>
      <p:grpSp>
        <p:nvGrpSpPr>
          <p:cNvPr id="3" name="Group 8"/>
          <p:cNvGrpSpPr/>
          <p:nvPr/>
        </p:nvGrpSpPr>
        <p:grpSpPr>
          <a:xfrm>
            <a:off x="7020403" y="2824456"/>
            <a:ext cx="4285605" cy="1560731"/>
            <a:chOff x="2102495" y="4800600"/>
            <a:chExt cx="4285605" cy="1560731"/>
          </a:xfrm>
        </p:grpSpPr>
        <p:sp>
          <p:nvSpPr>
            <p:cNvPr id="6" name="TextBox 5"/>
            <p:cNvSpPr txBox="1">
              <a:spLocks noChangeArrowheads="1"/>
            </p:cNvSpPr>
            <p:nvPr/>
          </p:nvSpPr>
          <p:spPr bwMode="auto">
            <a:xfrm>
              <a:off x="2102495" y="5715000"/>
              <a:ext cx="1516762" cy="369332"/>
            </a:xfrm>
            <a:prstGeom prst="rect">
              <a:avLst/>
            </a:prstGeom>
            <a:noFill/>
            <a:ln w="9525">
              <a:noFill/>
              <a:miter lim="800000"/>
              <a:headEnd/>
              <a:tailEnd/>
            </a:ln>
          </p:spPr>
          <p:txBody>
            <a:bodyPr wrap="none">
              <a:spAutoFit/>
            </a:bodyPr>
            <a:lstStyle/>
            <a:p>
              <a:pPr algn="ctr"/>
              <a:r>
                <a:rPr lang="en-US" dirty="0" err="1"/>
                <a:t>Accell</a:t>
              </a:r>
              <a:r>
                <a:rPr lang="en-US" dirty="0"/>
                <a:t> resin</a:t>
              </a:r>
              <a:r>
                <a:rPr lang="en-US" sz="1600" dirty="0">
                  <a:latin typeface="Century Schoolbook" pitchFamily="18" charset="0"/>
                </a:rPr>
                <a:t> </a:t>
              </a:r>
            </a:p>
          </p:txBody>
        </p:sp>
        <p:sp>
          <p:nvSpPr>
            <p:cNvPr id="7" name="TextBox 6"/>
            <p:cNvSpPr txBox="1">
              <a:spLocks noChangeArrowheads="1"/>
            </p:cNvSpPr>
            <p:nvPr/>
          </p:nvSpPr>
          <p:spPr bwMode="auto">
            <a:xfrm>
              <a:off x="4267200" y="5715000"/>
              <a:ext cx="2120900" cy="646331"/>
            </a:xfrm>
            <a:prstGeom prst="rect">
              <a:avLst/>
            </a:prstGeom>
            <a:noFill/>
            <a:ln w="9525">
              <a:noFill/>
              <a:miter lim="800000"/>
              <a:headEnd/>
              <a:tailEnd/>
            </a:ln>
          </p:spPr>
          <p:txBody>
            <a:bodyPr>
              <a:spAutoFit/>
            </a:bodyPr>
            <a:lstStyle/>
            <a:p>
              <a:pPr algn="ctr"/>
              <a:r>
                <a:rPr lang="en-US" dirty="0" err="1"/>
                <a:t>Hydroxamate</a:t>
              </a:r>
              <a:r>
                <a:rPr lang="en-US" dirty="0"/>
                <a:t> resin</a:t>
              </a:r>
            </a:p>
          </p:txBody>
        </p:sp>
        <p:graphicFrame>
          <p:nvGraphicFramePr>
            <p:cNvPr id="1027" name="Object 3"/>
            <p:cNvGraphicFramePr>
              <a:graphicFrameLocks noChangeAspect="1"/>
            </p:cNvGraphicFramePr>
            <p:nvPr/>
          </p:nvGraphicFramePr>
          <p:xfrm>
            <a:off x="2362200" y="4800600"/>
            <a:ext cx="3275013" cy="822325"/>
          </p:xfrm>
          <a:graphic>
            <a:graphicData uri="http://schemas.openxmlformats.org/presentationml/2006/ole">
              <mc:AlternateContent xmlns:mc="http://schemas.openxmlformats.org/markup-compatibility/2006">
                <mc:Choice xmlns:v="urn:schemas-microsoft-com:vml" Requires="v">
                  <p:oleObj spid="_x0000_s1130" name="CS ChemDraw Drawing" r:id="rId4" imgW="2196084" imgH="548640" progId="ChemDraw.Document.6.0">
                    <p:embed/>
                  </p:oleObj>
                </mc:Choice>
                <mc:Fallback>
                  <p:oleObj name="CS ChemDraw Drawing" r:id="rId4" imgW="2196084" imgH="548640" progId="ChemDraw.Document.6.0">
                    <p:embed/>
                    <p:pic>
                      <p:nvPicPr>
                        <p:cNvPr id="10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800600"/>
                          <a:ext cx="3275013"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6F4281-D18E-4216-B87E-BEE60F23C915}"/>
              </a:ext>
            </a:extLst>
          </p:cNvPr>
          <p:cNvSpPr>
            <a:spLocks noGrp="1"/>
          </p:cNvSpPr>
          <p:nvPr>
            <p:ph type="title"/>
          </p:nvPr>
        </p:nvSpPr>
        <p:spPr/>
        <p:txBody>
          <a:bodyPr/>
          <a:lstStyle/>
          <a:p>
            <a:r>
              <a:rPr lang="en-US" dirty="0"/>
              <a:t>Production</a:t>
            </a:r>
          </a:p>
        </p:txBody>
      </p:sp>
      <p:sp>
        <p:nvSpPr>
          <p:cNvPr id="5" name="Text Placeholder 4">
            <a:extLst>
              <a:ext uri="{FF2B5EF4-FFF2-40B4-BE49-F238E27FC236}">
                <a16:creationId xmlns:a16="http://schemas.microsoft.com/office/drawing/2014/main" id="{34EB3E1D-7A2F-4680-8359-D437DB4F38B7}"/>
              </a:ext>
            </a:extLst>
          </p:cNvPr>
          <p:cNvSpPr>
            <a:spLocks noGrp="1"/>
          </p:cNvSpPr>
          <p:nvPr>
            <p:ph type="body" idx="1"/>
          </p:nvPr>
        </p:nvSpPr>
        <p:spPr/>
        <p:txBody>
          <a:bodyPr/>
          <a:lstStyle/>
          <a:p>
            <a:r>
              <a:rPr lang="en-US" dirty="0"/>
              <a:t>Reactors</a:t>
            </a:r>
          </a:p>
        </p:txBody>
      </p:sp>
    </p:spTree>
    <p:extLst>
      <p:ext uri="{BB962C8B-B14F-4D97-AF65-F5344CB8AC3E}">
        <p14:creationId xmlns:p14="http://schemas.microsoft.com/office/powerpoint/2010/main" val="662132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5D2F-D1C1-4E05-AD80-D3F0AB73BAE5}"/>
              </a:ext>
            </a:extLst>
          </p:cNvPr>
          <p:cNvSpPr>
            <a:spLocks noGrp="1"/>
          </p:cNvSpPr>
          <p:nvPr>
            <p:ph type="title"/>
          </p:nvPr>
        </p:nvSpPr>
        <p:spPr/>
        <p:txBody>
          <a:bodyPr/>
          <a:lstStyle/>
          <a:p>
            <a:r>
              <a:rPr lang="en-US" dirty="0"/>
              <a:t>University Reactors (10</a:t>
            </a:r>
            <a:r>
              <a:rPr lang="en-US" baseline="30000" dirty="0"/>
              <a:t>12</a:t>
            </a:r>
            <a:r>
              <a:rPr lang="en-US" dirty="0"/>
              <a:t>-10</a:t>
            </a:r>
            <a:r>
              <a:rPr lang="en-US" baseline="30000" dirty="0"/>
              <a:t>14</a:t>
            </a:r>
            <a:r>
              <a:rPr lang="en-US" dirty="0"/>
              <a:t> n/s/cm</a:t>
            </a:r>
            <a:r>
              <a:rPr lang="en-US" baseline="30000" dirty="0"/>
              <a:t>2</a:t>
            </a:r>
            <a:r>
              <a:rPr lang="en-US" dirty="0"/>
              <a:t>)</a:t>
            </a:r>
            <a:br>
              <a:rPr lang="en-US" dirty="0"/>
            </a:br>
            <a:r>
              <a:rPr lang="en-US" dirty="0"/>
              <a:t>Missouri University Research Reactor</a:t>
            </a:r>
          </a:p>
        </p:txBody>
      </p:sp>
      <p:pic>
        <p:nvPicPr>
          <p:cNvPr id="9" name="Content Placeholder 8">
            <a:extLst>
              <a:ext uri="{FF2B5EF4-FFF2-40B4-BE49-F238E27FC236}">
                <a16:creationId xmlns:a16="http://schemas.microsoft.com/office/drawing/2014/main" id="{FB6EAF4F-6CD0-451D-BBA9-3ACF22BE120C}"/>
              </a:ext>
            </a:extLst>
          </p:cNvPr>
          <p:cNvPicPr>
            <a:picLocks noGrp="1" noChangeAspect="1"/>
          </p:cNvPicPr>
          <p:nvPr>
            <p:ph idx="1"/>
          </p:nvPr>
        </p:nvPicPr>
        <p:blipFill>
          <a:blip r:embed="rId2"/>
          <a:stretch>
            <a:fillRect/>
          </a:stretch>
        </p:blipFill>
        <p:spPr>
          <a:xfrm>
            <a:off x="2763838" y="1991784"/>
            <a:ext cx="6313487" cy="4208991"/>
          </a:xfrm>
          <a:prstGeom prst="rect">
            <a:avLst/>
          </a:prstGeom>
        </p:spPr>
      </p:pic>
    </p:spTree>
    <p:extLst>
      <p:ext uri="{BB962C8B-B14F-4D97-AF65-F5344CB8AC3E}">
        <p14:creationId xmlns:p14="http://schemas.microsoft.com/office/powerpoint/2010/main" val="203191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7D69-8686-49EB-8BFF-223B2C6E4CC5}"/>
              </a:ext>
            </a:extLst>
          </p:cNvPr>
          <p:cNvSpPr>
            <a:spLocks noGrp="1"/>
          </p:cNvSpPr>
          <p:nvPr>
            <p:ph type="title"/>
          </p:nvPr>
        </p:nvSpPr>
        <p:spPr/>
        <p:txBody>
          <a:bodyPr/>
          <a:lstStyle/>
          <a:p>
            <a:r>
              <a:rPr lang="en-US" dirty="0"/>
              <a:t>Reactor Production of Radionuclides</a:t>
            </a:r>
          </a:p>
        </p:txBody>
      </p:sp>
      <p:sp>
        <p:nvSpPr>
          <p:cNvPr id="3" name="Content Placeholder 2">
            <a:extLst>
              <a:ext uri="{FF2B5EF4-FFF2-40B4-BE49-F238E27FC236}">
                <a16:creationId xmlns:a16="http://schemas.microsoft.com/office/drawing/2014/main" id="{C59A5428-567B-4CE3-BE6A-76FCA3BB5EF3}"/>
              </a:ext>
            </a:extLst>
          </p:cNvPr>
          <p:cNvSpPr>
            <a:spLocks noGrp="1"/>
          </p:cNvSpPr>
          <p:nvPr>
            <p:ph idx="1"/>
          </p:nvPr>
        </p:nvSpPr>
        <p:spPr/>
        <p:txBody>
          <a:bodyPr/>
          <a:lstStyle/>
          <a:p>
            <a:pPr>
              <a:buFont typeface="Courier New" panose="02070309020205020404" pitchFamily="49" charset="0"/>
              <a:buChar char="o"/>
            </a:pPr>
            <a:r>
              <a:rPr lang="en-US" dirty="0"/>
              <a:t> Thermal neutron capture reactions</a:t>
            </a:r>
          </a:p>
          <a:p>
            <a:pPr lvl="1">
              <a:buFont typeface="Courier New" panose="02070309020205020404" pitchFamily="49" charset="0"/>
              <a:buChar char="o"/>
            </a:pPr>
            <a:r>
              <a:rPr lang="en-US" baseline="30000" dirty="0"/>
              <a:t>176</a:t>
            </a:r>
            <a:r>
              <a:rPr lang="en-US" dirty="0"/>
              <a:t>Lu(</a:t>
            </a:r>
            <a:r>
              <a:rPr lang="en-US" dirty="0" err="1"/>
              <a:t>n,ϒ</a:t>
            </a:r>
            <a:r>
              <a:rPr lang="en-US" dirty="0"/>
              <a:t>)</a:t>
            </a:r>
            <a:r>
              <a:rPr lang="en-US" baseline="30000" dirty="0"/>
              <a:t>177</a:t>
            </a:r>
            <a:r>
              <a:rPr lang="en-US" dirty="0"/>
              <a:t>Lu</a:t>
            </a:r>
          </a:p>
          <a:p>
            <a:pPr lvl="1">
              <a:buFont typeface="Courier New" panose="02070309020205020404" pitchFamily="49" charset="0"/>
              <a:buChar char="o"/>
            </a:pPr>
            <a:r>
              <a:rPr lang="en-US" baseline="30000" dirty="0"/>
              <a:t>185</a:t>
            </a:r>
            <a:r>
              <a:rPr lang="en-US" dirty="0"/>
              <a:t>Re(</a:t>
            </a:r>
            <a:r>
              <a:rPr lang="en-US" dirty="0" err="1"/>
              <a:t>n,ϒ</a:t>
            </a:r>
            <a:r>
              <a:rPr lang="en-US" dirty="0"/>
              <a:t>)</a:t>
            </a:r>
            <a:r>
              <a:rPr lang="en-US" baseline="30000" dirty="0"/>
              <a:t>186</a:t>
            </a:r>
            <a:r>
              <a:rPr lang="en-US" dirty="0"/>
              <a:t>Re</a:t>
            </a:r>
            <a:endParaRPr lang="en-US" baseline="30000" dirty="0"/>
          </a:p>
          <a:p>
            <a:pPr>
              <a:buFont typeface="Courier New" panose="02070309020205020404" pitchFamily="49" charset="0"/>
              <a:buChar char="o"/>
            </a:pPr>
            <a:r>
              <a:rPr lang="en-US" dirty="0"/>
              <a:t> Direct reactions require large neutron flux rates to obtain usable specific activity</a:t>
            </a:r>
          </a:p>
          <a:p>
            <a:pPr>
              <a:buFont typeface="Courier New" panose="02070309020205020404" pitchFamily="49" charset="0"/>
              <a:buChar char="o"/>
            </a:pPr>
            <a:r>
              <a:rPr lang="en-US" dirty="0"/>
              <a:t> Indirect methods can sometimes be used to make high specific activity radionuclides</a:t>
            </a:r>
          </a:p>
          <a:p>
            <a:pPr lvl="1">
              <a:buFont typeface="Courier New" panose="02070309020205020404" pitchFamily="49" charset="0"/>
              <a:buChar char="o"/>
            </a:pPr>
            <a:r>
              <a:rPr lang="en-US" baseline="30000" dirty="0"/>
              <a:t>176</a:t>
            </a:r>
            <a:r>
              <a:rPr lang="en-US" dirty="0"/>
              <a:t>Y(</a:t>
            </a:r>
            <a:r>
              <a:rPr lang="en-US" dirty="0" err="1"/>
              <a:t>n,ϒ</a:t>
            </a:r>
            <a:r>
              <a:rPr lang="en-US" dirty="0"/>
              <a:t>)</a:t>
            </a:r>
            <a:r>
              <a:rPr lang="en-US" baseline="30000" dirty="0"/>
              <a:t>177</a:t>
            </a:r>
            <a:r>
              <a:rPr lang="en-US" dirty="0"/>
              <a:t>Yb(</a:t>
            </a:r>
            <a:r>
              <a:rPr lang="el-GR" dirty="0"/>
              <a:t>ϐ</a:t>
            </a:r>
            <a:r>
              <a:rPr lang="en-US" baseline="30000" dirty="0"/>
              <a:t>-</a:t>
            </a:r>
            <a:r>
              <a:rPr lang="en-US" dirty="0"/>
              <a:t>, 1.9h)</a:t>
            </a:r>
            <a:r>
              <a:rPr lang="en-US" baseline="30000" dirty="0"/>
              <a:t>177</a:t>
            </a:r>
            <a:r>
              <a:rPr lang="en-US" dirty="0"/>
              <a:t>Lu</a:t>
            </a:r>
          </a:p>
          <a:p>
            <a:pPr lvl="1">
              <a:buFont typeface="Courier New" panose="02070309020205020404" pitchFamily="49" charset="0"/>
              <a:buChar char="o"/>
            </a:pPr>
            <a:r>
              <a:rPr lang="en-US" baseline="30000" dirty="0"/>
              <a:t>160</a:t>
            </a:r>
            <a:r>
              <a:rPr lang="en-US" dirty="0"/>
              <a:t>Gd(</a:t>
            </a:r>
            <a:r>
              <a:rPr lang="en-US" dirty="0" err="1"/>
              <a:t>n,ϒ</a:t>
            </a:r>
            <a:r>
              <a:rPr lang="en-US" dirty="0"/>
              <a:t>)</a:t>
            </a:r>
            <a:r>
              <a:rPr lang="en-US" baseline="30000" dirty="0"/>
              <a:t>161</a:t>
            </a:r>
            <a:r>
              <a:rPr lang="en-US" dirty="0"/>
              <a:t>Gd(</a:t>
            </a:r>
            <a:r>
              <a:rPr lang="el-GR" dirty="0"/>
              <a:t>ϐ</a:t>
            </a:r>
            <a:r>
              <a:rPr lang="en-US" baseline="30000" dirty="0"/>
              <a:t>-</a:t>
            </a:r>
            <a:r>
              <a:rPr lang="en-US" dirty="0"/>
              <a:t>, 3.7m)</a:t>
            </a:r>
            <a:r>
              <a:rPr lang="en-US" baseline="30000" dirty="0"/>
              <a:t>161</a:t>
            </a:r>
            <a:r>
              <a:rPr lang="en-US" dirty="0"/>
              <a:t>Tb</a:t>
            </a:r>
            <a:endParaRPr lang="en-US" baseline="30000" dirty="0"/>
          </a:p>
          <a:p>
            <a:pPr>
              <a:buFont typeface="Courier New" panose="02070309020205020404" pitchFamily="49" charset="0"/>
              <a:buChar char="o"/>
            </a:pPr>
            <a:r>
              <a:rPr lang="en-US" dirty="0"/>
              <a:t> Szilard Chalmers Method</a:t>
            </a:r>
          </a:p>
          <a:p>
            <a:pPr lvl="1">
              <a:buFont typeface="Courier New" panose="02070309020205020404" pitchFamily="49" charset="0"/>
              <a:buChar char="o"/>
            </a:pPr>
            <a:r>
              <a:rPr lang="en-US" dirty="0"/>
              <a:t>Target atom is bound to molecule and upon neutron capture reaction, the bond is broken liberating the product radionuclide.</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3120023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A5BDB-250F-40F7-A8FD-057A97605B5F}"/>
              </a:ext>
            </a:extLst>
          </p:cNvPr>
          <p:cNvSpPr>
            <a:spLocks noGrp="1"/>
          </p:cNvSpPr>
          <p:nvPr>
            <p:ph type="title"/>
          </p:nvPr>
        </p:nvSpPr>
        <p:spPr/>
        <p:txBody>
          <a:bodyPr/>
          <a:lstStyle/>
          <a:p>
            <a:r>
              <a:rPr lang="en-US" baseline="30000" dirty="0"/>
              <a:t>177</a:t>
            </a:r>
            <a:r>
              <a:rPr lang="en-US" dirty="0"/>
              <a:t>Lu (6.65d) Production (Direct)</a:t>
            </a:r>
            <a:endParaRPr lang="en-US" baseline="30000" dirty="0"/>
          </a:p>
        </p:txBody>
      </p:sp>
      <p:sp>
        <p:nvSpPr>
          <p:cNvPr id="5" name="Content Placeholder 4">
            <a:extLst>
              <a:ext uri="{FF2B5EF4-FFF2-40B4-BE49-F238E27FC236}">
                <a16:creationId xmlns:a16="http://schemas.microsoft.com/office/drawing/2014/main" id="{CD97F5CA-D77F-4135-9391-BFDDE8F686C7}"/>
              </a:ext>
            </a:extLst>
          </p:cNvPr>
          <p:cNvSpPr>
            <a:spLocks noGrp="1"/>
          </p:cNvSpPr>
          <p:nvPr>
            <p:ph idx="1"/>
          </p:nvPr>
        </p:nvSpPr>
        <p:spPr>
          <a:xfrm>
            <a:off x="1097280" y="1845734"/>
            <a:ext cx="5570220" cy="4023360"/>
          </a:xfrm>
        </p:spPr>
        <p:txBody>
          <a:bodyPr>
            <a:normAutofit fontScale="92500" lnSpcReduction="10000"/>
          </a:bodyPr>
          <a:lstStyle/>
          <a:p>
            <a:pPr>
              <a:buFont typeface="Courier New" panose="02070309020205020404" pitchFamily="49" charset="0"/>
              <a:buChar char="o"/>
            </a:pPr>
            <a:r>
              <a:rPr lang="en-US" dirty="0"/>
              <a:t> Only US Supplier is MURR</a:t>
            </a:r>
          </a:p>
          <a:p>
            <a:pPr lvl="1">
              <a:buFont typeface="Courier New" panose="02070309020205020404" pitchFamily="49" charset="0"/>
              <a:buChar char="o"/>
            </a:pPr>
            <a:r>
              <a:rPr lang="en-US" baseline="30000" dirty="0"/>
              <a:t>176</a:t>
            </a:r>
            <a:r>
              <a:rPr lang="en-US" dirty="0"/>
              <a:t>Lu(</a:t>
            </a:r>
            <a:r>
              <a:rPr lang="en-US" dirty="0" err="1"/>
              <a:t>n,ϒ</a:t>
            </a:r>
            <a:r>
              <a:rPr lang="en-US" dirty="0"/>
              <a:t>)</a:t>
            </a:r>
            <a:r>
              <a:rPr lang="en-US" baseline="30000" dirty="0"/>
              <a:t>177</a:t>
            </a:r>
            <a:r>
              <a:rPr lang="en-US" dirty="0"/>
              <a:t>Lu (</a:t>
            </a:r>
            <a:r>
              <a:rPr lang="en-US" baseline="30000" dirty="0"/>
              <a:t>176</a:t>
            </a:r>
            <a:r>
              <a:rPr lang="en-US" dirty="0"/>
              <a:t>Lu ~2.5% abundant)</a:t>
            </a:r>
          </a:p>
          <a:p>
            <a:pPr>
              <a:buFont typeface="Courier New" panose="02070309020205020404" pitchFamily="49" charset="0"/>
              <a:buChar char="o"/>
            </a:pPr>
            <a:r>
              <a:rPr lang="en-US" dirty="0"/>
              <a:t> High Neutron Capture Cross Section</a:t>
            </a:r>
          </a:p>
          <a:p>
            <a:pPr lvl="1">
              <a:buFont typeface="Courier New" panose="02070309020205020404" pitchFamily="49" charset="0"/>
              <a:buChar char="o"/>
            </a:pPr>
            <a:r>
              <a:rPr lang="en-US" dirty="0"/>
              <a:t>Thermal -- ~2065 barns</a:t>
            </a:r>
          </a:p>
          <a:p>
            <a:pPr lvl="1">
              <a:buFont typeface="Courier New" panose="02070309020205020404" pitchFamily="49" charset="0"/>
              <a:buChar char="o"/>
            </a:pPr>
            <a:r>
              <a:rPr lang="en-US" dirty="0"/>
              <a:t>Epithermal -- ~1087 barns</a:t>
            </a:r>
          </a:p>
          <a:p>
            <a:pPr>
              <a:buFont typeface="Courier New" panose="02070309020205020404" pitchFamily="49" charset="0"/>
              <a:buChar char="o"/>
            </a:pPr>
            <a:r>
              <a:rPr lang="en-US" dirty="0"/>
              <a:t> FDA approved for the treatment of Neuroendocrine Tumors (</a:t>
            </a:r>
            <a:r>
              <a:rPr lang="en-US" baseline="30000" dirty="0"/>
              <a:t>177</a:t>
            </a:r>
            <a:r>
              <a:rPr lang="en-US" dirty="0"/>
              <a:t>Lu-DOTATATE) </a:t>
            </a:r>
            <a:r>
              <a:rPr lang="en-US" dirty="0" err="1"/>
              <a:t>Luthera</a:t>
            </a:r>
            <a:r>
              <a:rPr lang="en-US" baseline="30000" dirty="0"/>
              <a:t>©</a:t>
            </a:r>
          </a:p>
          <a:p>
            <a:pPr>
              <a:buFont typeface="Courier New" panose="02070309020205020404" pitchFamily="49" charset="0"/>
              <a:buChar char="o"/>
            </a:pPr>
            <a:r>
              <a:rPr lang="en-US" dirty="0"/>
              <a:t> </a:t>
            </a:r>
            <a:r>
              <a:rPr lang="en-US" baseline="30000" dirty="0"/>
              <a:t>177m</a:t>
            </a:r>
            <a:r>
              <a:rPr lang="en-US" dirty="0"/>
              <a:t>Lu (160d) co-produced (Long-lived contaminant)</a:t>
            </a:r>
          </a:p>
          <a:p>
            <a:pPr>
              <a:buFont typeface="Courier New" panose="02070309020205020404" pitchFamily="49" charset="0"/>
              <a:buChar char="o"/>
            </a:pPr>
            <a:r>
              <a:rPr lang="en-US" dirty="0"/>
              <a:t> No chemistry required to purify the target</a:t>
            </a:r>
          </a:p>
          <a:p>
            <a:pPr>
              <a:buFont typeface="Courier New" panose="02070309020205020404" pitchFamily="49" charset="0"/>
              <a:buChar char="o"/>
            </a:pPr>
            <a:r>
              <a:rPr lang="en-US" dirty="0"/>
              <a:t> Can’t recycle enriched target material</a:t>
            </a:r>
          </a:p>
          <a:p>
            <a:pPr>
              <a:buFont typeface="Courier New" panose="02070309020205020404" pitchFamily="49" charset="0"/>
              <a:buChar char="o"/>
            </a:pPr>
            <a:r>
              <a:rPr lang="en-US" dirty="0"/>
              <a:t> Lower specific activity</a:t>
            </a:r>
          </a:p>
        </p:txBody>
      </p:sp>
      <p:pic>
        <p:nvPicPr>
          <p:cNvPr id="2" name="Picture 1">
            <a:extLst>
              <a:ext uri="{FF2B5EF4-FFF2-40B4-BE49-F238E27FC236}">
                <a16:creationId xmlns:a16="http://schemas.microsoft.com/office/drawing/2014/main" id="{6AB8DBEE-5B29-4B5F-B874-401371F1165C}"/>
              </a:ext>
            </a:extLst>
          </p:cNvPr>
          <p:cNvPicPr>
            <a:picLocks noChangeAspect="1"/>
          </p:cNvPicPr>
          <p:nvPr/>
        </p:nvPicPr>
        <p:blipFill>
          <a:blip r:embed="rId2"/>
          <a:stretch>
            <a:fillRect/>
          </a:stretch>
        </p:blipFill>
        <p:spPr>
          <a:xfrm>
            <a:off x="6986111" y="1939291"/>
            <a:ext cx="4752975" cy="3181350"/>
          </a:xfrm>
          <a:prstGeom prst="rect">
            <a:avLst/>
          </a:prstGeom>
        </p:spPr>
      </p:pic>
      <p:sp>
        <p:nvSpPr>
          <p:cNvPr id="6" name="TextBox 5">
            <a:extLst>
              <a:ext uri="{FF2B5EF4-FFF2-40B4-BE49-F238E27FC236}">
                <a16:creationId xmlns:a16="http://schemas.microsoft.com/office/drawing/2014/main" id="{A419BCD2-840F-4766-BD5D-789F0122AB98}"/>
              </a:ext>
            </a:extLst>
          </p:cNvPr>
          <p:cNvSpPr txBox="1"/>
          <p:nvPr/>
        </p:nvSpPr>
        <p:spPr>
          <a:xfrm>
            <a:off x="7248525" y="5543550"/>
            <a:ext cx="4076700" cy="523220"/>
          </a:xfrm>
          <a:prstGeom prst="rect">
            <a:avLst/>
          </a:prstGeom>
          <a:noFill/>
        </p:spPr>
        <p:txBody>
          <a:bodyPr wrap="square" rtlCol="0">
            <a:spAutoFit/>
          </a:bodyPr>
          <a:lstStyle/>
          <a:p>
            <a:r>
              <a:rPr lang="en-US" sz="1400" dirty="0" err="1"/>
              <a:t>Mirzadeh</a:t>
            </a:r>
            <a:r>
              <a:rPr lang="en-US" sz="1400" dirty="0"/>
              <a:t> et al. Reactor-Produced Medical Radionuclides, Handbook of Nuclear Chemistry 2011 </a:t>
            </a:r>
          </a:p>
        </p:txBody>
      </p:sp>
    </p:spTree>
    <p:extLst>
      <p:ext uri="{BB962C8B-B14F-4D97-AF65-F5344CB8AC3E}">
        <p14:creationId xmlns:p14="http://schemas.microsoft.com/office/powerpoint/2010/main" val="276594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228" y="228600"/>
            <a:ext cx="8355724" cy="1143000"/>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Radioactive Decay modes of Interest to Medicine</a:t>
            </a:r>
          </a:p>
        </p:txBody>
      </p:sp>
      <p:pic>
        <p:nvPicPr>
          <p:cNvPr id="9" name="Picture 8"/>
          <p:cNvPicPr>
            <a:picLocks noChangeAspect="1"/>
          </p:cNvPicPr>
          <p:nvPr/>
        </p:nvPicPr>
        <p:blipFill>
          <a:blip r:embed="rId2"/>
          <a:stretch>
            <a:fillRect/>
          </a:stretch>
        </p:blipFill>
        <p:spPr>
          <a:xfrm>
            <a:off x="2588172" y="4524300"/>
            <a:ext cx="1828800" cy="1638605"/>
          </a:xfrm>
          <a:prstGeom prst="rect">
            <a:avLst/>
          </a:prstGeom>
        </p:spPr>
      </p:pic>
      <p:pic>
        <p:nvPicPr>
          <p:cNvPr id="10" name="Picture 9"/>
          <p:cNvPicPr>
            <a:picLocks noChangeAspect="1"/>
          </p:cNvPicPr>
          <p:nvPr/>
        </p:nvPicPr>
        <p:blipFill>
          <a:blip r:embed="rId3"/>
          <a:stretch>
            <a:fillRect/>
          </a:stretch>
        </p:blipFill>
        <p:spPr>
          <a:xfrm>
            <a:off x="7809328" y="4581388"/>
            <a:ext cx="1691301" cy="1524426"/>
          </a:xfrm>
          <a:prstGeom prst="rect">
            <a:avLst/>
          </a:prstGeom>
        </p:spPr>
      </p:pic>
      <p:pic>
        <p:nvPicPr>
          <p:cNvPr id="11" name="Picture 10"/>
          <p:cNvPicPr>
            <a:picLocks noChangeAspect="1"/>
          </p:cNvPicPr>
          <p:nvPr/>
        </p:nvPicPr>
        <p:blipFill>
          <a:blip r:embed="rId4"/>
          <a:stretch>
            <a:fillRect/>
          </a:stretch>
        </p:blipFill>
        <p:spPr>
          <a:xfrm>
            <a:off x="3389436" y="2259786"/>
            <a:ext cx="2359071" cy="1551083"/>
          </a:xfrm>
          <a:prstGeom prst="rect">
            <a:avLst/>
          </a:prstGeom>
        </p:spPr>
      </p:pic>
      <p:pic>
        <p:nvPicPr>
          <p:cNvPr id="12" name="Picture 11"/>
          <p:cNvPicPr>
            <a:picLocks noChangeAspect="1"/>
          </p:cNvPicPr>
          <p:nvPr/>
        </p:nvPicPr>
        <p:blipFill>
          <a:blip r:embed="rId5"/>
          <a:stretch>
            <a:fillRect/>
          </a:stretch>
        </p:blipFill>
        <p:spPr>
          <a:xfrm>
            <a:off x="6753687" y="2639590"/>
            <a:ext cx="1598291" cy="1166752"/>
          </a:xfrm>
          <a:prstGeom prst="rect">
            <a:avLst/>
          </a:prstGeom>
        </p:spPr>
      </p:pic>
      <p:sp>
        <p:nvSpPr>
          <p:cNvPr id="13" name="TextBox 12"/>
          <p:cNvSpPr txBox="1"/>
          <p:nvPr/>
        </p:nvSpPr>
        <p:spPr>
          <a:xfrm>
            <a:off x="4310282" y="3923651"/>
            <a:ext cx="3381411"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Therapy</a:t>
            </a:r>
          </a:p>
        </p:txBody>
      </p:sp>
      <p:sp>
        <p:nvSpPr>
          <p:cNvPr id="14" name="TextBox 13"/>
          <p:cNvSpPr txBox="1"/>
          <p:nvPr/>
        </p:nvSpPr>
        <p:spPr>
          <a:xfrm>
            <a:off x="4352809" y="1798121"/>
            <a:ext cx="3381411"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Imaging</a:t>
            </a:r>
          </a:p>
        </p:txBody>
      </p:sp>
      <p:grpSp>
        <p:nvGrpSpPr>
          <p:cNvPr id="38" name="Group 37"/>
          <p:cNvGrpSpPr/>
          <p:nvPr/>
        </p:nvGrpSpPr>
        <p:grpSpPr>
          <a:xfrm>
            <a:off x="5248245" y="4640969"/>
            <a:ext cx="2435260" cy="1706034"/>
            <a:chOff x="3650673" y="2173355"/>
            <a:chExt cx="2435260" cy="1706034"/>
          </a:xfrm>
        </p:grpSpPr>
        <p:sp>
          <p:nvSpPr>
            <p:cNvPr id="3" name="Oval 2"/>
            <p:cNvSpPr/>
            <p:nvPr/>
          </p:nvSpPr>
          <p:spPr>
            <a:xfrm>
              <a:off x="4219340" y="2764264"/>
              <a:ext cx="304800" cy="304800"/>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90740" y="2535664"/>
              <a:ext cx="7620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7558" y="2361799"/>
              <a:ext cx="1108364" cy="11090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650673" y="2195019"/>
              <a:ext cx="1454727" cy="14431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53053" y="3052851"/>
              <a:ext cx="56773" cy="6339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17464" y="260193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56225" y="31242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38600" y="335147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191000" y="324015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72000" y="258284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054502" y="26670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206902" y="235292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724400" y="2819400"/>
              <a:ext cx="56773" cy="6339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24"/>
            <p:cNvSpPr/>
            <p:nvPr/>
          </p:nvSpPr>
          <p:spPr>
            <a:xfrm rot="13270753">
              <a:off x="4789576" y="2467798"/>
              <a:ext cx="268323" cy="476551"/>
            </a:xfrm>
            <a:prstGeom prst="arc">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Curved Connector 28"/>
            <p:cNvCxnSpPr/>
            <p:nvPr/>
          </p:nvCxnSpPr>
          <p:spPr>
            <a:xfrm rot="16200000" flipH="1">
              <a:off x="4746842" y="2726112"/>
              <a:ext cx="355028" cy="330876"/>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13351" y="3108298"/>
              <a:ext cx="152400" cy="1388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50884" y="3233058"/>
              <a:ext cx="113504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Auger Electron</a:t>
              </a:r>
            </a:p>
          </p:txBody>
        </p:sp>
        <p:sp>
          <p:nvSpPr>
            <p:cNvPr id="36" name="Oval 35"/>
            <p:cNvSpPr/>
            <p:nvPr/>
          </p:nvSpPr>
          <p:spPr>
            <a:xfrm>
              <a:off x="5264428" y="325473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438814" y="217335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Slide Number Placeholder 44"/>
          <p:cNvSpPr>
            <a:spLocks noGrp="1"/>
          </p:cNvSpPr>
          <p:nvPr>
            <p:ph type="sldNum" sz="quarter" idx="10"/>
          </p:nvPr>
        </p:nvSpPr>
        <p:spPr/>
        <p:txBody>
          <a:bodyPr/>
          <a:lstStyle/>
          <a:p>
            <a:r>
              <a:rPr lang="en-US"/>
              <a:t>Slide </a:t>
            </a:r>
            <a:fld id="{23B0729D-0C76-4DC3-9F59-8792B55E40AA}" type="slidenum">
              <a:rPr lang="en-US" smtClean="0"/>
              <a:pPr/>
              <a:t>3</a:t>
            </a:fld>
            <a:endParaRPr lang="en-US" dirty="0"/>
          </a:p>
        </p:txBody>
      </p:sp>
    </p:spTree>
    <p:extLst>
      <p:ext uri="{BB962C8B-B14F-4D97-AF65-F5344CB8AC3E}">
        <p14:creationId xmlns:p14="http://schemas.microsoft.com/office/powerpoint/2010/main" val="916506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EA693-9DF5-4E48-A02E-FD621F8D5AEA}"/>
              </a:ext>
            </a:extLst>
          </p:cNvPr>
          <p:cNvSpPr>
            <a:spLocks noGrp="1"/>
          </p:cNvSpPr>
          <p:nvPr>
            <p:ph type="title"/>
          </p:nvPr>
        </p:nvSpPr>
        <p:spPr/>
        <p:txBody>
          <a:bodyPr/>
          <a:lstStyle/>
          <a:p>
            <a:r>
              <a:rPr lang="en-US" baseline="30000" dirty="0"/>
              <a:t>177</a:t>
            </a:r>
            <a:r>
              <a:rPr lang="en-US" dirty="0"/>
              <a:t>Lu (6.65d) Production (Indirect)</a:t>
            </a:r>
            <a:endParaRPr lang="en-US" baseline="30000" dirty="0"/>
          </a:p>
        </p:txBody>
      </p:sp>
      <p:sp>
        <p:nvSpPr>
          <p:cNvPr id="3" name="Content Placeholder 2">
            <a:extLst>
              <a:ext uri="{FF2B5EF4-FFF2-40B4-BE49-F238E27FC236}">
                <a16:creationId xmlns:a16="http://schemas.microsoft.com/office/drawing/2014/main" id="{E13EA6D2-EAA3-4103-8B34-70E6EF40C55D}"/>
              </a:ext>
            </a:extLst>
          </p:cNvPr>
          <p:cNvSpPr>
            <a:spLocks noGrp="1"/>
          </p:cNvSpPr>
          <p:nvPr>
            <p:ph idx="1"/>
          </p:nvPr>
        </p:nvSpPr>
        <p:spPr>
          <a:xfrm>
            <a:off x="1097280" y="1845734"/>
            <a:ext cx="5532120" cy="4023360"/>
          </a:xfrm>
        </p:spPr>
        <p:txBody>
          <a:bodyPr/>
          <a:lstStyle/>
          <a:p>
            <a:pPr>
              <a:buFont typeface="Courier New" panose="02070309020205020404" pitchFamily="49" charset="0"/>
              <a:buChar char="o"/>
            </a:pPr>
            <a:r>
              <a:rPr lang="en-US" dirty="0"/>
              <a:t> </a:t>
            </a:r>
            <a:r>
              <a:rPr lang="en-US" baseline="30000" dirty="0"/>
              <a:t>176</a:t>
            </a:r>
            <a:r>
              <a:rPr lang="en-US" dirty="0"/>
              <a:t>Y(</a:t>
            </a:r>
            <a:r>
              <a:rPr lang="en-US" dirty="0" err="1"/>
              <a:t>n,ϒ</a:t>
            </a:r>
            <a:r>
              <a:rPr lang="en-US" dirty="0"/>
              <a:t>)</a:t>
            </a:r>
            <a:r>
              <a:rPr lang="en-US" baseline="30000" dirty="0"/>
              <a:t>177</a:t>
            </a:r>
            <a:r>
              <a:rPr lang="en-US" dirty="0"/>
              <a:t>Yb(</a:t>
            </a:r>
            <a:r>
              <a:rPr lang="el-GR" dirty="0"/>
              <a:t>ϐ</a:t>
            </a:r>
            <a:r>
              <a:rPr lang="en-US" baseline="30000" dirty="0"/>
              <a:t>-</a:t>
            </a:r>
            <a:r>
              <a:rPr lang="en-US" dirty="0"/>
              <a:t>, 1.9h)</a:t>
            </a:r>
            <a:r>
              <a:rPr lang="en-US" baseline="30000" dirty="0"/>
              <a:t>177</a:t>
            </a:r>
            <a:r>
              <a:rPr lang="en-US" dirty="0"/>
              <a:t>Lu</a:t>
            </a:r>
          </a:p>
          <a:p>
            <a:pPr>
              <a:buFont typeface="Courier New" panose="02070309020205020404" pitchFamily="49" charset="0"/>
              <a:buChar char="o"/>
            </a:pPr>
            <a:r>
              <a:rPr lang="en-US" dirty="0"/>
              <a:t> High Specific Activity</a:t>
            </a:r>
          </a:p>
          <a:p>
            <a:pPr>
              <a:buFont typeface="Courier New" panose="02070309020205020404" pitchFamily="49" charset="0"/>
              <a:buChar char="o"/>
            </a:pPr>
            <a:r>
              <a:rPr lang="en-US" dirty="0"/>
              <a:t> Difficult chemical separation</a:t>
            </a:r>
          </a:p>
          <a:p>
            <a:pPr>
              <a:buFont typeface="Courier New" panose="02070309020205020404" pitchFamily="49" charset="0"/>
              <a:buChar char="o"/>
            </a:pPr>
            <a:r>
              <a:rPr lang="en-US" dirty="0"/>
              <a:t> Recycling of enriched target material</a:t>
            </a:r>
          </a:p>
          <a:p>
            <a:pPr>
              <a:buFont typeface="Courier New" panose="02070309020205020404" pitchFamily="49" charset="0"/>
              <a:buChar char="o"/>
            </a:pPr>
            <a:r>
              <a:rPr lang="en-US" dirty="0"/>
              <a:t> Significantly less </a:t>
            </a:r>
            <a:r>
              <a:rPr lang="en-US" baseline="30000" dirty="0"/>
              <a:t>177m</a:t>
            </a:r>
            <a:r>
              <a:rPr lang="en-US" dirty="0"/>
              <a:t>Lu co-production</a:t>
            </a:r>
          </a:p>
          <a:p>
            <a:pPr>
              <a:buFont typeface="Courier New" panose="02070309020205020404" pitchFamily="49" charset="0"/>
              <a:buChar char="o"/>
            </a:pPr>
            <a:r>
              <a:rPr lang="en-US" dirty="0"/>
              <a:t> Lower production cross section</a:t>
            </a:r>
          </a:p>
          <a:p>
            <a:pPr lvl="1">
              <a:buFont typeface="Courier New" panose="02070309020205020404" pitchFamily="49" charset="0"/>
              <a:buChar char="o"/>
            </a:pPr>
            <a:r>
              <a:rPr lang="en-US" dirty="0"/>
              <a:t>Thermal -- ~2.85 barns</a:t>
            </a:r>
          </a:p>
          <a:p>
            <a:pPr lvl="1">
              <a:buFont typeface="Courier New" panose="02070309020205020404" pitchFamily="49" charset="0"/>
              <a:buChar char="o"/>
            </a:pPr>
            <a:r>
              <a:rPr lang="en-US" dirty="0"/>
              <a:t>Epithermal -- ~8 barns</a:t>
            </a:r>
          </a:p>
        </p:txBody>
      </p:sp>
      <p:pic>
        <p:nvPicPr>
          <p:cNvPr id="4" name="Picture 3">
            <a:extLst>
              <a:ext uri="{FF2B5EF4-FFF2-40B4-BE49-F238E27FC236}">
                <a16:creationId xmlns:a16="http://schemas.microsoft.com/office/drawing/2014/main" id="{415436FC-4EAE-4501-A687-D6DA8B10C5D8}"/>
              </a:ext>
            </a:extLst>
          </p:cNvPr>
          <p:cNvPicPr>
            <a:picLocks noChangeAspect="1"/>
          </p:cNvPicPr>
          <p:nvPr/>
        </p:nvPicPr>
        <p:blipFill>
          <a:blip r:embed="rId2"/>
          <a:stretch>
            <a:fillRect/>
          </a:stretch>
        </p:blipFill>
        <p:spPr>
          <a:xfrm>
            <a:off x="6919912" y="2157201"/>
            <a:ext cx="4657725" cy="3400425"/>
          </a:xfrm>
          <a:prstGeom prst="rect">
            <a:avLst/>
          </a:prstGeom>
        </p:spPr>
      </p:pic>
      <p:sp>
        <p:nvSpPr>
          <p:cNvPr id="5" name="TextBox 4">
            <a:extLst>
              <a:ext uri="{FF2B5EF4-FFF2-40B4-BE49-F238E27FC236}">
                <a16:creationId xmlns:a16="http://schemas.microsoft.com/office/drawing/2014/main" id="{7D49641B-CF7A-4F92-9E02-141E524FB1AE}"/>
              </a:ext>
            </a:extLst>
          </p:cNvPr>
          <p:cNvSpPr txBox="1"/>
          <p:nvPr/>
        </p:nvSpPr>
        <p:spPr>
          <a:xfrm>
            <a:off x="7248525" y="5543550"/>
            <a:ext cx="4076700" cy="523220"/>
          </a:xfrm>
          <a:prstGeom prst="rect">
            <a:avLst/>
          </a:prstGeom>
          <a:noFill/>
        </p:spPr>
        <p:txBody>
          <a:bodyPr wrap="square" rtlCol="0">
            <a:spAutoFit/>
          </a:bodyPr>
          <a:lstStyle/>
          <a:p>
            <a:r>
              <a:rPr lang="en-US" sz="1400" dirty="0" err="1"/>
              <a:t>Mirzadeh</a:t>
            </a:r>
            <a:r>
              <a:rPr lang="en-US" sz="1400" dirty="0"/>
              <a:t> et al. Reactor-Produced Medical Radionuclides, Handbook of Nuclear Chemistry 2011 </a:t>
            </a:r>
          </a:p>
        </p:txBody>
      </p:sp>
    </p:spTree>
    <p:extLst>
      <p:ext uri="{BB962C8B-B14F-4D97-AF65-F5344CB8AC3E}">
        <p14:creationId xmlns:p14="http://schemas.microsoft.com/office/powerpoint/2010/main" val="235064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E2DA-A365-482E-A725-36C4C957529E}"/>
              </a:ext>
            </a:extLst>
          </p:cNvPr>
          <p:cNvSpPr>
            <a:spLocks noGrp="1"/>
          </p:cNvSpPr>
          <p:nvPr>
            <p:ph type="title"/>
          </p:nvPr>
        </p:nvSpPr>
        <p:spPr/>
        <p:txBody>
          <a:bodyPr/>
          <a:lstStyle/>
          <a:p>
            <a:r>
              <a:rPr lang="en-US" baseline="30000" dirty="0"/>
              <a:t>177</a:t>
            </a:r>
            <a:r>
              <a:rPr lang="en-US" dirty="0"/>
              <a:t>Lu-DOTATATE PRRT (peptide receptor radionuclide therapy)</a:t>
            </a:r>
            <a:endParaRPr lang="en-US" baseline="30000" dirty="0"/>
          </a:p>
        </p:txBody>
      </p:sp>
      <p:pic>
        <p:nvPicPr>
          <p:cNvPr id="4" name="Content Placeholder 3">
            <a:extLst>
              <a:ext uri="{FF2B5EF4-FFF2-40B4-BE49-F238E27FC236}">
                <a16:creationId xmlns:a16="http://schemas.microsoft.com/office/drawing/2014/main" id="{50D98827-A165-47DE-A81E-7DA68EDE132F}"/>
              </a:ext>
            </a:extLst>
          </p:cNvPr>
          <p:cNvPicPr>
            <a:picLocks noGrp="1" noChangeAspect="1"/>
          </p:cNvPicPr>
          <p:nvPr>
            <p:ph idx="1"/>
          </p:nvPr>
        </p:nvPicPr>
        <p:blipFill rotWithShape="1">
          <a:blip r:embed="rId2"/>
          <a:srcRect r="1173" b="2644"/>
          <a:stretch/>
        </p:blipFill>
        <p:spPr>
          <a:xfrm>
            <a:off x="3806392" y="1846264"/>
            <a:ext cx="4585133" cy="3916362"/>
          </a:xfrm>
          <a:prstGeom prst="rect">
            <a:avLst/>
          </a:prstGeom>
        </p:spPr>
      </p:pic>
      <p:sp>
        <p:nvSpPr>
          <p:cNvPr id="5" name="TextBox 4">
            <a:extLst>
              <a:ext uri="{FF2B5EF4-FFF2-40B4-BE49-F238E27FC236}">
                <a16:creationId xmlns:a16="http://schemas.microsoft.com/office/drawing/2014/main" id="{9657026C-C28A-4B20-AEBE-A9E1CCC0F7A2}"/>
              </a:ext>
            </a:extLst>
          </p:cNvPr>
          <p:cNvSpPr txBox="1"/>
          <p:nvPr/>
        </p:nvSpPr>
        <p:spPr>
          <a:xfrm>
            <a:off x="4488180" y="5991225"/>
            <a:ext cx="3276600" cy="307777"/>
          </a:xfrm>
          <a:prstGeom prst="rect">
            <a:avLst/>
          </a:prstGeom>
          <a:noFill/>
        </p:spPr>
        <p:txBody>
          <a:bodyPr wrap="square" rtlCol="0">
            <a:spAutoFit/>
          </a:bodyPr>
          <a:lstStyle/>
          <a:p>
            <a:r>
              <a:rPr lang="en-US" sz="1400" dirty="0" err="1"/>
              <a:t>Ianniello</a:t>
            </a:r>
            <a:r>
              <a:rPr lang="en-US" sz="1400" dirty="0"/>
              <a:t> et al., EJNMMI, 43(6), 2015</a:t>
            </a:r>
          </a:p>
        </p:txBody>
      </p:sp>
    </p:spTree>
    <p:extLst>
      <p:ext uri="{BB962C8B-B14F-4D97-AF65-F5344CB8AC3E}">
        <p14:creationId xmlns:p14="http://schemas.microsoft.com/office/powerpoint/2010/main" val="415016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B3663B-98D9-4CB0-9A61-F5457CB2D21E}"/>
              </a:ext>
            </a:extLst>
          </p:cNvPr>
          <p:cNvSpPr>
            <a:spLocks noGrp="1"/>
          </p:cNvSpPr>
          <p:nvPr>
            <p:ph type="title"/>
          </p:nvPr>
        </p:nvSpPr>
        <p:spPr/>
        <p:txBody>
          <a:bodyPr/>
          <a:lstStyle/>
          <a:p>
            <a:r>
              <a:rPr lang="en-US" dirty="0"/>
              <a:t>Production	</a:t>
            </a:r>
          </a:p>
        </p:txBody>
      </p:sp>
      <p:sp>
        <p:nvSpPr>
          <p:cNvPr id="5" name="Text Placeholder 4">
            <a:extLst>
              <a:ext uri="{FF2B5EF4-FFF2-40B4-BE49-F238E27FC236}">
                <a16:creationId xmlns:a16="http://schemas.microsoft.com/office/drawing/2014/main" id="{568D0F2E-8360-4864-8E61-55CDEC4B4741}"/>
              </a:ext>
            </a:extLst>
          </p:cNvPr>
          <p:cNvSpPr>
            <a:spLocks noGrp="1"/>
          </p:cNvSpPr>
          <p:nvPr>
            <p:ph type="body" idx="1"/>
          </p:nvPr>
        </p:nvSpPr>
        <p:spPr/>
        <p:txBody>
          <a:bodyPr/>
          <a:lstStyle/>
          <a:p>
            <a:r>
              <a:rPr lang="en-US" dirty="0"/>
              <a:t>Medium to high energy cyclotrons</a:t>
            </a:r>
          </a:p>
        </p:txBody>
      </p:sp>
    </p:spTree>
    <p:extLst>
      <p:ext uri="{BB962C8B-B14F-4D97-AF65-F5344CB8AC3E}">
        <p14:creationId xmlns:p14="http://schemas.microsoft.com/office/powerpoint/2010/main" val="1874668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CFB5-FA9B-4E24-8ED2-B4C3F2B8F0C4}"/>
              </a:ext>
            </a:extLst>
          </p:cNvPr>
          <p:cNvSpPr>
            <a:spLocks noGrp="1"/>
          </p:cNvSpPr>
          <p:nvPr>
            <p:ph type="title"/>
          </p:nvPr>
        </p:nvSpPr>
        <p:spPr/>
        <p:txBody>
          <a:bodyPr/>
          <a:lstStyle/>
          <a:p>
            <a:r>
              <a:rPr lang="en-US" dirty="0"/>
              <a:t>Medium Energy Cyclotrons</a:t>
            </a:r>
          </a:p>
        </p:txBody>
      </p:sp>
      <p:sp>
        <p:nvSpPr>
          <p:cNvPr id="5" name="Content Placeholder 4">
            <a:extLst>
              <a:ext uri="{FF2B5EF4-FFF2-40B4-BE49-F238E27FC236}">
                <a16:creationId xmlns:a16="http://schemas.microsoft.com/office/drawing/2014/main" id="{73F217E8-3D09-439F-BCDC-E3F2BC9C735F}"/>
              </a:ext>
            </a:extLst>
          </p:cNvPr>
          <p:cNvSpPr>
            <a:spLocks noGrp="1"/>
          </p:cNvSpPr>
          <p:nvPr>
            <p:ph idx="1"/>
          </p:nvPr>
        </p:nvSpPr>
        <p:spPr>
          <a:xfrm>
            <a:off x="1097280" y="1845734"/>
            <a:ext cx="5367702" cy="4023360"/>
          </a:xfrm>
        </p:spPr>
        <p:txBody>
          <a:bodyPr/>
          <a:lstStyle/>
          <a:p>
            <a:pPr>
              <a:buFont typeface="Courier New" panose="02070309020205020404" pitchFamily="49" charset="0"/>
              <a:buChar char="o"/>
            </a:pPr>
            <a:r>
              <a:rPr lang="en-US" dirty="0"/>
              <a:t> Cyclotron such as the one at University of Washington (pictured), can accelerate protons to higher energies in addition to heavier ions such as alpha particles; probing different reaction pathways that are not obtainable on the small medical cyclotrons.</a:t>
            </a:r>
          </a:p>
          <a:p>
            <a:pPr marL="0" indent="0">
              <a:buNone/>
            </a:pPr>
            <a:endParaRPr lang="en-US" dirty="0"/>
          </a:p>
        </p:txBody>
      </p:sp>
      <p:pic>
        <p:nvPicPr>
          <p:cNvPr id="6" name="Picture 5">
            <a:extLst>
              <a:ext uri="{FF2B5EF4-FFF2-40B4-BE49-F238E27FC236}">
                <a16:creationId xmlns:a16="http://schemas.microsoft.com/office/drawing/2014/main" id="{5B4E90E0-DA3C-4EF7-9C52-2C917C51F106}"/>
              </a:ext>
            </a:extLst>
          </p:cNvPr>
          <p:cNvPicPr>
            <a:picLocks noChangeAspect="1"/>
          </p:cNvPicPr>
          <p:nvPr/>
        </p:nvPicPr>
        <p:blipFill>
          <a:blip r:embed="rId2"/>
          <a:stretch>
            <a:fillRect/>
          </a:stretch>
        </p:blipFill>
        <p:spPr>
          <a:xfrm>
            <a:off x="6464982" y="2071131"/>
            <a:ext cx="4767485" cy="3572566"/>
          </a:xfrm>
          <a:prstGeom prst="rect">
            <a:avLst/>
          </a:prstGeom>
        </p:spPr>
      </p:pic>
    </p:spTree>
    <p:extLst>
      <p:ext uri="{BB962C8B-B14F-4D97-AF65-F5344CB8AC3E}">
        <p14:creationId xmlns:p14="http://schemas.microsoft.com/office/powerpoint/2010/main" val="2446177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9424-9230-4138-AF0A-C7946E52E13C}"/>
              </a:ext>
            </a:extLst>
          </p:cNvPr>
          <p:cNvSpPr>
            <a:spLocks noGrp="1"/>
          </p:cNvSpPr>
          <p:nvPr>
            <p:ph type="title"/>
          </p:nvPr>
        </p:nvSpPr>
        <p:spPr/>
        <p:txBody>
          <a:bodyPr/>
          <a:lstStyle/>
          <a:p>
            <a:r>
              <a:rPr lang="en-US" baseline="30000" dirty="0"/>
              <a:t>211</a:t>
            </a:r>
            <a:r>
              <a:rPr lang="en-US" dirty="0"/>
              <a:t>At</a:t>
            </a:r>
            <a:endParaRPr lang="en-US" baseline="30000" dirty="0"/>
          </a:p>
        </p:txBody>
      </p:sp>
      <p:sp>
        <p:nvSpPr>
          <p:cNvPr id="3" name="Content Placeholder 2">
            <a:extLst>
              <a:ext uri="{FF2B5EF4-FFF2-40B4-BE49-F238E27FC236}">
                <a16:creationId xmlns:a16="http://schemas.microsoft.com/office/drawing/2014/main" id="{4971B0EC-E180-4417-B71B-61F5FDAD26E8}"/>
              </a:ext>
            </a:extLst>
          </p:cNvPr>
          <p:cNvSpPr>
            <a:spLocks noGrp="1"/>
          </p:cNvSpPr>
          <p:nvPr>
            <p:ph idx="1"/>
          </p:nvPr>
        </p:nvSpPr>
        <p:spPr>
          <a:xfrm>
            <a:off x="1097281" y="1845734"/>
            <a:ext cx="5398770" cy="4023360"/>
          </a:xfrm>
        </p:spPr>
        <p:txBody>
          <a:bodyPr/>
          <a:lstStyle/>
          <a:p>
            <a:pPr>
              <a:buFont typeface="Courier New" panose="02070309020205020404" pitchFamily="49" charset="0"/>
              <a:buChar char="o"/>
            </a:pPr>
            <a:r>
              <a:rPr lang="en-US" dirty="0"/>
              <a:t> Alpha beams are of interest for the production of </a:t>
            </a:r>
            <a:r>
              <a:rPr lang="en-US" baseline="30000" dirty="0"/>
              <a:t>211</a:t>
            </a:r>
            <a:r>
              <a:rPr lang="en-US" dirty="0"/>
              <a:t>At (7hrs). </a:t>
            </a:r>
            <a:r>
              <a:rPr lang="en-US" baseline="30000" dirty="0"/>
              <a:t>211</a:t>
            </a:r>
            <a:r>
              <a:rPr lang="en-US" dirty="0"/>
              <a:t>At is of interest for targeted alpha therapy applications.</a:t>
            </a:r>
          </a:p>
          <a:p>
            <a:pPr>
              <a:buFont typeface="Courier New" panose="02070309020205020404" pitchFamily="49" charset="0"/>
              <a:buChar char="o"/>
            </a:pPr>
            <a:r>
              <a:rPr lang="en-US" dirty="0"/>
              <a:t> </a:t>
            </a:r>
            <a:r>
              <a:rPr lang="en-US" baseline="30000" dirty="0"/>
              <a:t>209</a:t>
            </a:r>
            <a:r>
              <a:rPr lang="en-US" dirty="0"/>
              <a:t>Bi(α,2n)</a:t>
            </a:r>
            <a:r>
              <a:rPr lang="en-US" baseline="30000" dirty="0"/>
              <a:t>211</a:t>
            </a:r>
            <a:r>
              <a:rPr lang="en-US" dirty="0"/>
              <a:t>At optimal energy (&lt;27 MeV)</a:t>
            </a:r>
          </a:p>
          <a:p>
            <a:pPr>
              <a:buFont typeface="Courier New" panose="02070309020205020404" pitchFamily="49" charset="0"/>
              <a:buChar char="o"/>
            </a:pPr>
            <a:endParaRPr lang="en-US" dirty="0"/>
          </a:p>
        </p:txBody>
      </p:sp>
      <p:pic>
        <p:nvPicPr>
          <p:cNvPr id="5" name="Picture 4">
            <a:extLst>
              <a:ext uri="{FF2B5EF4-FFF2-40B4-BE49-F238E27FC236}">
                <a16:creationId xmlns:a16="http://schemas.microsoft.com/office/drawing/2014/main" id="{F915A4F6-A5E5-4647-8F25-B19F028035BC}"/>
              </a:ext>
            </a:extLst>
          </p:cNvPr>
          <p:cNvPicPr>
            <a:picLocks noChangeAspect="1"/>
          </p:cNvPicPr>
          <p:nvPr/>
        </p:nvPicPr>
        <p:blipFill>
          <a:blip r:embed="rId2"/>
          <a:stretch>
            <a:fillRect/>
          </a:stretch>
        </p:blipFill>
        <p:spPr>
          <a:xfrm>
            <a:off x="6886575" y="2171489"/>
            <a:ext cx="4591050" cy="3371850"/>
          </a:xfrm>
          <a:prstGeom prst="rect">
            <a:avLst/>
          </a:prstGeom>
        </p:spPr>
      </p:pic>
      <p:sp>
        <p:nvSpPr>
          <p:cNvPr id="6" name="TextBox 5">
            <a:extLst>
              <a:ext uri="{FF2B5EF4-FFF2-40B4-BE49-F238E27FC236}">
                <a16:creationId xmlns:a16="http://schemas.microsoft.com/office/drawing/2014/main" id="{1C92455D-3C70-4A5C-8409-41746B12F15A}"/>
              </a:ext>
            </a:extLst>
          </p:cNvPr>
          <p:cNvSpPr txBox="1"/>
          <p:nvPr/>
        </p:nvSpPr>
        <p:spPr>
          <a:xfrm>
            <a:off x="7372350" y="5654302"/>
            <a:ext cx="4229100" cy="646331"/>
          </a:xfrm>
          <a:prstGeom prst="rect">
            <a:avLst/>
          </a:prstGeom>
          <a:noFill/>
        </p:spPr>
        <p:txBody>
          <a:bodyPr wrap="square" rtlCol="0">
            <a:spAutoFit/>
          </a:bodyPr>
          <a:lstStyle/>
          <a:p>
            <a:r>
              <a:rPr lang="en-US" dirty="0"/>
              <a:t>Capote et al., IAEA Conference on Nuclear Data for Science and Technology 2007</a:t>
            </a:r>
          </a:p>
        </p:txBody>
      </p:sp>
      <p:pic>
        <p:nvPicPr>
          <p:cNvPr id="7" name="Picture 6">
            <a:extLst>
              <a:ext uri="{FF2B5EF4-FFF2-40B4-BE49-F238E27FC236}">
                <a16:creationId xmlns:a16="http://schemas.microsoft.com/office/drawing/2014/main" id="{EF18E1C5-4AF4-4420-B5A8-5DDB642C6C94}"/>
              </a:ext>
            </a:extLst>
          </p:cNvPr>
          <p:cNvPicPr>
            <a:picLocks noChangeAspect="1"/>
          </p:cNvPicPr>
          <p:nvPr/>
        </p:nvPicPr>
        <p:blipFill>
          <a:blip r:embed="rId3"/>
          <a:stretch>
            <a:fillRect/>
          </a:stretch>
        </p:blipFill>
        <p:spPr>
          <a:xfrm>
            <a:off x="1404937" y="3643792"/>
            <a:ext cx="3643313" cy="2111887"/>
          </a:xfrm>
          <a:prstGeom prst="rect">
            <a:avLst/>
          </a:prstGeom>
        </p:spPr>
      </p:pic>
    </p:spTree>
    <p:extLst>
      <p:ext uri="{BB962C8B-B14F-4D97-AF65-F5344CB8AC3E}">
        <p14:creationId xmlns:p14="http://schemas.microsoft.com/office/powerpoint/2010/main" val="1469355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556F-15B9-4CDF-94B9-24B511F6D66F}"/>
              </a:ext>
            </a:extLst>
          </p:cNvPr>
          <p:cNvSpPr>
            <a:spLocks noGrp="1"/>
          </p:cNvSpPr>
          <p:nvPr>
            <p:ph type="title"/>
          </p:nvPr>
        </p:nvSpPr>
        <p:spPr/>
        <p:txBody>
          <a:bodyPr/>
          <a:lstStyle/>
          <a:p>
            <a:r>
              <a:rPr lang="en-US" baseline="30000" dirty="0"/>
              <a:t>211</a:t>
            </a:r>
            <a:r>
              <a:rPr lang="en-US" dirty="0"/>
              <a:t>At Separation Chemistry</a:t>
            </a:r>
            <a:endParaRPr lang="en-US" baseline="30000" dirty="0"/>
          </a:p>
        </p:txBody>
      </p:sp>
      <p:pic>
        <p:nvPicPr>
          <p:cNvPr id="4" name="Content Placeholder 3">
            <a:extLst>
              <a:ext uri="{FF2B5EF4-FFF2-40B4-BE49-F238E27FC236}">
                <a16:creationId xmlns:a16="http://schemas.microsoft.com/office/drawing/2014/main" id="{5CC73166-7BC5-4FBC-9C7F-5B7B4884F80A}"/>
              </a:ext>
            </a:extLst>
          </p:cNvPr>
          <p:cNvPicPr>
            <a:picLocks noGrp="1" noChangeAspect="1"/>
          </p:cNvPicPr>
          <p:nvPr>
            <p:ph idx="1"/>
          </p:nvPr>
        </p:nvPicPr>
        <p:blipFill>
          <a:blip r:embed="rId2"/>
          <a:stretch>
            <a:fillRect/>
          </a:stretch>
        </p:blipFill>
        <p:spPr>
          <a:xfrm>
            <a:off x="1653082" y="1846263"/>
            <a:ext cx="8946161" cy="4022725"/>
          </a:xfrm>
          <a:prstGeom prst="rect">
            <a:avLst/>
          </a:prstGeom>
        </p:spPr>
      </p:pic>
      <p:sp>
        <p:nvSpPr>
          <p:cNvPr id="5" name="TextBox 4">
            <a:extLst>
              <a:ext uri="{FF2B5EF4-FFF2-40B4-BE49-F238E27FC236}">
                <a16:creationId xmlns:a16="http://schemas.microsoft.com/office/drawing/2014/main" id="{877169D9-66C3-4E01-B042-5B698C2F7B58}"/>
              </a:ext>
            </a:extLst>
          </p:cNvPr>
          <p:cNvSpPr txBox="1"/>
          <p:nvPr/>
        </p:nvSpPr>
        <p:spPr>
          <a:xfrm>
            <a:off x="4506912" y="5977891"/>
            <a:ext cx="3238500" cy="369332"/>
          </a:xfrm>
          <a:prstGeom prst="rect">
            <a:avLst/>
          </a:prstGeom>
          <a:noFill/>
        </p:spPr>
        <p:txBody>
          <a:bodyPr wrap="square" rtlCol="0">
            <a:spAutoFit/>
          </a:bodyPr>
          <a:lstStyle/>
          <a:p>
            <a:r>
              <a:rPr lang="en-US" dirty="0" err="1"/>
              <a:t>Balkin</a:t>
            </a:r>
            <a:r>
              <a:rPr lang="en-US" dirty="0"/>
              <a:t> et al., Appl. Sci. 2013, 3(3)</a:t>
            </a:r>
          </a:p>
        </p:txBody>
      </p:sp>
    </p:spTree>
    <p:extLst>
      <p:ext uri="{BB962C8B-B14F-4D97-AF65-F5344CB8AC3E}">
        <p14:creationId xmlns:p14="http://schemas.microsoft.com/office/powerpoint/2010/main" val="3238529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F82FE5-EAFD-4F24-807F-A55AF6646BF5}"/>
              </a:ext>
            </a:extLst>
          </p:cNvPr>
          <p:cNvSpPr>
            <a:spLocks noGrp="1"/>
          </p:cNvSpPr>
          <p:nvPr>
            <p:ph type="title"/>
          </p:nvPr>
        </p:nvSpPr>
        <p:spPr/>
        <p:txBody>
          <a:bodyPr/>
          <a:lstStyle/>
          <a:p>
            <a:r>
              <a:rPr lang="en-US" dirty="0"/>
              <a:t>Production</a:t>
            </a:r>
          </a:p>
        </p:txBody>
      </p:sp>
      <p:sp>
        <p:nvSpPr>
          <p:cNvPr id="5" name="Text Placeholder 4">
            <a:extLst>
              <a:ext uri="{FF2B5EF4-FFF2-40B4-BE49-F238E27FC236}">
                <a16:creationId xmlns:a16="http://schemas.microsoft.com/office/drawing/2014/main" id="{E92BC340-02E7-4B57-AA63-E5155DCEF864}"/>
              </a:ext>
            </a:extLst>
          </p:cNvPr>
          <p:cNvSpPr>
            <a:spLocks noGrp="1"/>
          </p:cNvSpPr>
          <p:nvPr>
            <p:ph type="body" idx="1"/>
          </p:nvPr>
        </p:nvSpPr>
        <p:spPr/>
        <p:txBody>
          <a:bodyPr/>
          <a:lstStyle/>
          <a:p>
            <a:r>
              <a:rPr lang="en-US" dirty="0"/>
              <a:t>Linear Accelerators</a:t>
            </a:r>
          </a:p>
        </p:txBody>
      </p:sp>
    </p:spTree>
    <p:extLst>
      <p:ext uri="{BB962C8B-B14F-4D97-AF65-F5344CB8AC3E}">
        <p14:creationId xmlns:p14="http://schemas.microsoft.com/office/powerpoint/2010/main" val="257087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CF3A9-0BAC-47DD-8E13-3646A6C3D3EA}"/>
              </a:ext>
            </a:extLst>
          </p:cNvPr>
          <p:cNvSpPr>
            <a:spLocks noGrp="1"/>
          </p:cNvSpPr>
          <p:nvPr>
            <p:ph type="title"/>
          </p:nvPr>
        </p:nvSpPr>
        <p:spPr/>
        <p:txBody>
          <a:bodyPr/>
          <a:lstStyle/>
          <a:p>
            <a:r>
              <a:rPr lang="en-US" dirty="0"/>
              <a:t>Linear Accelerators</a:t>
            </a:r>
          </a:p>
        </p:txBody>
      </p:sp>
      <p:pic>
        <p:nvPicPr>
          <p:cNvPr id="6" name="Picture 93">
            <a:extLst>
              <a:ext uri="{FF2B5EF4-FFF2-40B4-BE49-F238E27FC236}">
                <a16:creationId xmlns:a16="http://schemas.microsoft.com/office/drawing/2014/main" id="{ABA62071-9208-45BB-825F-3C2E12327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72" y="2581553"/>
            <a:ext cx="5738559" cy="24211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BLIP.png">
            <a:extLst>
              <a:ext uri="{FF2B5EF4-FFF2-40B4-BE49-F238E27FC236}">
                <a16:creationId xmlns:a16="http://schemas.microsoft.com/office/drawing/2014/main" id="{3A585061-137F-42B3-909A-A768935FB67A}"/>
              </a:ext>
            </a:extLst>
          </p:cNvPr>
          <p:cNvPicPr>
            <a:picLocks noChangeAspect="1"/>
          </p:cNvPicPr>
          <p:nvPr/>
        </p:nvPicPr>
        <p:blipFill>
          <a:blip r:embed="rId3" cstate="print"/>
          <a:stretch>
            <a:fillRect/>
          </a:stretch>
        </p:blipFill>
        <p:spPr>
          <a:xfrm>
            <a:off x="6743700" y="2293739"/>
            <a:ext cx="4152900" cy="3002708"/>
          </a:xfrm>
          <a:prstGeom prst="rect">
            <a:avLst/>
          </a:prstGeom>
          <a:ln>
            <a:solidFill>
              <a:sysClr val="windowText" lastClr="000000"/>
            </a:solidFill>
          </a:ln>
          <a:effectLst>
            <a:softEdge rad="0"/>
          </a:effectLst>
        </p:spPr>
      </p:pic>
      <p:sp>
        <p:nvSpPr>
          <p:cNvPr id="8" name="TextBox 7">
            <a:extLst>
              <a:ext uri="{FF2B5EF4-FFF2-40B4-BE49-F238E27FC236}">
                <a16:creationId xmlns:a16="http://schemas.microsoft.com/office/drawing/2014/main" id="{150840E2-1B6A-4F35-8E1B-0C7DD671B8BA}"/>
              </a:ext>
            </a:extLst>
          </p:cNvPr>
          <p:cNvSpPr txBox="1"/>
          <p:nvPr/>
        </p:nvSpPr>
        <p:spPr>
          <a:xfrm>
            <a:off x="1319296" y="5431242"/>
            <a:ext cx="3810000" cy="307777"/>
          </a:xfrm>
          <a:prstGeom prst="rect">
            <a:avLst/>
          </a:prstGeom>
          <a:noFill/>
        </p:spPr>
        <p:txBody>
          <a:bodyPr wrap="square" rtlCol="0">
            <a:spAutoFit/>
          </a:bodyPr>
          <a:lstStyle/>
          <a:p>
            <a:pPr algn="just" defTabSz="914400"/>
            <a:r>
              <a:rPr lang="en-US" sz="1400" b="1" dirty="0">
                <a:solidFill>
                  <a:srgbClr val="1F497D">
                    <a:lumMod val="60000"/>
                    <a:lumOff val="40000"/>
                  </a:srgbClr>
                </a:solidFill>
                <a:latin typeface="Arial" panose="020B0604020202020204" pitchFamily="34" charset="0"/>
                <a:cs typeface="Arial" panose="020B0604020202020204" pitchFamily="34" charset="0"/>
              </a:rPr>
              <a:t>Los Alamos National Laboratory (LANL)</a:t>
            </a:r>
          </a:p>
        </p:txBody>
      </p:sp>
      <p:sp>
        <p:nvSpPr>
          <p:cNvPr id="9" name="TextBox 8">
            <a:extLst>
              <a:ext uri="{FF2B5EF4-FFF2-40B4-BE49-F238E27FC236}">
                <a16:creationId xmlns:a16="http://schemas.microsoft.com/office/drawing/2014/main" id="{E77AB2DE-2321-4DF1-8E66-A5E461193FB5}"/>
              </a:ext>
            </a:extLst>
          </p:cNvPr>
          <p:cNvSpPr txBox="1"/>
          <p:nvPr/>
        </p:nvSpPr>
        <p:spPr>
          <a:xfrm>
            <a:off x="7191375" y="5431242"/>
            <a:ext cx="3505200" cy="307777"/>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lumMod val="60000"/>
                    <a:lumOff val="40000"/>
                  </a:srgbClr>
                </a:solidFill>
                <a:effectLst/>
                <a:uLnTx/>
                <a:uFillTx/>
                <a:latin typeface="Arial" panose="020B0604020202020204" pitchFamily="34" charset="0"/>
                <a:cs typeface="Arial" panose="020B0604020202020204" pitchFamily="34" charset="0"/>
              </a:rPr>
              <a:t>Brookhaven National Laboratory (BNL)</a:t>
            </a:r>
          </a:p>
        </p:txBody>
      </p:sp>
    </p:spTree>
    <p:extLst>
      <p:ext uri="{BB962C8B-B14F-4D97-AF65-F5344CB8AC3E}">
        <p14:creationId xmlns:p14="http://schemas.microsoft.com/office/powerpoint/2010/main" val="4253376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2B7C-0E9E-481B-B306-758B212FAE44}"/>
              </a:ext>
            </a:extLst>
          </p:cNvPr>
          <p:cNvSpPr>
            <a:spLocks noGrp="1"/>
          </p:cNvSpPr>
          <p:nvPr>
            <p:ph type="title"/>
          </p:nvPr>
        </p:nvSpPr>
        <p:spPr/>
        <p:txBody>
          <a:bodyPr/>
          <a:lstStyle/>
          <a:p>
            <a:r>
              <a:rPr lang="en-US" dirty="0"/>
              <a:t>Los Alamos Isotope Production Facility</a:t>
            </a:r>
          </a:p>
        </p:txBody>
      </p:sp>
      <p:pic>
        <p:nvPicPr>
          <p:cNvPr id="4" name="Content Placeholder 3">
            <a:extLst>
              <a:ext uri="{FF2B5EF4-FFF2-40B4-BE49-F238E27FC236}">
                <a16:creationId xmlns:a16="http://schemas.microsoft.com/office/drawing/2014/main" id="{AD12A135-07D9-4BCB-A00A-42A1DB79E5F2}"/>
              </a:ext>
            </a:extLst>
          </p:cNvPr>
          <p:cNvPicPr>
            <a:picLocks noGrp="1" noChangeAspect="1"/>
          </p:cNvPicPr>
          <p:nvPr>
            <p:ph idx="1"/>
          </p:nvPr>
        </p:nvPicPr>
        <p:blipFill>
          <a:blip r:embed="rId2"/>
          <a:stretch>
            <a:fillRect/>
          </a:stretch>
        </p:blipFill>
        <p:spPr>
          <a:xfrm>
            <a:off x="2000516" y="2046288"/>
            <a:ext cx="5222344" cy="4022725"/>
          </a:xfrm>
          <a:prstGeom prst="rect">
            <a:avLst/>
          </a:prstGeom>
        </p:spPr>
      </p:pic>
      <p:pic>
        <p:nvPicPr>
          <p:cNvPr id="5" name="Picture 4">
            <a:extLst>
              <a:ext uri="{FF2B5EF4-FFF2-40B4-BE49-F238E27FC236}">
                <a16:creationId xmlns:a16="http://schemas.microsoft.com/office/drawing/2014/main" id="{7D4AFD09-EC29-4150-BB36-5F308FB2DF9D}"/>
              </a:ext>
            </a:extLst>
          </p:cNvPr>
          <p:cNvPicPr>
            <a:picLocks noChangeAspect="1"/>
          </p:cNvPicPr>
          <p:nvPr/>
        </p:nvPicPr>
        <p:blipFill>
          <a:blip r:embed="rId3"/>
          <a:stretch>
            <a:fillRect/>
          </a:stretch>
        </p:blipFill>
        <p:spPr>
          <a:xfrm>
            <a:off x="7826031" y="2647949"/>
            <a:ext cx="2365453" cy="2359357"/>
          </a:xfrm>
          <a:prstGeom prst="rect">
            <a:avLst/>
          </a:prstGeom>
        </p:spPr>
      </p:pic>
    </p:spTree>
    <p:extLst>
      <p:ext uri="{BB962C8B-B14F-4D97-AF65-F5344CB8AC3E}">
        <p14:creationId xmlns:p14="http://schemas.microsoft.com/office/powerpoint/2010/main" val="2723949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1B95-A4CF-49B3-90C1-7793362AE029}"/>
              </a:ext>
            </a:extLst>
          </p:cNvPr>
          <p:cNvSpPr>
            <a:spLocks noGrp="1"/>
          </p:cNvSpPr>
          <p:nvPr>
            <p:ph type="title"/>
          </p:nvPr>
        </p:nvSpPr>
        <p:spPr/>
        <p:txBody>
          <a:bodyPr/>
          <a:lstStyle/>
          <a:p>
            <a:r>
              <a:rPr lang="en-US" baseline="30000" dirty="0"/>
              <a:t>82</a:t>
            </a:r>
            <a:r>
              <a:rPr lang="en-US" dirty="0"/>
              <a:t>Sr Production: </a:t>
            </a:r>
            <a:r>
              <a:rPr lang="en-US" baseline="30000" dirty="0"/>
              <a:t>85</a:t>
            </a:r>
            <a:r>
              <a:rPr lang="en-US" dirty="0"/>
              <a:t>Rb(p,4n)</a:t>
            </a:r>
            <a:r>
              <a:rPr lang="en-US" baseline="30000" dirty="0"/>
              <a:t>82</a:t>
            </a:r>
            <a:r>
              <a:rPr lang="en-US" dirty="0"/>
              <a:t>Sr</a:t>
            </a:r>
            <a:endParaRPr lang="en-US" baseline="30000" dirty="0"/>
          </a:p>
        </p:txBody>
      </p:sp>
      <p:sp>
        <p:nvSpPr>
          <p:cNvPr id="3" name="Content Placeholder 2">
            <a:extLst>
              <a:ext uri="{FF2B5EF4-FFF2-40B4-BE49-F238E27FC236}">
                <a16:creationId xmlns:a16="http://schemas.microsoft.com/office/drawing/2014/main" id="{CC9DE8AB-1A1D-4D5E-81F0-3B3663A51758}"/>
              </a:ext>
            </a:extLst>
          </p:cNvPr>
          <p:cNvSpPr>
            <a:spLocks noGrp="1"/>
          </p:cNvSpPr>
          <p:nvPr>
            <p:ph idx="1"/>
          </p:nvPr>
        </p:nvSpPr>
        <p:spPr>
          <a:xfrm>
            <a:off x="676276" y="1845734"/>
            <a:ext cx="4895850" cy="4023360"/>
          </a:xfrm>
        </p:spPr>
        <p:txBody>
          <a:bodyPr/>
          <a:lstStyle/>
          <a:p>
            <a:pPr>
              <a:buFont typeface="Courier New" panose="02070309020205020404" pitchFamily="49" charset="0"/>
              <a:buChar char="o"/>
            </a:pPr>
            <a:r>
              <a:rPr lang="en-US" dirty="0"/>
              <a:t> </a:t>
            </a:r>
            <a:r>
              <a:rPr lang="en-US" baseline="30000" dirty="0"/>
              <a:t>82</a:t>
            </a:r>
            <a:r>
              <a:rPr lang="en-US" dirty="0"/>
              <a:t>Sr/</a:t>
            </a:r>
            <a:r>
              <a:rPr lang="en-US" baseline="30000" dirty="0"/>
              <a:t>82</a:t>
            </a:r>
            <a:r>
              <a:rPr lang="en-US" dirty="0"/>
              <a:t>Rb generator for PET cardiac imaging</a:t>
            </a:r>
          </a:p>
          <a:p>
            <a:pPr lvl="1">
              <a:buFont typeface="Courier New" panose="02070309020205020404" pitchFamily="49" charset="0"/>
              <a:buChar char="o"/>
            </a:pPr>
            <a:r>
              <a:rPr lang="en-US" baseline="30000" dirty="0"/>
              <a:t>82</a:t>
            </a:r>
            <a:r>
              <a:rPr lang="en-US" dirty="0"/>
              <a:t>Sr (23.4d) </a:t>
            </a:r>
            <a:r>
              <a:rPr lang="en-US" baseline="30000" dirty="0"/>
              <a:t>82</a:t>
            </a:r>
            <a:r>
              <a:rPr lang="en-US" dirty="0"/>
              <a:t>Rb (1.26m)</a:t>
            </a:r>
          </a:p>
          <a:p>
            <a:pPr>
              <a:buFont typeface="Courier New" panose="02070309020205020404" pitchFamily="49" charset="0"/>
              <a:buChar char="o"/>
            </a:pPr>
            <a:r>
              <a:rPr lang="en-US" dirty="0"/>
              <a:t> Made at LANL and BNL</a:t>
            </a:r>
          </a:p>
        </p:txBody>
      </p:sp>
      <p:pic>
        <p:nvPicPr>
          <p:cNvPr id="4" name="Picture 3">
            <a:extLst>
              <a:ext uri="{FF2B5EF4-FFF2-40B4-BE49-F238E27FC236}">
                <a16:creationId xmlns:a16="http://schemas.microsoft.com/office/drawing/2014/main" id="{18E5F0D0-E4C5-4687-8533-3DF44B8E19E3}"/>
              </a:ext>
            </a:extLst>
          </p:cNvPr>
          <p:cNvPicPr>
            <a:picLocks noChangeAspect="1"/>
          </p:cNvPicPr>
          <p:nvPr/>
        </p:nvPicPr>
        <p:blipFill>
          <a:blip r:embed="rId2"/>
          <a:stretch>
            <a:fillRect/>
          </a:stretch>
        </p:blipFill>
        <p:spPr>
          <a:xfrm>
            <a:off x="5786438" y="1945801"/>
            <a:ext cx="5557838" cy="3823226"/>
          </a:xfrm>
          <a:prstGeom prst="rect">
            <a:avLst/>
          </a:prstGeom>
        </p:spPr>
      </p:pic>
      <p:pic>
        <p:nvPicPr>
          <p:cNvPr id="5" name="Picture 4">
            <a:extLst>
              <a:ext uri="{FF2B5EF4-FFF2-40B4-BE49-F238E27FC236}">
                <a16:creationId xmlns:a16="http://schemas.microsoft.com/office/drawing/2014/main" id="{A5920D9D-C434-45F9-9740-CABF76F97B9C}"/>
              </a:ext>
            </a:extLst>
          </p:cNvPr>
          <p:cNvPicPr>
            <a:picLocks noChangeAspect="1"/>
          </p:cNvPicPr>
          <p:nvPr/>
        </p:nvPicPr>
        <p:blipFill>
          <a:blip r:embed="rId3"/>
          <a:stretch>
            <a:fillRect/>
          </a:stretch>
        </p:blipFill>
        <p:spPr>
          <a:xfrm>
            <a:off x="882967" y="3143250"/>
            <a:ext cx="3352800" cy="2514600"/>
          </a:xfrm>
          <a:prstGeom prst="rect">
            <a:avLst/>
          </a:prstGeom>
        </p:spPr>
      </p:pic>
      <p:sp>
        <p:nvSpPr>
          <p:cNvPr id="6" name="TextBox 5">
            <a:extLst>
              <a:ext uri="{FF2B5EF4-FFF2-40B4-BE49-F238E27FC236}">
                <a16:creationId xmlns:a16="http://schemas.microsoft.com/office/drawing/2014/main" id="{FF364B19-6998-4307-9C7F-EBCAF5EE2E68}"/>
              </a:ext>
            </a:extLst>
          </p:cNvPr>
          <p:cNvSpPr txBox="1"/>
          <p:nvPr/>
        </p:nvSpPr>
        <p:spPr>
          <a:xfrm>
            <a:off x="847724" y="5769027"/>
            <a:ext cx="4248151" cy="307777"/>
          </a:xfrm>
          <a:prstGeom prst="rect">
            <a:avLst/>
          </a:prstGeom>
          <a:noFill/>
        </p:spPr>
        <p:txBody>
          <a:bodyPr wrap="square" rtlCol="0">
            <a:spAutoFit/>
          </a:bodyPr>
          <a:lstStyle/>
          <a:p>
            <a:r>
              <a:rPr lang="en-US" sz="1400" dirty="0" err="1"/>
              <a:t>Rischpler</a:t>
            </a:r>
            <a:r>
              <a:rPr lang="en-US" sz="1400" dirty="0"/>
              <a:t> et al. JNM, 53(5), 2012</a:t>
            </a:r>
          </a:p>
        </p:txBody>
      </p:sp>
      <p:sp>
        <p:nvSpPr>
          <p:cNvPr id="7" name="TextBox 6">
            <a:extLst>
              <a:ext uri="{FF2B5EF4-FFF2-40B4-BE49-F238E27FC236}">
                <a16:creationId xmlns:a16="http://schemas.microsoft.com/office/drawing/2014/main" id="{A3BCB578-FF8B-4D10-8560-DE2AA4805388}"/>
              </a:ext>
            </a:extLst>
          </p:cNvPr>
          <p:cNvSpPr txBox="1"/>
          <p:nvPr/>
        </p:nvSpPr>
        <p:spPr>
          <a:xfrm>
            <a:off x="5993130" y="5784954"/>
            <a:ext cx="5779770" cy="307777"/>
          </a:xfrm>
          <a:prstGeom prst="rect">
            <a:avLst/>
          </a:prstGeom>
          <a:noFill/>
        </p:spPr>
        <p:txBody>
          <a:bodyPr wrap="square" rtlCol="0">
            <a:spAutoFit/>
          </a:bodyPr>
          <a:lstStyle/>
          <a:p>
            <a:r>
              <a:rPr lang="en-US" sz="1400" dirty="0" err="1"/>
              <a:t>Tarkanyi</a:t>
            </a:r>
            <a:r>
              <a:rPr lang="en-US" sz="1400" dirty="0"/>
              <a:t> et al. Journal of Radioanalytical and Nuclear Chem, 319(2), 2019</a:t>
            </a:r>
          </a:p>
        </p:txBody>
      </p:sp>
    </p:spTree>
    <p:extLst>
      <p:ext uri="{BB962C8B-B14F-4D97-AF65-F5344CB8AC3E}">
        <p14:creationId xmlns:p14="http://schemas.microsoft.com/office/powerpoint/2010/main" val="120215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4763" y="266699"/>
            <a:ext cx="8864865" cy="1232491"/>
          </a:xfrm>
        </p:spPr>
        <p:txBody>
          <a:bodyPr>
            <a:normAutofit/>
          </a:bodyPr>
          <a:lstStyle/>
          <a:p>
            <a:r>
              <a:rPr lang="en-US" dirty="0">
                <a:latin typeface="Times New Roman" panose="02020603050405020304" pitchFamily="18" charset="0"/>
                <a:cs typeface="Times New Roman" panose="02020603050405020304" pitchFamily="18" charset="0"/>
              </a:rPr>
              <a:t>Nuclear Medicine Imaging </a:t>
            </a:r>
            <a:r>
              <a:rPr lang="en-US" baseline="30000" dirty="0">
                <a:latin typeface="Times New Roman" panose="02020603050405020304" pitchFamily="18" charset="0"/>
                <a:cs typeface="Times New Roman" panose="02020603050405020304" pitchFamily="18" charset="0"/>
              </a:rPr>
              <a:t>99m</a:t>
            </a:r>
            <a:r>
              <a:rPr lang="en-US" dirty="0">
                <a:latin typeface="Times New Roman" panose="02020603050405020304" pitchFamily="18" charset="0"/>
                <a:cs typeface="Times New Roman" panose="02020603050405020304" pitchFamily="18" charset="0"/>
              </a:rPr>
              <a:t>Tc</a:t>
            </a:r>
          </a:p>
        </p:txBody>
      </p:sp>
      <p:graphicFrame>
        <p:nvGraphicFramePr>
          <p:cNvPr id="7" name="Table 6"/>
          <p:cNvGraphicFramePr>
            <a:graphicFrameLocks noGrp="1"/>
          </p:cNvGraphicFramePr>
          <p:nvPr>
            <p:extLst>
              <p:ext uri="{D42A27DB-BD31-4B8C-83A1-F6EECF244321}">
                <p14:modId xmlns:p14="http://schemas.microsoft.com/office/powerpoint/2010/main" val="3045031084"/>
              </p:ext>
            </p:extLst>
          </p:nvPr>
        </p:nvGraphicFramePr>
        <p:xfrm>
          <a:off x="817185" y="2072639"/>
          <a:ext cx="4343400" cy="1280160"/>
        </p:xfrm>
        <a:graphic>
          <a:graphicData uri="http://schemas.openxmlformats.org/drawingml/2006/table">
            <a:tbl>
              <a:tblPr firstRow="1" bandRow="1">
                <a:tableStyleId>{5C22544A-7EE6-4342-B048-85BDC9FD1C3A}</a:tableStyleId>
              </a:tblPr>
              <a:tblGrid>
                <a:gridCol w="1523999">
                  <a:extLst>
                    <a:ext uri="{9D8B030D-6E8A-4147-A177-3AD203B41FA5}">
                      <a16:colId xmlns:a16="http://schemas.microsoft.com/office/drawing/2014/main" val="20000"/>
                    </a:ext>
                  </a:extLst>
                </a:gridCol>
                <a:gridCol w="1205654">
                  <a:extLst>
                    <a:ext uri="{9D8B030D-6E8A-4147-A177-3AD203B41FA5}">
                      <a16:colId xmlns:a16="http://schemas.microsoft.com/office/drawing/2014/main" val="20001"/>
                    </a:ext>
                  </a:extLst>
                </a:gridCol>
                <a:gridCol w="1613747">
                  <a:extLst>
                    <a:ext uri="{9D8B030D-6E8A-4147-A177-3AD203B41FA5}">
                      <a16:colId xmlns:a16="http://schemas.microsoft.com/office/drawing/2014/main" val="20002"/>
                    </a:ext>
                  </a:extLst>
                </a:gridCol>
              </a:tblGrid>
              <a:tr h="640080">
                <a:tc>
                  <a:txBody>
                    <a:bodyPr/>
                    <a:lstStyle/>
                    <a:p>
                      <a:pPr algn="ctr"/>
                      <a:r>
                        <a:rPr lang="en-US" dirty="0">
                          <a:solidFill>
                            <a:schemeClr val="tx1"/>
                          </a:solidFill>
                          <a:latin typeface="Times New Roman" panose="02020603050405020304" pitchFamily="18" charset="0"/>
                          <a:cs typeface="Times New Roman" panose="02020603050405020304" pitchFamily="18" charset="0"/>
                        </a:rPr>
                        <a:t>Radionuclide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Medical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Production</a:t>
                      </a:r>
                      <a:r>
                        <a:rPr lang="en-US" baseline="0" dirty="0">
                          <a:solidFill>
                            <a:schemeClr val="tx1"/>
                          </a:solidFill>
                          <a:latin typeface="Times New Roman" panose="02020603050405020304" pitchFamily="18" charset="0"/>
                          <a:cs typeface="Times New Roman" panose="02020603050405020304" pitchFamily="18" charset="0"/>
                        </a:rPr>
                        <a:t> Route</a:t>
                      </a:r>
                      <a:endParaRPr lang="en-US"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0309">
                <a:tc>
                  <a:txBody>
                    <a:bodyPr/>
                    <a:lstStyle/>
                    <a:p>
                      <a:pPr algn="ctr"/>
                      <a:r>
                        <a:rPr lang="en-US" baseline="30000" dirty="0">
                          <a:solidFill>
                            <a:schemeClr val="tx1"/>
                          </a:solidFill>
                          <a:latin typeface="Times New Roman" panose="02020603050405020304" pitchFamily="18" charset="0"/>
                          <a:cs typeface="Times New Roman" panose="02020603050405020304" pitchFamily="18" charset="0"/>
                        </a:rPr>
                        <a:t>99m</a:t>
                      </a:r>
                      <a:r>
                        <a:rPr lang="en-US" baseline="0" dirty="0">
                          <a:solidFill>
                            <a:schemeClr val="tx1"/>
                          </a:solidFill>
                          <a:latin typeface="Times New Roman" panose="02020603050405020304" pitchFamily="18" charset="0"/>
                          <a:cs typeface="Times New Roman" panose="02020603050405020304" pitchFamily="18" charset="0"/>
                        </a:rPr>
                        <a:t>Tc</a:t>
                      </a:r>
                      <a:endParaRPr lang="en-US" baseline="30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Diagnostic (SPECT)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aseline="30000" dirty="0">
                          <a:solidFill>
                            <a:schemeClr val="tx1"/>
                          </a:solidFill>
                          <a:latin typeface="Times New Roman" panose="02020603050405020304" pitchFamily="18" charset="0"/>
                          <a:cs typeface="Times New Roman" panose="02020603050405020304" pitchFamily="18" charset="0"/>
                        </a:rPr>
                        <a:t>235</a:t>
                      </a:r>
                      <a:r>
                        <a:rPr lang="en-US" baseline="0" dirty="0">
                          <a:solidFill>
                            <a:schemeClr val="tx1"/>
                          </a:solidFill>
                          <a:latin typeface="Times New Roman" panose="02020603050405020304" pitchFamily="18" charset="0"/>
                          <a:cs typeface="Times New Roman" panose="02020603050405020304" pitchFamily="18" charset="0"/>
                        </a:rPr>
                        <a:t>U(</a:t>
                      </a:r>
                      <a:r>
                        <a:rPr lang="en-US" baseline="0" dirty="0" err="1">
                          <a:solidFill>
                            <a:schemeClr val="tx1"/>
                          </a:solidFill>
                          <a:latin typeface="Times New Roman" panose="02020603050405020304" pitchFamily="18" charset="0"/>
                          <a:cs typeface="Times New Roman" panose="02020603050405020304" pitchFamily="18" charset="0"/>
                        </a:rPr>
                        <a:t>n,f</a:t>
                      </a:r>
                      <a:r>
                        <a:rPr lang="en-US" baseline="0" dirty="0">
                          <a:solidFill>
                            <a:schemeClr val="tx1"/>
                          </a:solidFill>
                          <a:latin typeface="Times New Roman" panose="02020603050405020304" pitchFamily="18" charset="0"/>
                          <a:cs typeface="Times New Roman" panose="02020603050405020304" pitchFamily="18" charset="0"/>
                        </a:rPr>
                        <a:t>)</a:t>
                      </a:r>
                      <a:r>
                        <a:rPr lang="en-US" baseline="30000" dirty="0">
                          <a:solidFill>
                            <a:schemeClr val="tx1"/>
                          </a:solidFill>
                          <a:latin typeface="Times New Roman" panose="02020603050405020304" pitchFamily="18" charset="0"/>
                          <a:cs typeface="Times New Roman" panose="02020603050405020304" pitchFamily="18" charset="0"/>
                        </a:rPr>
                        <a:t>99</a:t>
                      </a:r>
                      <a:r>
                        <a:rPr lang="en-US" baseline="0" dirty="0">
                          <a:solidFill>
                            <a:schemeClr val="tx1"/>
                          </a:solidFill>
                          <a:latin typeface="Times New Roman" panose="02020603050405020304" pitchFamily="18" charset="0"/>
                          <a:cs typeface="Times New Roman" panose="02020603050405020304" pitchFamily="18" charset="0"/>
                        </a:rPr>
                        <a:t>Mo</a:t>
                      </a:r>
                    </a:p>
                    <a:p>
                      <a:pPr algn="ctr"/>
                      <a:r>
                        <a:rPr lang="en-US" baseline="30000" dirty="0">
                          <a:solidFill>
                            <a:schemeClr val="tx1"/>
                          </a:solidFill>
                          <a:latin typeface="Times New Roman" panose="02020603050405020304" pitchFamily="18" charset="0"/>
                          <a:cs typeface="Times New Roman" panose="02020603050405020304" pitchFamily="18" charset="0"/>
                        </a:rPr>
                        <a:t>99</a:t>
                      </a:r>
                      <a:r>
                        <a:rPr lang="en-US" baseline="0" dirty="0">
                          <a:solidFill>
                            <a:schemeClr val="tx1"/>
                          </a:solidFill>
                          <a:latin typeface="Times New Roman" panose="02020603050405020304" pitchFamily="18" charset="0"/>
                          <a:cs typeface="Times New Roman" panose="02020603050405020304" pitchFamily="18" charset="0"/>
                        </a:rPr>
                        <a:t>Mo        </a:t>
                      </a:r>
                      <a:r>
                        <a:rPr lang="en-US" baseline="30000" dirty="0">
                          <a:solidFill>
                            <a:schemeClr val="tx1"/>
                          </a:solidFill>
                          <a:latin typeface="Times New Roman" panose="02020603050405020304" pitchFamily="18" charset="0"/>
                          <a:cs typeface="Times New Roman" panose="02020603050405020304" pitchFamily="18" charset="0"/>
                        </a:rPr>
                        <a:t>99m</a:t>
                      </a:r>
                      <a:r>
                        <a:rPr lang="en-US" baseline="0" dirty="0">
                          <a:solidFill>
                            <a:schemeClr val="tx1"/>
                          </a:solidFill>
                          <a:latin typeface="Times New Roman" panose="02020603050405020304" pitchFamily="18" charset="0"/>
                          <a:cs typeface="Times New Roman" panose="02020603050405020304" pitchFamily="18" charset="0"/>
                        </a:rPr>
                        <a:t>Tc</a:t>
                      </a:r>
                      <a:endParaRPr lang="en-US" baseline="30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 name="Content Placeholder 1"/>
          <p:cNvSpPr>
            <a:spLocks noGrp="1"/>
          </p:cNvSpPr>
          <p:nvPr>
            <p:ph idx="1"/>
          </p:nvPr>
        </p:nvSpPr>
        <p:spPr>
          <a:xfrm>
            <a:off x="694705" y="3855879"/>
            <a:ext cx="5055487" cy="1706562"/>
          </a:xfrm>
        </p:spPr>
        <p:txBody>
          <a:bodyPr/>
          <a:lstStyle/>
          <a:p>
            <a:pPr>
              <a:lnSpc>
                <a:spcPct val="100000"/>
              </a:lnSpc>
              <a:spcBef>
                <a:spcPts val="0"/>
              </a:spcBef>
              <a:spcAft>
                <a:spcPts val="0"/>
              </a:spcAft>
            </a:pPr>
            <a:r>
              <a:rPr lang="en-US" sz="1800" dirty="0">
                <a:latin typeface="Times New Roman" panose="02020603050405020304" pitchFamily="18" charset="0"/>
                <a:cs typeface="Times New Roman" panose="02020603050405020304" pitchFamily="18" charset="0"/>
              </a:rPr>
              <a:t>Over 30 million </a:t>
            </a:r>
            <a:r>
              <a:rPr lang="en-US" sz="1800" baseline="30000" dirty="0">
                <a:latin typeface="Times New Roman" panose="02020603050405020304" pitchFamily="18" charset="0"/>
                <a:cs typeface="Times New Roman" panose="02020603050405020304" pitchFamily="18" charset="0"/>
              </a:rPr>
              <a:t>99m</a:t>
            </a:r>
            <a:r>
              <a:rPr lang="en-US" sz="1800" dirty="0">
                <a:latin typeface="Times New Roman" panose="02020603050405020304" pitchFamily="18" charset="0"/>
                <a:cs typeface="Times New Roman" panose="02020603050405020304" pitchFamily="18" charset="0"/>
              </a:rPr>
              <a:t>Tc scans performed annually</a:t>
            </a:r>
          </a:p>
          <a:p>
            <a:pPr>
              <a:lnSpc>
                <a:spcPct val="100000"/>
              </a:lnSpc>
              <a:spcBef>
                <a:spcPts val="0"/>
              </a:spcBef>
              <a:spcAft>
                <a:spcPts val="0"/>
              </a:spcAft>
            </a:pPr>
            <a:r>
              <a:rPr lang="en-US" sz="1800" dirty="0">
                <a:latin typeface="Times New Roman" panose="02020603050405020304" pitchFamily="18" charset="0"/>
                <a:cs typeface="Times New Roman" panose="02020603050405020304" pitchFamily="18" charset="0"/>
              </a:rPr>
              <a:t>Accounts for ~3 billion in nuclear medicine revenue</a:t>
            </a:r>
          </a:p>
          <a:p>
            <a:pPr>
              <a:lnSpc>
                <a:spcPct val="100000"/>
              </a:lnSpc>
              <a:spcBef>
                <a:spcPts val="0"/>
              </a:spcBef>
              <a:spcAft>
                <a:spcPts val="0"/>
              </a:spcAft>
            </a:pPr>
            <a:endParaRPr lang="en-US" sz="1800"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en-US" sz="1800" dirty="0">
                <a:latin typeface="Times New Roman" panose="02020603050405020304" pitchFamily="18" charset="0"/>
                <a:cs typeface="Times New Roman" panose="02020603050405020304" pitchFamily="18" charset="0"/>
              </a:rPr>
              <a:t>Utilizes low energy (140 keV) gamma ray for SPECT Imaging</a:t>
            </a:r>
          </a:p>
        </p:txBody>
      </p:sp>
      <p:cxnSp>
        <p:nvCxnSpPr>
          <p:cNvPr id="5" name="Straight Arrow Connector 4"/>
          <p:cNvCxnSpPr/>
          <p:nvPr/>
        </p:nvCxnSpPr>
        <p:spPr>
          <a:xfrm>
            <a:off x="4168692" y="3193304"/>
            <a:ext cx="381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91678" y="2992506"/>
            <a:ext cx="495300" cy="276999"/>
          </a:xfrm>
          <a:prstGeom prst="rect">
            <a:avLst/>
          </a:prstGeom>
          <a:noFill/>
        </p:spPr>
        <p:txBody>
          <a:bodyPr wrap="square" rtlCol="0">
            <a:spAutoFit/>
          </a:bodyPr>
          <a:lstStyle/>
          <a:p>
            <a:r>
              <a:rPr lang="el-GR" sz="1200" dirty="0">
                <a:latin typeface="Times New Roman" panose="02020603050405020304" pitchFamily="18" charset="0"/>
                <a:cs typeface="Times New Roman" panose="02020603050405020304" pitchFamily="18" charset="0"/>
              </a:rPr>
              <a:t>β</a:t>
            </a:r>
            <a:r>
              <a:rPr lang="en-US" sz="1200" baseline="300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2"/>
          <a:srcRect l="2434" t="11273" r="53929" b="4711"/>
          <a:stretch/>
        </p:blipFill>
        <p:spPr>
          <a:xfrm>
            <a:off x="6008321" y="1986216"/>
            <a:ext cx="2191038" cy="3576225"/>
          </a:xfrm>
          <a:prstGeom prst="rect">
            <a:avLst/>
          </a:prstGeom>
          <a:noFill/>
          <a:ln w="12700">
            <a:solidFill>
              <a:schemeClr val="tx1"/>
            </a:solidFill>
          </a:ln>
        </p:spPr>
      </p:pic>
      <p:sp>
        <p:nvSpPr>
          <p:cNvPr id="16" name="TextBox 15"/>
          <p:cNvSpPr txBox="1"/>
          <p:nvPr/>
        </p:nvSpPr>
        <p:spPr>
          <a:xfrm>
            <a:off x="5617940" y="5758487"/>
            <a:ext cx="2971800" cy="461665"/>
          </a:xfrm>
          <a:prstGeom prst="rect">
            <a:avLst/>
          </a:prstGeom>
          <a:noFill/>
        </p:spPr>
        <p:txBody>
          <a:bodyPr wrap="square" rtlCol="0">
            <a:spAutoFit/>
          </a:bodyPr>
          <a:lstStyle/>
          <a:p>
            <a:pPr algn="ctr"/>
            <a:r>
              <a:rPr lang="en-US" sz="1200" baseline="30000" dirty="0">
                <a:latin typeface="Times New Roman" panose="02020603050405020304" pitchFamily="18" charset="0"/>
                <a:cs typeface="Times New Roman" panose="02020603050405020304" pitchFamily="18" charset="0"/>
              </a:rPr>
              <a:t>99m</a:t>
            </a:r>
            <a:r>
              <a:rPr lang="en-US" sz="1200" dirty="0">
                <a:latin typeface="Times New Roman" panose="02020603050405020304" pitchFamily="18" charset="0"/>
                <a:cs typeface="Times New Roman" panose="02020603050405020304" pitchFamily="18" charset="0"/>
              </a:rPr>
              <a:t>Tc-MDP Bone Scan</a:t>
            </a:r>
          </a:p>
          <a:p>
            <a:pPr algn="ctr"/>
            <a:r>
              <a:rPr lang="en-US" sz="1200" dirty="0">
                <a:latin typeface="Times New Roman" panose="02020603050405020304" pitchFamily="18" charset="0"/>
                <a:cs typeface="Times New Roman" panose="02020603050405020304" pitchFamily="18" charset="0"/>
              </a:rPr>
              <a:t>Saylor et al., JNM, 2012, 53(11), 1670-1675</a:t>
            </a:r>
          </a:p>
        </p:txBody>
      </p:sp>
      <p:pic>
        <p:nvPicPr>
          <p:cNvPr id="17" name="Picture 16"/>
          <p:cNvPicPr>
            <a:picLocks noChangeAspect="1"/>
          </p:cNvPicPr>
          <p:nvPr/>
        </p:nvPicPr>
        <p:blipFill rotWithShape="1">
          <a:blip r:embed="rId3"/>
          <a:srcRect t="17245" r="1254"/>
          <a:stretch/>
        </p:blipFill>
        <p:spPr>
          <a:xfrm>
            <a:off x="8804069" y="4470529"/>
            <a:ext cx="2435302" cy="1357470"/>
          </a:xfrm>
          <a:prstGeom prst="rect">
            <a:avLst/>
          </a:prstGeom>
        </p:spPr>
      </p:pic>
      <p:sp>
        <p:nvSpPr>
          <p:cNvPr id="18" name="TextBox 17"/>
          <p:cNvSpPr txBox="1"/>
          <p:nvPr/>
        </p:nvSpPr>
        <p:spPr>
          <a:xfrm>
            <a:off x="9047095" y="3804233"/>
            <a:ext cx="1921412" cy="584775"/>
          </a:xfrm>
          <a:prstGeom prst="rect">
            <a:avLst/>
          </a:prstGeom>
          <a:noFill/>
        </p:spPr>
        <p:txBody>
          <a:bodyPr wrap="square" rtlCol="0">
            <a:spAutoFit/>
          </a:bodyPr>
          <a:lstStyle/>
          <a:p>
            <a:pPr algn="ctr"/>
            <a:r>
              <a:rPr lang="en-US" sz="1600" baseline="30000" dirty="0">
                <a:latin typeface="Times New Roman" panose="02020603050405020304" pitchFamily="18" charset="0"/>
                <a:cs typeface="Times New Roman" panose="02020603050405020304" pitchFamily="18" charset="0"/>
              </a:rPr>
              <a:t>99m</a:t>
            </a:r>
            <a:r>
              <a:rPr lang="en-US" sz="1600" dirty="0">
                <a:latin typeface="Times New Roman" panose="02020603050405020304" pitchFamily="18" charset="0"/>
                <a:cs typeface="Times New Roman" panose="02020603050405020304" pitchFamily="18" charset="0"/>
              </a:rPr>
              <a:t>Tc-Medronic Acid</a:t>
            </a:r>
          </a:p>
          <a:p>
            <a:pPr algn="ctr"/>
            <a:r>
              <a:rPr lang="en-US" sz="1600" dirty="0">
                <a:latin typeface="Times New Roman" panose="02020603050405020304" pitchFamily="18" charset="0"/>
                <a:cs typeface="Times New Roman" panose="02020603050405020304" pitchFamily="18" charset="0"/>
              </a:rPr>
              <a:t>(MDP)</a:t>
            </a:r>
          </a:p>
        </p:txBody>
      </p:sp>
      <p:sp>
        <p:nvSpPr>
          <p:cNvPr id="6" name="Slide Number Placeholder 5"/>
          <p:cNvSpPr>
            <a:spLocks noGrp="1"/>
          </p:cNvSpPr>
          <p:nvPr>
            <p:ph type="sldNum" sz="quarter" idx="10"/>
          </p:nvPr>
        </p:nvSpPr>
        <p:spPr/>
        <p:txBody>
          <a:bodyPr/>
          <a:lstStyle/>
          <a:p>
            <a:r>
              <a:rPr lang="en-US"/>
              <a:t>Slide </a:t>
            </a:r>
            <a:fld id="{23B0729D-0C76-4DC3-9F59-8792B55E40AA}" type="slidenum">
              <a:rPr lang="en-US" smtClean="0"/>
              <a:pPr/>
              <a:t>4</a:t>
            </a:fld>
            <a:endParaRPr lang="en-US" dirty="0"/>
          </a:p>
        </p:txBody>
      </p:sp>
      <p:pic>
        <p:nvPicPr>
          <p:cNvPr id="3" name="Picture 2">
            <a:extLst>
              <a:ext uri="{FF2B5EF4-FFF2-40B4-BE49-F238E27FC236}">
                <a16:creationId xmlns:a16="http://schemas.microsoft.com/office/drawing/2014/main" id="{8C3E1FFC-D1C2-4D78-B166-3B667906B84B}"/>
              </a:ext>
            </a:extLst>
          </p:cNvPr>
          <p:cNvPicPr>
            <a:picLocks noChangeAspect="1"/>
          </p:cNvPicPr>
          <p:nvPr/>
        </p:nvPicPr>
        <p:blipFill>
          <a:blip r:embed="rId4"/>
          <a:stretch>
            <a:fillRect/>
          </a:stretch>
        </p:blipFill>
        <p:spPr>
          <a:xfrm>
            <a:off x="8592970" y="1877434"/>
            <a:ext cx="2857500" cy="1600200"/>
          </a:xfrm>
          <a:prstGeom prst="rect">
            <a:avLst/>
          </a:prstGeom>
        </p:spPr>
      </p:pic>
    </p:spTree>
    <p:extLst>
      <p:ext uri="{BB962C8B-B14F-4D97-AF65-F5344CB8AC3E}">
        <p14:creationId xmlns:p14="http://schemas.microsoft.com/office/powerpoint/2010/main" val="3621262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026" y="561095"/>
            <a:ext cx="7005289" cy="1143000"/>
          </a:xfrm>
        </p:spPr>
        <p:txBody>
          <a:bodyPr>
            <a:normAutofit/>
          </a:bodyPr>
          <a:lstStyle/>
          <a:p>
            <a:r>
              <a:rPr lang="en-US" baseline="30000" dirty="0">
                <a:latin typeface="Times New Roman" panose="02020603050405020304" pitchFamily="18" charset="0"/>
                <a:cs typeface="Times New Roman" panose="02020603050405020304" pitchFamily="18" charset="0"/>
              </a:rPr>
              <a:t>225</a:t>
            </a:r>
            <a:r>
              <a:rPr lang="en-US" dirty="0">
                <a:latin typeface="Times New Roman" panose="02020603050405020304" pitchFamily="18" charset="0"/>
                <a:cs typeface="Times New Roman" panose="02020603050405020304" pitchFamily="18" charset="0"/>
              </a:rPr>
              <a:t>Ac</a:t>
            </a:r>
          </a:p>
        </p:txBody>
      </p:sp>
      <p:sp>
        <p:nvSpPr>
          <p:cNvPr id="3" name="Content Placeholder 2"/>
          <p:cNvSpPr>
            <a:spLocks noGrp="1"/>
          </p:cNvSpPr>
          <p:nvPr>
            <p:ph idx="1"/>
          </p:nvPr>
        </p:nvSpPr>
        <p:spPr>
          <a:xfrm>
            <a:off x="728270" y="1862954"/>
            <a:ext cx="8319739" cy="3828218"/>
          </a:xfrm>
        </p:spPr>
        <p:txBody>
          <a:bodyPr/>
          <a:lstStyle/>
          <a:p>
            <a:r>
              <a:rPr lang="en-US" sz="2400" dirty="0">
                <a:latin typeface="Times New Roman" panose="02020603050405020304" pitchFamily="18" charset="0"/>
                <a:cs typeface="Times New Roman" panose="02020603050405020304" pitchFamily="18" charset="0"/>
              </a:rPr>
              <a:t>Promising radionuclide for targeted alpha therapy</a:t>
            </a:r>
          </a:p>
          <a:p>
            <a:pPr lvl="1"/>
            <a:r>
              <a:rPr lang="en-US" sz="2000" dirty="0">
                <a:latin typeface="Times New Roman" panose="02020603050405020304" pitchFamily="18" charset="0"/>
                <a:cs typeface="Times New Roman" panose="02020603050405020304" pitchFamily="18" charset="0"/>
              </a:rPr>
              <a:t>Limited supply from legacy material (</a:t>
            </a:r>
            <a:r>
              <a:rPr lang="en-US" sz="2000" baseline="30000" dirty="0">
                <a:latin typeface="Times New Roman" panose="02020603050405020304" pitchFamily="18" charset="0"/>
                <a:cs typeface="Times New Roman" panose="02020603050405020304" pitchFamily="18" charset="0"/>
              </a:rPr>
              <a:t>233</a:t>
            </a:r>
            <a:r>
              <a:rPr lang="en-US" sz="2000" dirty="0">
                <a:latin typeface="Times New Roman" panose="02020603050405020304" pitchFamily="18" charset="0"/>
                <a:cs typeface="Times New Roman" panose="02020603050405020304" pitchFamily="18" charset="0"/>
              </a:rPr>
              <a:t>U)</a:t>
            </a:r>
          </a:p>
          <a:p>
            <a:pPr lvl="2">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~1.6 Ci/annually</a:t>
            </a:r>
          </a:p>
          <a:p>
            <a:pPr marL="0" indent="0">
              <a:buNone/>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490085" y="3266967"/>
            <a:ext cx="3755090" cy="2376101"/>
          </a:xfrm>
          <a:prstGeom prst="rect">
            <a:avLst/>
          </a:prstGeom>
        </p:spPr>
      </p:pic>
      <p:sp>
        <p:nvSpPr>
          <p:cNvPr id="6" name="TextBox 5"/>
          <p:cNvSpPr txBox="1"/>
          <p:nvPr/>
        </p:nvSpPr>
        <p:spPr>
          <a:xfrm>
            <a:off x="1881730" y="5724014"/>
            <a:ext cx="2971800" cy="276999"/>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Kratochwil</a:t>
            </a:r>
            <a:r>
              <a:rPr lang="en-US" sz="1200" dirty="0">
                <a:latin typeface="Times New Roman" panose="02020603050405020304" pitchFamily="18" charset="0"/>
                <a:cs typeface="Times New Roman" panose="02020603050405020304" pitchFamily="18" charset="0"/>
              </a:rPr>
              <a:t> et al. JNM 2016, 57(12), 1941-44</a:t>
            </a:r>
          </a:p>
        </p:txBody>
      </p:sp>
      <p:sp>
        <p:nvSpPr>
          <p:cNvPr id="8" name="Slide Number Placeholder 7"/>
          <p:cNvSpPr>
            <a:spLocks noGrp="1"/>
          </p:cNvSpPr>
          <p:nvPr>
            <p:ph type="sldNum" sz="quarter" idx="10"/>
          </p:nvPr>
        </p:nvSpPr>
        <p:spPr/>
        <p:txBody>
          <a:bodyPr/>
          <a:lstStyle/>
          <a:p>
            <a:r>
              <a:rPr lang="en-US">
                <a:solidFill>
                  <a:prstClr val="white"/>
                </a:solidFill>
              </a:rPr>
              <a:t>Slide </a:t>
            </a:r>
            <a:fld id="{23B0729D-0C76-4DC3-9F59-8792B55E40AA}" type="slidenum">
              <a:rPr lang="en-US" smtClean="0">
                <a:solidFill>
                  <a:prstClr val="white"/>
                </a:solidFill>
              </a:rPr>
              <a:pPr/>
              <a:t>40</a:t>
            </a:fld>
            <a:endParaRPr lang="en-US" dirty="0">
              <a:solidFill>
                <a:prstClr val="white"/>
              </a:solidFill>
            </a:endParaRPr>
          </a:p>
        </p:txBody>
      </p:sp>
      <p:grpSp>
        <p:nvGrpSpPr>
          <p:cNvPr id="9" name="Group 8">
            <a:extLst>
              <a:ext uri="{FF2B5EF4-FFF2-40B4-BE49-F238E27FC236}">
                <a16:creationId xmlns:a16="http://schemas.microsoft.com/office/drawing/2014/main" id="{EF0C68E1-84FA-4772-A56C-FFDA7A58D6D2}"/>
              </a:ext>
            </a:extLst>
          </p:cNvPr>
          <p:cNvGrpSpPr/>
          <p:nvPr/>
        </p:nvGrpSpPr>
        <p:grpSpPr>
          <a:xfrm>
            <a:off x="6881301" y="2279501"/>
            <a:ext cx="4246530" cy="4017404"/>
            <a:chOff x="3657600" y="1280874"/>
            <a:chExt cx="4246530" cy="4017404"/>
          </a:xfrm>
        </p:grpSpPr>
        <p:sp>
          <p:nvSpPr>
            <p:cNvPr id="10" name="TextBox 9">
              <a:extLst>
                <a:ext uri="{FF2B5EF4-FFF2-40B4-BE49-F238E27FC236}">
                  <a16:creationId xmlns:a16="http://schemas.microsoft.com/office/drawing/2014/main" id="{CA9C2E43-B9B4-401D-88B5-D97FE86601CA}"/>
                </a:ext>
              </a:extLst>
            </p:cNvPr>
            <p:cNvSpPr txBox="1"/>
            <p:nvPr/>
          </p:nvSpPr>
          <p:spPr>
            <a:xfrm>
              <a:off x="3692566" y="1280874"/>
              <a:ext cx="1447800" cy="307777"/>
            </a:xfrm>
            <a:prstGeom prst="rect">
              <a:avLst/>
            </a:prstGeom>
            <a:noFill/>
          </p:spPr>
          <p:txBody>
            <a:bodyPr wrap="square" rtlCol="0">
              <a:spAutoFit/>
            </a:bodyPr>
            <a:lstStyle/>
            <a:p>
              <a:r>
                <a:rPr lang="en-US" sz="1400" baseline="30000" dirty="0">
                  <a:solidFill>
                    <a:prstClr val="black"/>
                  </a:solidFill>
                  <a:latin typeface="Times New Roman" panose="02020603050405020304" pitchFamily="18" charset="0"/>
                  <a:cs typeface="Times New Roman" panose="02020603050405020304" pitchFamily="18" charset="0"/>
                </a:rPr>
                <a:t>225</a:t>
              </a:r>
              <a:r>
                <a:rPr lang="en-US" sz="1400" dirty="0">
                  <a:solidFill>
                    <a:prstClr val="black"/>
                  </a:solidFill>
                  <a:latin typeface="Times New Roman" panose="02020603050405020304" pitchFamily="18" charset="0"/>
                  <a:cs typeface="Times New Roman" panose="02020603050405020304" pitchFamily="18" charset="0"/>
                </a:rPr>
                <a:t>Ac (10.0 d)</a:t>
              </a:r>
              <a:endParaRPr lang="en-US" sz="1400" baseline="300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676B11E-9D04-4E91-AE2A-D696F8F3CEAA}"/>
                </a:ext>
              </a:extLst>
            </p:cNvPr>
            <p:cNvSpPr txBox="1"/>
            <p:nvPr/>
          </p:nvSpPr>
          <p:spPr>
            <a:xfrm>
              <a:off x="3692566" y="1905426"/>
              <a:ext cx="1524000" cy="307777"/>
            </a:xfrm>
            <a:prstGeom prst="rect">
              <a:avLst/>
            </a:prstGeom>
            <a:noFill/>
          </p:spPr>
          <p:txBody>
            <a:bodyPr wrap="square" rtlCol="0">
              <a:spAutoFit/>
            </a:bodyPr>
            <a:lstStyle/>
            <a:p>
              <a:r>
                <a:rPr lang="en-US" sz="1400" baseline="30000" dirty="0">
                  <a:solidFill>
                    <a:prstClr val="black"/>
                  </a:solidFill>
                  <a:latin typeface="Times New Roman" panose="02020603050405020304" pitchFamily="18" charset="0"/>
                  <a:cs typeface="Times New Roman" panose="02020603050405020304" pitchFamily="18" charset="0"/>
                </a:rPr>
                <a:t>221</a:t>
              </a:r>
              <a:r>
                <a:rPr lang="en-US" sz="1400" dirty="0">
                  <a:solidFill>
                    <a:prstClr val="black"/>
                  </a:solidFill>
                  <a:latin typeface="Times New Roman" panose="02020603050405020304" pitchFamily="18" charset="0"/>
                  <a:cs typeface="Times New Roman" panose="02020603050405020304" pitchFamily="18" charset="0"/>
                </a:rPr>
                <a:t>Fr (4.9 min)</a:t>
              </a:r>
              <a:endParaRPr lang="en-US" sz="1400" baseline="30000" dirty="0">
                <a:solidFill>
                  <a:prstClr val="black"/>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BDB72DF4-ADC3-4CB5-B251-27AA142545EF}"/>
                </a:ext>
              </a:extLst>
            </p:cNvPr>
            <p:cNvCxnSpPr>
              <a:stCxn id="11" idx="2"/>
            </p:cNvCxnSpPr>
            <p:nvPr/>
          </p:nvCxnSpPr>
          <p:spPr>
            <a:xfrm>
              <a:off x="4454566" y="2213203"/>
              <a:ext cx="0" cy="320052"/>
            </a:xfrm>
            <a:prstGeom prst="straightConnector1">
              <a:avLst/>
            </a:prstGeom>
            <a:noFill/>
            <a:ln w="9525" cap="flat" cmpd="sng" algn="ctr">
              <a:solidFill>
                <a:sysClr val="windowText" lastClr="000000"/>
              </a:solidFill>
              <a:prstDash val="solid"/>
              <a:tailEnd type="triangle"/>
            </a:ln>
            <a:effectLst/>
          </p:spPr>
        </p:cxnSp>
        <p:sp>
          <p:nvSpPr>
            <p:cNvPr id="13" name="TextBox 12">
              <a:extLst>
                <a:ext uri="{FF2B5EF4-FFF2-40B4-BE49-F238E27FC236}">
                  <a16:creationId xmlns:a16="http://schemas.microsoft.com/office/drawing/2014/main" id="{285541D5-0236-4676-8809-C7B09AE91286}"/>
                </a:ext>
              </a:extLst>
            </p:cNvPr>
            <p:cNvSpPr txBox="1"/>
            <p:nvPr/>
          </p:nvSpPr>
          <p:spPr>
            <a:xfrm>
              <a:off x="3692566" y="2533255"/>
              <a:ext cx="1524000" cy="307777"/>
            </a:xfrm>
            <a:prstGeom prst="rect">
              <a:avLst/>
            </a:prstGeom>
            <a:noFill/>
          </p:spPr>
          <p:txBody>
            <a:bodyPr wrap="square" rtlCol="0">
              <a:spAutoFit/>
            </a:bodyPr>
            <a:lstStyle/>
            <a:p>
              <a:r>
                <a:rPr lang="en-US" sz="1400" baseline="30000" dirty="0">
                  <a:solidFill>
                    <a:prstClr val="black"/>
                  </a:solidFill>
                  <a:latin typeface="Times New Roman" panose="02020603050405020304" pitchFamily="18" charset="0"/>
                  <a:cs typeface="Times New Roman" panose="02020603050405020304" pitchFamily="18" charset="0"/>
                </a:rPr>
                <a:t>217</a:t>
              </a:r>
              <a:r>
                <a:rPr lang="en-US" sz="1400" dirty="0">
                  <a:solidFill>
                    <a:prstClr val="black"/>
                  </a:solidFill>
                  <a:latin typeface="Times New Roman" panose="02020603050405020304" pitchFamily="18" charset="0"/>
                  <a:cs typeface="Times New Roman" panose="02020603050405020304" pitchFamily="18" charset="0"/>
                </a:rPr>
                <a:t>At (32.3 </a:t>
              </a:r>
              <a:r>
                <a:rPr lang="en-US" sz="1400" dirty="0" err="1">
                  <a:solidFill>
                    <a:prstClr val="black"/>
                  </a:solidFill>
                  <a:latin typeface="Times New Roman" panose="02020603050405020304" pitchFamily="18" charset="0"/>
                  <a:cs typeface="Times New Roman" panose="02020603050405020304" pitchFamily="18" charset="0"/>
                </a:rPr>
                <a:t>ms</a:t>
              </a:r>
              <a:r>
                <a:rPr lang="en-US" sz="1400" dirty="0">
                  <a:solidFill>
                    <a:prstClr val="black"/>
                  </a:solidFill>
                  <a:latin typeface="Times New Roman" panose="02020603050405020304" pitchFamily="18" charset="0"/>
                  <a:cs typeface="Times New Roman" panose="02020603050405020304" pitchFamily="18" charset="0"/>
                </a:rPr>
                <a:t>)</a:t>
              </a:r>
              <a:endParaRPr lang="en-US" sz="1400" baseline="30000" dirty="0">
                <a:solidFill>
                  <a:prstClr val="black"/>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8EB57806-493C-4F21-ACEC-095874A06174}"/>
                </a:ext>
              </a:extLst>
            </p:cNvPr>
            <p:cNvCxnSpPr/>
            <p:nvPr/>
          </p:nvCxnSpPr>
          <p:spPr>
            <a:xfrm>
              <a:off x="4454566" y="2896652"/>
              <a:ext cx="0" cy="258497"/>
            </a:xfrm>
            <a:prstGeom prst="straightConnector1">
              <a:avLst/>
            </a:prstGeom>
            <a:noFill/>
            <a:ln w="9525" cap="flat" cmpd="sng" algn="ctr">
              <a:solidFill>
                <a:sysClr val="windowText" lastClr="000000"/>
              </a:solidFill>
              <a:prstDash val="solid"/>
              <a:tailEnd type="triangle"/>
            </a:ln>
            <a:effectLst/>
          </p:spPr>
        </p:cxnSp>
        <p:sp>
          <p:nvSpPr>
            <p:cNvPr id="15" name="TextBox 14">
              <a:extLst>
                <a:ext uri="{FF2B5EF4-FFF2-40B4-BE49-F238E27FC236}">
                  <a16:creationId xmlns:a16="http://schemas.microsoft.com/office/drawing/2014/main" id="{C528CC88-9F7A-4FF7-874F-DC5AA94BE6BB}"/>
                </a:ext>
              </a:extLst>
            </p:cNvPr>
            <p:cNvSpPr txBox="1"/>
            <p:nvPr/>
          </p:nvSpPr>
          <p:spPr>
            <a:xfrm>
              <a:off x="3692566" y="3155149"/>
              <a:ext cx="1524000" cy="307777"/>
            </a:xfrm>
            <a:prstGeom prst="rect">
              <a:avLst/>
            </a:prstGeom>
            <a:noFill/>
          </p:spPr>
          <p:txBody>
            <a:bodyPr wrap="square" rtlCol="0">
              <a:spAutoFit/>
            </a:bodyPr>
            <a:lstStyle/>
            <a:p>
              <a:r>
                <a:rPr lang="en-US" sz="1400" b="1" baseline="30000" dirty="0">
                  <a:solidFill>
                    <a:prstClr val="black"/>
                  </a:solidFill>
                  <a:latin typeface="Times New Roman" panose="02020603050405020304" pitchFamily="18" charset="0"/>
                  <a:cs typeface="Times New Roman" panose="02020603050405020304" pitchFamily="18" charset="0"/>
                </a:rPr>
                <a:t>213</a:t>
              </a:r>
              <a:r>
                <a:rPr lang="en-US" sz="1400" b="1" dirty="0">
                  <a:solidFill>
                    <a:prstClr val="black"/>
                  </a:solidFill>
                  <a:latin typeface="Times New Roman" panose="02020603050405020304" pitchFamily="18" charset="0"/>
                  <a:cs typeface="Times New Roman" panose="02020603050405020304" pitchFamily="18" charset="0"/>
                </a:rPr>
                <a:t>Bi (45.6 min)</a:t>
              </a:r>
              <a:endParaRPr lang="en-US" sz="1400" b="1" baseline="30000" dirty="0">
                <a:solidFill>
                  <a:prstClr val="black"/>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3B2CAE19-3C5C-451A-89F9-330C44FAE697}"/>
                </a:ext>
              </a:extLst>
            </p:cNvPr>
            <p:cNvCxnSpPr/>
            <p:nvPr/>
          </p:nvCxnSpPr>
          <p:spPr>
            <a:xfrm>
              <a:off x="4454566" y="3518546"/>
              <a:ext cx="0" cy="258497"/>
            </a:xfrm>
            <a:prstGeom prst="straightConnector1">
              <a:avLst/>
            </a:prstGeom>
            <a:noFill/>
            <a:ln w="9525" cap="flat" cmpd="sng" algn="ctr">
              <a:solidFill>
                <a:sysClr val="windowText" lastClr="000000"/>
              </a:solidFill>
              <a:prstDash val="solid"/>
              <a:tailEnd type="triangle"/>
            </a:ln>
            <a:effectLst/>
          </p:spPr>
        </p:cxnSp>
        <p:sp>
          <p:nvSpPr>
            <p:cNvPr id="17" name="TextBox 16">
              <a:extLst>
                <a:ext uri="{FF2B5EF4-FFF2-40B4-BE49-F238E27FC236}">
                  <a16:creationId xmlns:a16="http://schemas.microsoft.com/office/drawing/2014/main" id="{DE77150E-A66D-4692-A449-9C08BADB0613}"/>
                </a:ext>
              </a:extLst>
            </p:cNvPr>
            <p:cNvSpPr txBox="1"/>
            <p:nvPr/>
          </p:nvSpPr>
          <p:spPr>
            <a:xfrm>
              <a:off x="3692566" y="3777043"/>
              <a:ext cx="1524000" cy="307777"/>
            </a:xfrm>
            <a:prstGeom prst="rect">
              <a:avLst/>
            </a:prstGeom>
            <a:noFill/>
          </p:spPr>
          <p:txBody>
            <a:bodyPr wrap="square" rtlCol="0">
              <a:spAutoFit/>
            </a:bodyPr>
            <a:lstStyle/>
            <a:p>
              <a:r>
                <a:rPr lang="en-US" sz="1400" baseline="30000" dirty="0">
                  <a:solidFill>
                    <a:prstClr val="black"/>
                  </a:solidFill>
                  <a:latin typeface="Times New Roman" panose="02020603050405020304" pitchFamily="18" charset="0"/>
                  <a:cs typeface="Times New Roman" panose="02020603050405020304" pitchFamily="18" charset="0"/>
                </a:rPr>
                <a:t>218</a:t>
              </a:r>
              <a:r>
                <a:rPr lang="en-US" sz="1400" dirty="0">
                  <a:solidFill>
                    <a:prstClr val="black"/>
                  </a:solidFill>
                  <a:latin typeface="Times New Roman" panose="02020603050405020304" pitchFamily="18" charset="0"/>
                  <a:cs typeface="Times New Roman" panose="02020603050405020304" pitchFamily="18" charset="0"/>
                </a:rPr>
                <a:t>Rn (35 </a:t>
              </a:r>
              <a:r>
                <a:rPr lang="en-US" sz="1400" dirty="0" err="1">
                  <a:solidFill>
                    <a:prstClr val="black"/>
                  </a:solidFill>
                  <a:latin typeface="Times New Roman" panose="02020603050405020304" pitchFamily="18" charset="0"/>
                  <a:cs typeface="Times New Roman" panose="02020603050405020304" pitchFamily="18" charset="0"/>
                </a:rPr>
                <a:t>ms</a:t>
              </a:r>
              <a:r>
                <a:rPr lang="en-US" sz="1400" dirty="0">
                  <a:solidFill>
                    <a:prstClr val="black"/>
                  </a:solidFill>
                  <a:latin typeface="Times New Roman" panose="02020603050405020304" pitchFamily="18" charset="0"/>
                  <a:cs typeface="Times New Roman" panose="02020603050405020304" pitchFamily="18" charset="0"/>
                </a:rPr>
                <a:t>)</a:t>
              </a:r>
              <a:endParaRPr lang="en-US" sz="1400" baseline="30000" dirty="0">
                <a:solidFill>
                  <a:prstClr val="black"/>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339EEED7-1C9A-4ADF-AC9D-80C1D947B5FD}"/>
                </a:ext>
              </a:extLst>
            </p:cNvPr>
            <p:cNvCxnSpPr/>
            <p:nvPr/>
          </p:nvCxnSpPr>
          <p:spPr>
            <a:xfrm>
              <a:off x="5919821" y="4019252"/>
              <a:ext cx="0" cy="258497"/>
            </a:xfrm>
            <a:prstGeom prst="straightConnector1">
              <a:avLst/>
            </a:prstGeom>
            <a:noFill/>
            <a:ln w="9525" cap="flat" cmpd="sng" algn="ctr">
              <a:solidFill>
                <a:sysClr val="windowText" lastClr="000000"/>
              </a:solidFill>
              <a:prstDash val="solid"/>
              <a:tailEnd type="triangle"/>
            </a:ln>
            <a:effectLst/>
          </p:spPr>
        </p:cxnSp>
        <p:sp>
          <p:nvSpPr>
            <p:cNvPr id="19" name="TextBox 18">
              <a:extLst>
                <a:ext uri="{FF2B5EF4-FFF2-40B4-BE49-F238E27FC236}">
                  <a16:creationId xmlns:a16="http://schemas.microsoft.com/office/drawing/2014/main" id="{7A6CA39F-8957-4FC9-A516-CB37D3AA56A6}"/>
                </a:ext>
              </a:extLst>
            </p:cNvPr>
            <p:cNvSpPr txBox="1"/>
            <p:nvPr/>
          </p:nvSpPr>
          <p:spPr>
            <a:xfrm>
              <a:off x="5202086" y="3641057"/>
              <a:ext cx="1524000" cy="307777"/>
            </a:xfrm>
            <a:prstGeom prst="rect">
              <a:avLst/>
            </a:prstGeom>
            <a:noFill/>
          </p:spPr>
          <p:txBody>
            <a:bodyPr wrap="square" rtlCol="0">
              <a:spAutoFit/>
            </a:bodyPr>
            <a:lstStyle/>
            <a:p>
              <a:r>
                <a:rPr lang="en-US" sz="1400" baseline="30000" dirty="0">
                  <a:solidFill>
                    <a:prstClr val="black"/>
                  </a:solidFill>
                  <a:latin typeface="Times New Roman" panose="02020603050405020304" pitchFamily="18" charset="0"/>
                  <a:cs typeface="Times New Roman" panose="02020603050405020304" pitchFamily="18" charset="0"/>
                </a:rPr>
                <a:t>213</a:t>
              </a:r>
              <a:r>
                <a:rPr lang="en-US" sz="1400" dirty="0">
                  <a:solidFill>
                    <a:prstClr val="black"/>
                  </a:solidFill>
                  <a:latin typeface="Times New Roman" panose="02020603050405020304" pitchFamily="18" charset="0"/>
                  <a:cs typeface="Times New Roman" panose="02020603050405020304" pitchFamily="18" charset="0"/>
                </a:rPr>
                <a:t>Po (3.8 µs)</a:t>
              </a:r>
              <a:endParaRPr lang="en-US" sz="1400" baseline="300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3A62698-DDAD-4D19-AC70-B33B2DFBDC11}"/>
                </a:ext>
              </a:extLst>
            </p:cNvPr>
            <p:cNvSpPr txBox="1"/>
            <p:nvPr/>
          </p:nvSpPr>
          <p:spPr>
            <a:xfrm>
              <a:off x="5199567" y="4292350"/>
              <a:ext cx="1524000" cy="307777"/>
            </a:xfrm>
            <a:prstGeom prst="rect">
              <a:avLst/>
            </a:prstGeom>
            <a:noFill/>
          </p:spPr>
          <p:txBody>
            <a:bodyPr wrap="square" rtlCol="0">
              <a:spAutoFit/>
            </a:bodyPr>
            <a:lstStyle/>
            <a:p>
              <a:r>
                <a:rPr lang="en-US" sz="1400" baseline="30000" dirty="0">
                  <a:solidFill>
                    <a:prstClr val="black"/>
                  </a:solidFill>
                  <a:latin typeface="Times New Roman" panose="02020603050405020304" pitchFamily="18" charset="0"/>
                  <a:cs typeface="Times New Roman" panose="02020603050405020304" pitchFamily="18" charset="0"/>
                </a:rPr>
                <a:t>209</a:t>
              </a:r>
              <a:r>
                <a:rPr lang="en-US" sz="1400" dirty="0">
                  <a:solidFill>
                    <a:prstClr val="black"/>
                  </a:solidFill>
                  <a:latin typeface="Times New Roman" panose="02020603050405020304" pitchFamily="18" charset="0"/>
                  <a:cs typeface="Times New Roman" panose="02020603050405020304" pitchFamily="18" charset="0"/>
                </a:rPr>
                <a:t>Pb (3.25 h)</a:t>
              </a:r>
              <a:endParaRPr lang="en-US" sz="1400" baseline="300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666FA9E-A0E6-4A0E-8D91-F4284C182BFC}"/>
                </a:ext>
              </a:extLst>
            </p:cNvPr>
            <p:cNvSpPr txBox="1"/>
            <p:nvPr/>
          </p:nvSpPr>
          <p:spPr>
            <a:xfrm>
              <a:off x="4520165" y="2220985"/>
              <a:ext cx="267297" cy="307777"/>
            </a:xfrm>
            <a:prstGeom prst="rect">
              <a:avLst/>
            </a:prstGeom>
            <a:noFill/>
          </p:spPr>
          <p:txBody>
            <a:bodyPr wrap="square" rtlCol="0">
              <a:spAutoFit/>
            </a:bodyPr>
            <a:lstStyle/>
            <a:p>
              <a:r>
                <a:rPr lang="el-GR" sz="1400" dirty="0">
                  <a:solidFill>
                    <a:prstClr val="black"/>
                  </a:solidFill>
                  <a:latin typeface="Times New Roman" panose="02020603050405020304" pitchFamily="18" charset="0"/>
                  <a:cs typeface="Times New Roman" panose="02020603050405020304" pitchFamily="18" charset="0"/>
                </a:rPr>
                <a:t>α</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B75BFE25-89BA-4844-8B68-8A3FD68E6E71}"/>
                </a:ext>
              </a:extLst>
            </p:cNvPr>
            <p:cNvSpPr txBox="1"/>
            <p:nvPr/>
          </p:nvSpPr>
          <p:spPr>
            <a:xfrm>
              <a:off x="4502008" y="2850019"/>
              <a:ext cx="267297" cy="307777"/>
            </a:xfrm>
            <a:prstGeom prst="rect">
              <a:avLst/>
            </a:prstGeom>
            <a:noFill/>
          </p:spPr>
          <p:txBody>
            <a:bodyPr wrap="square" rtlCol="0">
              <a:spAutoFit/>
            </a:bodyPr>
            <a:lstStyle/>
            <a:p>
              <a:r>
                <a:rPr lang="el-GR" sz="1400" dirty="0">
                  <a:solidFill>
                    <a:prstClr val="black"/>
                  </a:solidFill>
                  <a:latin typeface="Times New Roman" panose="02020603050405020304" pitchFamily="18" charset="0"/>
                  <a:cs typeface="Times New Roman" panose="02020603050405020304" pitchFamily="18" charset="0"/>
                </a:rPr>
                <a:t>α</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97013BE-5EBA-4B16-9571-76F5A4AC8CF9}"/>
                </a:ext>
              </a:extLst>
            </p:cNvPr>
            <p:cNvSpPr txBox="1"/>
            <p:nvPr/>
          </p:nvSpPr>
          <p:spPr>
            <a:xfrm>
              <a:off x="4510226" y="3466076"/>
              <a:ext cx="267297" cy="307777"/>
            </a:xfrm>
            <a:prstGeom prst="rect">
              <a:avLst/>
            </a:prstGeom>
            <a:noFill/>
          </p:spPr>
          <p:txBody>
            <a:bodyPr wrap="square" rtlCol="0">
              <a:spAutoFit/>
            </a:bodyPr>
            <a:lstStyle/>
            <a:p>
              <a:r>
                <a:rPr lang="el-GR" sz="1400" dirty="0">
                  <a:solidFill>
                    <a:prstClr val="black"/>
                  </a:solidFill>
                  <a:latin typeface="Times New Roman" panose="02020603050405020304" pitchFamily="18" charset="0"/>
                  <a:cs typeface="Times New Roman" panose="02020603050405020304" pitchFamily="18" charset="0"/>
                </a:rPr>
                <a:t>α</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0EA3AA1-D3F6-4D8D-978B-B51B4373F092}"/>
                </a:ext>
              </a:extLst>
            </p:cNvPr>
            <p:cNvSpPr txBox="1"/>
            <p:nvPr/>
          </p:nvSpPr>
          <p:spPr>
            <a:xfrm>
              <a:off x="5983432" y="3967928"/>
              <a:ext cx="267297" cy="307777"/>
            </a:xfrm>
            <a:prstGeom prst="rect">
              <a:avLst/>
            </a:prstGeom>
            <a:noFill/>
          </p:spPr>
          <p:txBody>
            <a:bodyPr wrap="square" rtlCol="0">
              <a:spAutoFit/>
            </a:bodyPr>
            <a:lstStyle/>
            <a:p>
              <a:r>
                <a:rPr lang="el-GR" sz="1400" dirty="0">
                  <a:solidFill>
                    <a:prstClr val="black"/>
                  </a:solidFill>
                  <a:latin typeface="Times New Roman" panose="02020603050405020304" pitchFamily="18" charset="0"/>
                  <a:cs typeface="Times New Roman" panose="02020603050405020304" pitchFamily="18" charset="0"/>
                </a:rPr>
                <a:t>α</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64775823-0374-4CD7-A814-3455C4502475}"/>
                </a:ext>
              </a:extLst>
            </p:cNvPr>
            <p:cNvSpPr/>
            <p:nvPr/>
          </p:nvSpPr>
          <p:spPr>
            <a:xfrm>
              <a:off x="3657600" y="3179708"/>
              <a:ext cx="4049306" cy="211857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endParaRPr>
            </a:p>
          </p:txBody>
        </p:sp>
        <p:cxnSp>
          <p:nvCxnSpPr>
            <p:cNvPr id="26" name="Straight Arrow Connector 25">
              <a:extLst>
                <a:ext uri="{FF2B5EF4-FFF2-40B4-BE49-F238E27FC236}">
                  <a16:creationId xmlns:a16="http://schemas.microsoft.com/office/drawing/2014/main" id="{18302802-C51D-4CEB-8565-A1D8B7BA110B}"/>
                </a:ext>
              </a:extLst>
            </p:cNvPr>
            <p:cNvCxnSpPr/>
            <p:nvPr/>
          </p:nvCxnSpPr>
          <p:spPr>
            <a:xfrm>
              <a:off x="4454566" y="1687950"/>
              <a:ext cx="0" cy="258497"/>
            </a:xfrm>
            <a:prstGeom prst="straightConnector1">
              <a:avLst/>
            </a:prstGeom>
            <a:noFill/>
            <a:ln w="9525" cap="flat" cmpd="sng" algn="ctr">
              <a:solidFill>
                <a:sysClr val="windowText" lastClr="000000"/>
              </a:solidFill>
              <a:prstDash val="solid"/>
              <a:tailEnd type="triangle"/>
            </a:ln>
            <a:effectLst/>
          </p:spPr>
        </p:cxnSp>
        <p:sp>
          <p:nvSpPr>
            <p:cNvPr id="27" name="TextBox 26">
              <a:extLst>
                <a:ext uri="{FF2B5EF4-FFF2-40B4-BE49-F238E27FC236}">
                  <a16:creationId xmlns:a16="http://schemas.microsoft.com/office/drawing/2014/main" id="{9F76EB6B-C544-4B15-95F5-77A25411C20B}"/>
                </a:ext>
              </a:extLst>
            </p:cNvPr>
            <p:cNvSpPr txBox="1"/>
            <p:nvPr/>
          </p:nvSpPr>
          <p:spPr>
            <a:xfrm>
              <a:off x="4510225" y="1640394"/>
              <a:ext cx="267297" cy="307777"/>
            </a:xfrm>
            <a:prstGeom prst="rect">
              <a:avLst/>
            </a:prstGeom>
            <a:noFill/>
          </p:spPr>
          <p:txBody>
            <a:bodyPr wrap="square" rtlCol="0">
              <a:spAutoFit/>
            </a:bodyPr>
            <a:lstStyle/>
            <a:p>
              <a:r>
                <a:rPr lang="el-GR" sz="1400" dirty="0">
                  <a:solidFill>
                    <a:prstClr val="black"/>
                  </a:solidFill>
                  <a:latin typeface="Times New Roman" panose="02020603050405020304" pitchFamily="18" charset="0"/>
                  <a:cs typeface="Times New Roman" panose="02020603050405020304" pitchFamily="18" charset="0"/>
                </a:rPr>
                <a:t>α</a:t>
              </a:r>
              <a:endParaRPr lang="en-US" sz="1400" dirty="0">
                <a:solidFill>
                  <a:prstClr val="black"/>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AE5C81E0-3999-40C4-AF8E-97F92D2655C5}"/>
                </a:ext>
              </a:extLst>
            </p:cNvPr>
            <p:cNvCxnSpPr/>
            <p:nvPr/>
          </p:nvCxnSpPr>
          <p:spPr>
            <a:xfrm>
              <a:off x="4934858" y="3456391"/>
              <a:ext cx="334153" cy="304800"/>
            </a:xfrm>
            <a:prstGeom prst="straightConnector1">
              <a:avLst/>
            </a:prstGeom>
            <a:noFill/>
            <a:ln w="9525" cap="flat" cmpd="sng" algn="ctr">
              <a:solidFill>
                <a:sysClr val="windowText" lastClr="000000"/>
              </a:solidFill>
              <a:prstDash val="solid"/>
              <a:tailEnd type="triangle"/>
            </a:ln>
            <a:effectLst/>
          </p:spPr>
        </p:cxnSp>
        <p:cxnSp>
          <p:nvCxnSpPr>
            <p:cNvPr id="29" name="Straight Arrow Connector 28">
              <a:extLst>
                <a:ext uri="{FF2B5EF4-FFF2-40B4-BE49-F238E27FC236}">
                  <a16:creationId xmlns:a16="http://schemas.microsoft.com/office/drawing/2014/main" id="{B2AB07F7-C24B-487E-91DA-B6923E9E63CB}"/>
                </a:ext>
              </a:extLst>
            </p:cNvPr>
            <p:cNvCxnSpPr/>
            <p:nvPr/>
          </p:nvCxnSpPr>
          <p:spPr>
            <a:xfrm>
              <a:off x="4934858" y="4070500"/>
              <a:ext cx="334153" cy="304800"/>
            </a:xfrm>
            <a:prstGeom prst="straightConnector1">
              <a:avLst/>
            </a:prstGeom>
            <a:noFill/>
            <a:ln w="9525" cap="flat" cmpd="sng" algn="ctr">
              <a:solidFill>
                <a:sysClr val="windowText" lastClr="000000"/>
              </a:solidFill>
              <a:prstDash val="solid"/>
              <a:tailEnd type="triangle"/>
            </a:ln>
            <a:effectLst/>
          </p:spPr>
        </p:cxnSp>
        <p:sp>
          <p:nvSpPr>
            <p:cNvPr id="30" name="TextBox 29">
              <a:extLst>
                <a:ext uri="{FF2B5EF4-FFF2-40B4-BE49-F238E27FC236}">
                  <a16:creationId xmlns:a16="http://schemas.microsoft.com/office/drawing/2014/main" id="{B9728EE7-0724-42DF-A834-C1C34D648065}"/>
                </a:ext>
              </a:extLst>
            </p:cNvPr>
            <p:cNvSpPr txBox="1"/>
            <p:nvPr/>
          </p:nvSpPr>
          <p:spPr>
            <a:xfrm>
              <a:off x="3834431" y="3463331"/>
              <a:ext cx="809442" cy="307777"/>
            </a:xfrm>
            <a:prstGeom prst="rect">
              <a:avLst/>
            </a:prstGeom>
            <a:noFill/>
          </p:spPr>
          <p:txBody>
            <a:bodyPr wrap="square" rtlCol="0">
              <a:spAutoFit/>
            </a:bodyPr>
            <a:lstStyle/>
            <a:p>
              <a:r>
                <a:rPr lang="en-US" sz="1400" dirty="0">
                  <a:solidFill>
                    <a:prstClr val="black"/>
                  </a:solidFill>
                  <a:latin typeface="Times New Roman" panose="02020603050405020304" pitchFamily="18" charset="0"/>
                  <a:cs typeface="Times New Roman" panose="02020603050405020304" pitchFamily="18" charset="0"/>
                </a:rPr>
                <a:t>(2.2%)</a:t>
              </a:r>
            </a:p>
          </p:txBody>
        </p:sp>
        <p:sp>
          <p:nvSpPr>
            <p:cNvPr id="31" name="TextBox 30">
              <a:extLst>
                <a:ext uri="{FF2B5EF4-FFF2-40B4-BE49-F238E27FC236}">
                  <a16:creationId xmlns:a16="http://schemas.microsoft.com/office/drawing/2014/main" id="{D4D827C5-8B66-4A63-AB73-F46791A4F21B}"/>
                </a:ext>
              </a:extLst>
            </p:cNvPr>
            <p:cNvSpPr txBox="1"/>
            <p:nvPr/>
          </p:nvSpPr>
          <p:spPr>
            <a:xfrm>
              <a:off x="5115455" y="3314168"/>
              <a:ext cx="1066697" cy="307777"/>
            </a:xfrm>
            <a:prstGeom prst="rect">
              <a:avLst/>
            </a:prstGeom>
            <a:noFill/>
          </p:spPr>
          <p:txBody>
            <a:bodyPr wrap="square" rtlCol="0">
              <a:spAutoFit/>
            </a:bodyPr>
            <a:lstStyle/>
            <a:p>
              <a:r>
                <a:rPr lang="el-GR" sz="1400" dirty="0">
                  <a:solidFill>
                    <a:prstClr val="black"/>
                  </a:solidFill>
                  <a:latin typeface="Times New Roman" panose="02020603050405020304" pitchFamily="18" charset="0"/>
                  <a:cs typeface="Times New Roman" panose="02020603050405020304" pitchFamily="18" charset="0"/>
                </a:rPr>
                <a:t>β</a:t>
              </a:r>
              <a:r>
                <a:rPr lang="en-US" sz="1400" baseline="30000" dirty="0">
                  <a:solidFill>
                    <a:prstClr val="black"/>
                  </a:solidFill>
                  <a:latin typeface="Times New Roman" panose="02020603050405020304" pitchFamily="18" charset="0"/>
                  <a:cs typeface="Times New Roman" panose="02020603050405020304" pitchFamily="18" charset="0"/>
                </a:rPr>
                <a:t>-</a:t>
              </a:r>
              <a:r>
                <a:rPr lang="en-US" sz="1400" dirty="0">
                  <a:solidFill>
                    <a:prstClr val="black"/>
                  </a:solidFill>
                  <a:latin typeface="Times New Roman" panose="02020603050405020304" pitchFamily="18" charset="0"/>
                  <a:cs typeface="Times New Roman" panose="02020603050405020304" pitchFamily="18" charset="0"/>
                </a:rPr>
                <a:t> (97.8%)</a:t>
              </a:r>
            </a:p>
          </p:txBody>
        </p:sp>
        <p:cxnSp>
          <p:nvCxnSpPr>
            <p:cNvPr id="32" name="Straight Arrow Connector 31">
              <a:extLst>
                <a:ext uri="{FF2B5EF4-FFF2-40B4-BE49-F238E27FC236}">
                  <a16:creationId xmlns:a16="http://schemas.microsoft.com/office/drawing/2014/main" id="{2494F9AC-66EF-4D79-A536-1E348462F4AC}"/>
                </a:ext>
              </a:extLst>
            </p:cNvPr>
            <p:cNvCxnSpPr/>
            <p:nvPr/>
          </p:nvCxnSpPr>
          <p:spPr>
            <a:xfrm>
              <a:off x="6384772" y="4581756"/>
              <a:ext cx="334153" cy="304800"/>
            </a:xfrm>
            <a:prstGeom prst="straightConnector1">
              <a:avLst/>
            </a:prstGeom>
            <a:noFill/>
            <a:ln w="9525" cap="flat" cmpd="sng" algn="ctr">
              <a:solidFill>
                <a:sysClr val="windowText" lastClr="000000"/>
              </a:solidFill>
              <a:prstDash val="solid"/>
              <a:tailEnd type="triangle"/>
            </a:ln>
            <a:effectLst/>
          </p:spPr>
        </p:cxnSp>
        <p:sp>
          <p:nvSpPr>
            <p:cNvPr id="33" name="TextBox 32">
              <a:extLst>
                <a:ext uri="{FF2B5EF4-FFF2-40B4-BE49-F238E27FC236}">
                  <a16:creationId xmlns:a16="http://schemas.microsoft.com/office/drawing/2014/main" id="{4096A4DD-36AB-4D40-8D52-40B15C1A0CAA}"/>
                </a:ext>
              </a:extLst>
            </p:cNvPr>
            <p:cNvSpPr txBox="1"/>
            <p:nvPr/>
          </p:nvSpPr>
          <p:spPr>
            <a:xfrm>
              <a:off x="6630724" y="4786986"/>
              <a:ext cx="1273406" cy="307777"/>
            </a:xfrm>
            <a:prstGeom prst="rect">
              <a:avLst/>
            </a:prstGeom>
            <a:noFill/>
          </p:spPr>
          <p:txBody>
            <a:bodyPr wrap="square" rtlCol="0">
              <a:spAutoFit/>
            </a:bodyPr>
            <a:lstStyle/>
            <a:p>
              <a:r>
                <a:rPr lang="en-US" sz="1400" baseline="30000" dirty="0">
                  <a:solidFill>
                    <a:prstClr val="black"/>
                  </a:solidFill>
                  <a:latin typeface="Times New Roman" panose="02020603050405020304" pitchFamily="18" charset="0"/>
                  <a:cs typeface="Times New Roman" panose="02020603050405020304" pitchFamily="18" charset="0"/>
                </a:rPr>
                <a:t>209</a:t>
              </a:r>
              <a:r>
                <a:rPr lang="en-US" sz="1400" dirty="0">
                  <a:solidFill>
                    <a:prstClr val="black"/>
                  </a:solidFill>
                  <a:latin typeface="Times New Roman" panose="02020603050405020304" pitchFamily="18" charset="0"/>
                  <a:cs typeface="Times New Roman" panose="02020603050405020304" pitchFamily="18" charset="0"/>
                </a:rPr>
                <a:t>Bi (Stable)</a:t>
              </a:r>
              <a:endParaRPr lang="en-US" sz="1400" baseline="300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43427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C2497-7ADB-41B2-8544-6BD2C68F840E}"/>
              </a:ext>
            </a:extLst>
          </p:cNvPr>
          <p:cNvSpPr>
            <a:spLocks noGrp="1"/>
          </p:cNvSpPr>
          <p:nvPr>
            <p:ph type="title"/>
          </p:nvPr>
        </p:nvSpPr>
        <p:spPr/>
        <p:txBody>
          <a:bodyPr/>
          <a:lstStyle/>
          <a:p>
            <a:r>
              <a:rPr lang="en-US" baseline="30000" dirty="0"/>
              <a:t>225</a:t>
            </a:r>
            <a:r>
              <a:rPr lang="en-US" dirty="0"/>
              <a:t>Ac Legacy Material</a:t>
            </a:r>
            <a:endParaRPr lang="en-US" baseline="30000" dirty="0"/>
          </a:p>
        </p:txBody>
      </p:sp>
      <p:pic>
        <p:nvPicPr>
          <p:cNvPr id="4" name="Content Placeholder 3">
            <a:extLst>
              <a:ext uri="{FF2B5EF4-FFF2-40B4-BE49-F238E27FC236}">
                <a16:creationId xmlns:a16="http://schemas.microsoft.com/office/drawing/2014/main" id="{AA9AAABB-50B8-42B9-89C5-59AD2B3DA005}"/>
              </a:ext>
            </a:extLst>
          </p:cNvPr>
          <p:cNvPicPr>
            <a:picLocks noGrp="1" noChangeAspect="1"/>
          </p:cNvPicPr>
          <p:nvPr>
            <p:ph idx="1"/>
          </p:nvPr>
        </p:nvPicPr>
        <p:blipFill rotWithShape="1">
          <a:blip r:embed="rId2"/>
          <a:srcRect r="62794"/>
          <a:stretch/>
        </p:blipFill>
        <p:spPr>
          <a:xfrm>
            <a:off x="4909051" y="1897150"/>
            <a:ext cx="2196599" cy="4679946"/>
          </a:xfrm>
          <a:prstGeom prst="rect">
            <a:avLst/>
          </a:prstGeom>
        </p:spPr>
      </p:pic>
    </p:spTree>
    <p:extLst>
      <p:ext uri="{BB962C8B-B14F-4D97-AF65-F5344CB8AC3E}">
        <p14:creationId xmlns:p14="http://schemas.microsoft.com/office/powerpoint/2010/main" val="3269756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1" y="1154521"/>
            <a:ext cx="6753225" cy="529621"/>
          </a:xfrm>
        </p:spPr>
        <p:txBody>
          <a:bodyPr>
            <a:normAutofit fontScale="90000"/>
          </a:bodyPr>
          <a:lstStyle/>
          <a:p>
            <a:pPr algn="ctr"/>
            <a:r>
              <a:rPr lang="en-US" sz="4400" baseline="30000" dirty="0">
                <a:latin typeface="Times New Roman" panose="02020603050405020304" pitchFamily="18" charset="0"/>
                <a:cs typeface="Times New Roman" panose="02020603050405020304" pitchFamily="18" charset="0"/>
              </a:rPr>
              <a:t>225</a:t>
            </a:r>
            <a:r>
              <a:rPr lang="en-US" sz="4400" dirty="0">
                <a:latin typeface="Times New Roman" panose="02020603050405020304" pitchFamily="18" charset="0"/>
                <a:cs typeface="Times New Roman" panose="02020603050405020304" pitchFamily="18" charset="0"/>
              </a:rPr>
              <a:t>Ac DOE Tri-Lab Project</a:t>
            </a:r>
          </a:p>
        </p:txBody>
      </p:sp>
      <p:pic>
        <p:nvPicPr>
          <p:cNvPr id="5" name="Picture 2" descr="C:\Users\owk\Pictures\Iphone Work Photos\Ac-225 Collaboration Chem Mtg, May 8-9, 2014\IMG_27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6950" y="2924176"/>
            <a:ext cx="3124200" cy="234315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 name="Picture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723" y="1779390"/>
            <a:ext cx="4315692" cy="18208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BLIP.png"/>
          <p:cNvPicPr>
            <a:picLocks noChangeAspect="1"/>
          </p:cNvPicPr>
          <p:nvPr/>
        </p:nvPicPr>
        <p:blipFill>
          <a:blip r:embed="rId4" cstate="print"/>
          <a:stretch>
            <a:fillRect/>
          </a:stretch>
        </p:blipFill>
        <p:spPr>
          <a:xfrm>
            <a:off x="6686550" y="3990976"/>
            <a:ext cx="2835072" cy="2049867"/>
          </a:xfrm>
          <a:prstGeom prst="rect">
            <a:avLst/>
          </a:prstGeom>
          <a:ln>
            <a:solidFill>
              <a:schemeClr val="tx1"/>
            </a:solidFill>
          </a:ln>
          <a:effectLst>
            <a:softEdge rad="0"/>
          </a:effectLst>
        </p:spPr>
      </p:pic>
      <p:sp>
        <p:nvSpPr>
          <p:cNvPr id="8" name="TextBox 7"/>
          <p:cNvSpPr txBox="1"/>
          <p:nvPr/>
        </p:nvSpPr>
        <p:spPr>
          <a:xfrm>
            <a:off x="6396121" y="3600209"/>
            <a:ext cx="3810000" cy="307777"/>
          </a:xfrm>
          <a:prstGeom prst="rect">
            <a:avLst/>
          </a:prstGeom>
          <a:noFill/>
        </p:spPr>
        <p:txBody>
          <a:bodyPr wrap="square" rtlCol="0">
            <a:spAutoFit/>
          </a:bodyPr>
          <a:lstStyle/>
          <a:p>
            <a:pPr algn="just"/>
            <a:r>
              <a:rPr lang="en-US" sz="1400" b="1" dirty="0">
                <a:solidFill>
                  <a:schemeClr val="tx2">
                    <a:lumMod val="60000"/>
                    <a:lumOff val="40000"/>
                  </a:schemeClr>
                </a:solidFill>
                <a:latin typeface="Arial" panose="020B0604020202020204" pitchFamily="34" charset="0"/>
                <a:cs typeface="Arial" panose="020B0604020202020204" pitchFamily="34" charset="0"/>
              </a:rPr>
              <a:t>Los Alamos National Laboratory (LANL)</a:t>
            </a:r>
          </a:p>
        </p:txBody>
      </p:sp>
      <p:sp>
        <p:nvSpPr>
          <p:cNvPr id="9" name="TextBox 8"/>
          <p:cNvSpPr txBox="1"/>
          <p:nvPr/>
        </p:nvSpPr>
        <p:spPr>
          <a:xfrm>
            <a:off x="6351486" y="6040843"/>
            <a:ext cx="3505200" cy="307777"/>
          </a:xfrm>
          <a:prstGeom prst="rect">
            <a:avLst/>
          </a:prstGeom>
          <a:solidFill>
            <a:schemeClr val="bg1"/>
          </a:solidFill>
        </p:spPr>
        <p:txBody>
          <a:bodyPr wrap="square" rtlCol="0">
            <a:spAutoFit/>
          </a:bodyPr>
          <a:lstStyle/>
          <a:p>
            <a:pPr algn="r"/>
            <a:r>
              <a:rPr lang="en-US" sz="1400" b="1" dirty="0">
                <a:solidFill>
                  <a:schemeClr val="tx2">
                    <a:lumMod val="60000"/>
                    <a:lumOff val="40000"/>
                  </a:schemeClr>
                </a:solidFill>
                <a:latin typeface="Arial" panose="020B0604020202020204" pitchFamily="34" charset="0"/>
                <a:cs typeface="Arial" panose="020B0604020202020204" pitchFamily="34" charset="0"/>
              </a:rPr>
              <a:t>Brookhaven National Laboratory (BNL)</a:t>
            </a:r>
          </a:p>
        </p:txBody>
      </p:sp>
      <p:sp>
        <p:nvSpPr>
          <p:cNvPr id="10" name="TextBox 9"/>
          <p:cNvSpPr txBox="1"/>
          <p:nvPr/>
        </p:nvSpPr>
        <p:spPr>
          <a:xfrm>
            <a:off x="2114550" y="5362575"/>
            <a:ext cx="3657600" cy="523220"/>
          </a:xfrm>
          <a:prstGeom prst="rect">
            <a:avLst/>
          </a:prstGeom>
          <a:noFill/>
        </p:spPr>
        <p:txBody>
          <a:bodyPr wrap="square" rtlCol="0">
            <a:spAutoFit/>
          </a:bodyPr>
          <a:lstStyle/>
          <a:p>
            <a:r>
              <a:rPr lang="en-US" sz="1400" b="1" dirty="0">
                <a:solidFill>
                  <a:schemeClr val="tx2">
                    <a:lumMod val="60000"/>
                    <a:lumOff val="40000"/>
                  </a:schemeClr>
                </a:solidFill>
                <a:latin typeface="Arial" panose="020B0604020202020204" pitchFamily="34" charset="0"/>
                <a:cs typeface="Arial" panose="020B0604020202020204" pitchFamily="34" charset="0"/>
              </a:rPr>
              <a:t>Oak Ridge National Laboratory (ORNL) </a:t>
            </a:r>
          </a:p>
          <a:p>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r>
              <a:rPr lang="en-US">
                <a:solidFill>
                  <a:prstClr val="white"/>
                </a:solidFill>
              </a:rPr>
              <a:t>Slide </a:t>
            </a:r>
            <a:fld id="{23B0729D-0C76-4DC3-9F59-8792B55E40AA}" type="slidenum">
              <a:rPr lang="en-US" smtClean="0">
                <a:solidFill>
                  <a:prstClr val="white"/>
                </a:solidFill>
              </a:rPr>
              <a:pPr/>
              <a:t>42</a:t>
            </a:fld>
            <a:endParaRPr lang="en-US" dirty="0">
              <a:solidFill>
                <a:prstClr val="white"/>
              </a:solidFill>
            </a:endParaRPr>
          </a:p>
        </p:txBody>
      </p:sp>
    </p:spTree>
    <p:extLst>
      <p:ext uri="{BB962C8B-B14F-4D97-AF65-F5344CB8AC3E}">
        <p14:creationId xmlns:p14="http://schemas.microsoft.com/office/powerpoint/2010/main" val="1241188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31FE-8FD9-457E-9192-49EBD14362C1}"/>
              </a:ext>
            </a:extLst>
          </p:cNvPr>
          <p:cNvSpPr>
            <a:spLocks noGrp="1"/>
          </p:cNvSpPr>
          <p:nvPr>
            <p:ph type="title"/>
          </p:nvPr>
        </p:nvSpPr>
        <p:spPr/>
        <p:txBody>
          <a:bodyPr/>
          <a:lstStyle/>
          <a:p>
            <a:r>
              <a:rPr lang="en-US" baseline="30000" dirty="0"/>
              <a:t>232</a:t>
            </a:r>
            <a:r>
              <a:rPr lang="en-US" dirty="0"/>
              <a:t>Th(</a:t>
            </a:r>
            <a:r>
              <a:rPr lang="en-US" dirty="0" err="1"/>
              <a:t>p,x</a:t>
            </a:r>
            <a:r>
              <a:rPr lang="en-US" dirty="0"/>
              <a:t>)</a:t>
            </a:r>
            <a:r>
              <a:rPr lang="en-US" baseline="30000" dirty="0"/>
              <a:t>225</a:t>
            </a:r>
            <a:r>
              <a:rPr lang="en-US" dirty="0"/>
              <a:t>Ac</a:t>
            </a:r>
            <a:endParaRPr lang="en-US" baseline="30000" dirty="0"/>
          </a:p>
        </p:txBody>
      </p:sp>
      <p:pic>
        <p:nvPicPr>
          <p:cNvPr id="4" name="Content Placeholder 3">
            <a:extLst>
              <a:ext uri="{FF2B5EF4-FFF2-40B4-BE49-F238E27FC236}">
                <a16:creationId xmlns:a16="http://schemas.microsoft.com/office/drawing/2014/main" id="{0B4BDE40-162D-4AE1-8139-90BA4B16BF00}"/>
              </a:ext>
            </a:extLst>
          </p:cNvPr>
          <p:cNvPicPr>
            <a:picLocks noGrp="1" noChangeAspect="1"/>
          </p:cNvPicPr>
          <p:nvPr>
            <p:ph idx="1"/>
          </p:nvPr>
        </p:nvPicPr>
        <p:blipFill>
          <a:blip r:embed="rId2"/>
          <a:stretch>
            <a:fillRect/>
          </a:stretch>
        </p:blipFill>
        <p:spPr>
          <a:xfrm>
            <a:off x="376507" y="2183388"/>
            <a:ext cx="5598768" cy="3506788"/>
          </a:xfrm>
          <a:prstGeom prst="rect">
            <a:avLst/>
          </a:prstGeom>
        </p:spPr>
      </p:pic>
      <p:pic>
        <p:nvPicPr>
          <p:cNvPr id="6" name="Picture 5">
            <a:extLst>
              <a:ext uri="{FF2B5EF4-FFF2-40B4-BE49-F238E27FC236}">
                <a16:creationId xmlns:a16="http://schemas.microsoft.com/office/drawing/2014/main" id="{B82D6E67-60B9-498E-9860-8D0BBD26857C}"/>
              </a:ext>
            </a:extLst>
          </p:cNvPr>
          <p:cNvPicPr>
            <a:picLocks noChangeAspect="1"/>
          </p:cNvPicPr>
          <p:nvPr/>
        </p:nvPicPr>
        <p:blipFill>
          <a:blip r:embed="rId3"/>
          <a:stretch>
            <a:fillRect/>
          </a:stretch>
        </p:blipFill>
        <p:spPr>
          <a:xfrm>
            <a:off x="6096000" y="1996997"/>
            <a:ext cx="5805488" cy="3769379"/>
          </a:xfrm>
          <a:prstGeom prst="rect">
            <a:avLst/>
          </a:prstGeom>
        </p:spPr>
      </p:pic>
      <p:sp>
        <p:nvSpPr>
          <p:cNvPr id="7" name="TextBox 6">
            <a:extLst>
              <a:ext uri="{FF2B5EF4-FFF2-40B4-BE49-F238E27FC236}">
                <a16:creationId xmlns:a16="http://schemas.microsoft.com/office/drawing/2014/main" id="{452567D9-D647-48B1-B486-890119180024}"/>
              </a:ext>
            </a:extLst>
          </p:cNvPr>
          <p:cNvSpPr txBox="1"/>
          <p:nvPr/>
        </p:nvSpPr>
        <p:spPr>
          <a:xfrm>
            <a:off x="3952875" y="5904627"/>
            <a:ext cx="4600575" cy="307777"/>
          </a:xfrm>
          <a:prstGeom prst="rect">
            <a:avLst/>
          </a:prstGeom>
          <a:noFill/>
        </p:spPr>
        <p:txBody>
          <a:bodyPr wrap="square" rtlCol="0">
            <a:spAutoFit/>
          </a:bodyPr>
          <a:lstStyle/>
          <a:p>
            <a:r>
              <a:rPr lang="en-US" sz="1400" dirty="0"/>
              <a:t>Weidner et al., Applied Radiation and Isotopes, 70(11), 2012</a:t>
            </a:r>
          </a:p>
        </p:txBody>
      </p:sp>
    </p:spTree>
    <p:extLst>
      <p:ext uri="{BB962C8B-B14F-4D97-AF65-F5344CB8AC3E}">
        <p14:creationId xmlns:p14="http://schemas.microsoft.com/office/powerpoint/2010/main" val="958836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8A34-1B3E-4586-9681-8BD73224C991}"/>
              </a:ext>
            </a:extLst>
          </p:cNvPr>
          <p:cNvSpPr>
            <a:spLocks noGrp="1"/>
          </p:cNvSpPr>
          <p:nvPr>
            <p:ph type="title"/>
          </p:nvPr>
        </p:nvSpPr>
        <p:spPr/>
        <p:txBody>
          <a:bodyPr/>
          <a:lstStyle/>
          <a:p>
            <a:r>
              <a:rPr lang="en-US" dirty="0"/>
              <a:t>Complicated Separation Chemistry</a:t>
            </a:r>
          </a:p>
        </p:txBody>
      </p:sp>
      <p:pic>
        <p:nvPicPr>
          <p:cNvPr id="4" name="Content Placeholder 3">
            <a:extLst>
              <a:ext uri="{FF2B5EF4-FFF2-40B4-BE49-F238E27FC236}">
                <a16:creationId xmlns:a16="http://schemas.microsoft.com/office/drawing/2014/main" id="{6BBB8CB5-EBCF-480E-A866-7AA0CB116427}"/>
              </a:ext>
            </a:extLst>
          </p:cNvPr>
          <p:cNvPicPr>
            <a:picLocks noGrp="1" noChangeAspect="1"/>
          </p:cNvPicPr>
          <p:nvPr>
            <p:ph idx="1"/>
          </p:nvPr>
        </p:nvPicPr>
        <p:blipFill>
          <a:blip r:embed="rId2"/>
          <a:stretch>
            <a:fillRect/>
          </a:stretch>
        </p:blipFill>
        <p:spPr>
          <a:xfrm>
            <a:off x="3127769" y="1846263"/>
            <a:ext cx="5996787" cy="4022725"/>
          </a:xfrm>
          <a:prstGeom prst="rect">
            <a:avLst/>
          </a:prstGeom>
        </p:spPr>
      </p:pic>
    </p:spTree>
    <p:extLst>
      <p:ext uri="{BB962C8B-B14F-4D97-AF65-F5344CB8AC3E}">
        <p14:creationId xmlns:p14="http://schemas.microsoft.com/office/powerpoint/2010/main" val="3411821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8BEE-A1B9-4B50-8C45-2A2B09C53692}"/>
              </a:ext>
            </a:extLst>
          </p:cNvPr>
          <p:cNvSpPr>
            <a:spLocks noGrp="1"/>
          </p:cNvSpPr>
          <p:nvPr>
            <p:ph type="title"/>
          </p:nvPr>
        </p:nvSpPr>
        <p:spPr/>
        <p:txBody>
          <a:bodyPr/>
          <a:lstStyle/>
          <a:p>
            <a:r>
              <a:rPr lang="en-US" dirty="0"/>
              <a:t>Co-production of additional radionuclides of interest</a:t>
            </a:r>
          </a:p>
        </p:txBody>
      </p:sp>
      <p:pic>
        <p:nvPicPr>
          <p:cNvPr id="4" name="Content Placeholder 3">
            <a:extLst>
              <a:ext uri="{FF2B5EF4-FFF2-40B4-BE49-F238E27FC236}">
                <a16:creationId xmlns:a16="http://schemas.microsoft.com/office/drawing/2014/main" id="{D86F5FD5-9188-4FA9-AF62-4BBF712145AF}"/>
              </a:ext>
            </a:extLst>
          </p:cNvPr>
          <p:cNvPicPr>
            <a:picLocks noGrp="1" noChangeAspect="1"/>
          </p:cNvPicPr>
          <p:nvPr>
            <p:ph idx="1"/>
          </p:nvPr>
        </p:nvPicPr>
        <p:blipFill>
          <a:blip r:embed="rId2"/>
          <a:stretch>
            <a:fillRect/>
          </a:stretch>
        </p:blipFill>
        <p:spPr>
          <a:xfrm>
            <a:off x="2456127" y="1682954"/>
            <a:ext cx="7340067" cy="4022725"/>
          </a:xfrm>
          <a:prstGeom prst="rect">
            <a:avLst/>
          </a:prstGeom>
        </p:spPr>
      </p:pic>
      <p:sp>
        <p:nvSpPr>
          <p:cNvPr id="5" name="TextBox 4"/>
          <p:cNvSpPr txBox="1"/>
          <p:nvPr/>
        </p:nvSpPr>
        <p:spPr>
          <a:xfrm>
            <a:off x="4091680" y="5705679"/>
            <a:ext cx="4068959" cy="646331"/>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Mastren et al, </a:t>
            </a:r>
            <a:r>
              <a:rPr lang="en-US" sz="1200" dirty="0" smtClean="0">
                <a:latin typeface="Times New Roman" panose="02020603050405020304" pitchFamily="18" charset="0"/>
                <a:cs typeface="Times New Roman" panose="02020603050405020304" pitchFamily="18" charset="0"/>
              </a:rPr>
              <a:t>Scientific Reports, 2017, </a:t>
            </a:r>
            <a:r>
              <a:rPr lang="en-US" sz="1200" dirty="0">
                <a:latin typeface="Times New Roman" panose="02020603050405020304" pitchFamily="18" charset="0"/>
                <a:cs typeface="Times New Roman" panose="02020603050405020304" pitchFamily="18" charset="0"/>
              </a:rPr>
              <a:t>7</a:t>
            </a:r>
            <a:r>
              <a:rPr lang="en-US" sz="1200" dirty="0" smtClean="0">
                <a:latin typeface="Times New Roman" panose="02020603050405020304" pitchFamily="18" charset="0"/>
                <a:cs typeface="Times New Roman" panose="02020603050405020304" pitchFamily="18" charset="0"/>
              </a:rPr>
              <a:t>, 8216</a:t>
            </a:r>
          </a:p>
          <a:p>
            <a:pPr algn="ctr"/>
            <a:r>
              <a:rPr lang="en-US" sz="1200" dirty="0">
                <a:latin typeface="Times New Roman" panose="02020603050405020304" pitchFamily="18" charset="0"/>
                <a:cs typeface="Times New Roman" panose="02020603050405020304" pitchFamily="18" charset="0"/>
              </a:rPr>
              <a:t>Mastren et al, </a:t>
            </a:r>
            <a:r>
              <a:rPr lang="en-US" sz="1200" dirty="0" err="1">
                <a:latin typeface="Times New Roman" panose="02020603050405020304" pitchFamily="18" charset="0"/>
                <a:cs typeface="Times New Roman" panose="02020603050405020304" pitchFamily="18" charset="0"/>
              </a:rPr>
              <a:t>Analytica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Chimica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Acta</a:t>
            </a:r>
            <a:r>
              <a:rPr lang="en-US" sz="1200" dirty="0">
                <a:latin typeface="Times New Roman" panose="02020603050405020304" pitchFamily="18" charset="0"/>
                <a:cs typeface="Times New Roman" panose="02020603050405020304" pitchFamily="18" charset="0"/>
              </a:rPr>
              <a:t>, 2018, 998, </a:t>
            </a:r>
            <a:r>
              <a:rPr lang="en-US" sz="1200" dirty="0" smtClean="0">
                <a:latin typeface="Times New Roman" panose="02020603050405020304" pitchFamily="18" charset="0"/>
                <a:cs typeface="Times New Roman" panose="02020603050405020304" pitchFamily="18" charset="0"/>
              </a:rPr>
              <a:t>75</a:t>
            </a:r>
          </a:p>
          <a:p>
            <a:pPr algn="ctr"/>
            <a:r>
              <a:rPr lang="en-US" sz="1200" dirty="0">
                <a:latin typeface="Times New Roman" panose="02020603050405020304" pitchFamily="18" charset="0"/>
                <a:cs typeface="Times New Roman" panose="02020603050405020304" pitchFamily="18" charset="0"/>
              </a:rPr>
              <a:t>Mastren et al, </a:t>
            </a:r>
            <a:r>
              <a:rPr lang="en-US" sz="1200" dirty="0" err="1">
                <a:latin typeface="Times New Roman" panose="02020603050405020304" pitchFamily="18" charset="0"/>
                <a:cs typeface="Times New Roman" panose="02020603050405020304" pitchFamily="18" charset="0"/>
              </a:rPr>
              <a:t>Plos</a:t>
            </a:r>
            <a:r>
              <a:rPr lang="en-US" sz="1200" dirty="0">
                <a:latin typeface="Times New Roman" panose="02020603050405020304" pitchFamily="18" charset="0"/>
                <a:cs typeface="Times New Roman" panose="02020603050405020304" pitchFamily="18" charset="0"/>
              </a:rPr>
              <a:t> One, 2017, 12, </a:t>
            </a:r>
            <a:r>
              <a:rPr lang="en-US" sz="1200" dirty="0" smtClean="0">
                <a:latin typeface="Times New Roman" panose="02020603050405020304" pitchFamily="18" charset="0"/>
                <a:cs typeface="Times New Roman" panose="02020603050405020304" pitchFamily="18" charset="0"/>
              </a:rPr>
              <a:t>12</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973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BB9FF-BC75-457A-AB61-396E7A37B95B}"/>
              </a:ext>
            </a:extLst>
          </p:cNvPr>
          <p:cNvSpPr>
            <a:spLocks noGrp="1"/>
          </p:cNvSpPr>
          <p:nvPr>
            <p:ph type="title"/>
          </p:nvPr>
        </p:nvSpPr>
        <p:spPr/>
        <p:txBody>
          <a:bodyPr/>
          <a:lstStyle/>
          <a:p>
            <a:r>
              <a:rPr lang="en-US" dirty="0"/>
              <a:t>Production</a:t>
            </a:r>
          </a:p>
        </p:txBody>
      </p:sp>
      <p:sp>
        <p:nvSpPr>
          <p:cNvPr id="5" name="Text Placeholder 4">
            <a:extLst>
              <a:ext uri="{FF2B5EF4-FFF2-40B4-BE49-F238E27FC236}">
                <a16:creationId xmlns:a16="http://schemas.microsoft.com/office/drawing/2014/main" id="{CE4A828E-6FE9-4801-A5D1-67F858567499}"/>
              </a:ext>
            </a:extLst>
          </p:cNvPr>
          <p:cNvSpPr>
            <a:spLocks noGrp="1"/>
          </p:cNvSpPr>
          <p:nvPr>
            <p:ph type="body" idx="1"/>
          </p:nvPr>
        </p:nvSpPr>
        <p:spPr/>
        <p:txBody>
          <a:bodyPr/>
          <a:lstStyle/>
          <a:p>
            <a:r>
              <a:rPr lang="en-US" dirty="0"/>
              <a:t>Facility for rare isotope beams</a:t>
            </a:r>
          </a:p>
        </p:txBody>
      </p:sp>
    </p:spTree>
    <p:extLst>
      <p:ext uri="{BB962C8B-B14F-4D97-AF65-F5344CB8AC3E}">
        <p14:creationId xmlns:p14="http://schemas.microsoft.com/office/powerpoint/2010/main" val="3396508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F2165B-920F-4C9A-9B01-E971E941B3EB}"/>
              </a:ext>
            </a:extLst>
          </p:cNvPr>
          <p:cNvSpPr>
            <a:spLocks noGrp="1"/>
          </p:cNvSpPr>
          <p:nvPr>
            <p:ph type="title"/>
          </p:nvPr>
        </p:nvSpPr>
        <p:spPr/>
        <p:txBody>
          <a:bodyPr/>
          <a:lstStyle/>
          <a:p>
            <a:r>
              <a:rPr lang="en-US" dirty="0"/>
              <a:t>Fragmentation</a:t>
            </a:r>
          </a:p>
        </p:txBody>
      </p:sp>
      <p:pic>
        <p:nvPicPr>
          <p:cNvPr id="6" name="Content Placeholder 5">
            <a:extLst>
              <a:ext uri="{FF2B5EF4-FFF2-40B4-BE49-F238E27FC236}">
                <a16:creationId xmlns:a16="http://schemas.microsoft.com/office/drawing/2014/main" id="{C9772356-4CD3-422E-AA51-39F297D88AE1}"/>
              </a:ext>
            </a:extLst>
          </p:cNvPr>
          <p:cNvPicPr>
            <a:picLocks noGrp="1" noChangeAspect="1"/>
          </p:cNvPicPr>
          <p:nvPr>
            <p:ph idx="1"/>
          </p:nvPr>
        </p:nvPicPr>
        <p:blipFill rotWithShape="1">
          <a:blip r:embed="rId2"/>
          <a:srcRect b="21252"/>
          <a:stretch/>
        </p:blipFill>
        <p:spPr>
          <a:xfrm>
            <a:off x="2468563" y="2609685"/>
            <a:ext cx="7315834" cy="3000540"/>
          </a:xfrm>
          <a:prstGeom prst="rect">
            <a:avLst/>
          </a:prstGeom>
        </p:spPr>
      </p:pic>
    </p:spTree>
    <p:extLst>
      <p:ext uri="{BB962C8B-B14F-4D97-AF65-F5344CB8AC3E}">
        <p14:creationId xmlns:p14="http://schemas.microsoft.com/office/powerpoint/2010/main" val="847859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5F13-9387-4B6F-A475-E6C24AB6ED97}"/>
              </a:ext>
            </a:extLst>
          </p:cNvPr>
          <p:cNvSpPr>
            <a:spLocks noGrp="1"/>
          </p:cNvSpPr>
          <p:nvPr>
            <p:ph type="title"/>
          </p:nvPr>
        </p:nvSpPr>
        <p:spPr/>
        <p:txBody>
          <a:bodyPr/>
          <a:lstStyle/>
          <a:p>
            <a:r>
              <a:rPr lang="en-US" dirty="0"/>
              <a:t>National Superconducting Cyclotron Laboratory</a:t>
            </a:r>
          </a:p>
        </p:txBody>
      </p:sp>
      <p:pic>
        <p:nvPicPr>
          <p:cNvPr id="4" name="Content Placeholder 3">
            <a:extLst>
              <a:ext uri="{FF2B5EF4-FFF2-40B4-BE49-F238E27FC236}">
                <a16:creationId xmlns:a16="http://schemas.microsoft.com/office/drawing/2014/main" id="{ACD34BFA-3CA1-446A-9BF6-63C3C1247E7B}"/>
              </a:ext>
            </a:extLst>
          </p:cNvPr>
          <p:cNvPicPr>
            <a:picLocks noGrp="1" noChangeAspect="1"/>
          </p:cNvPicPr>
          <p:nvPr>
            <p:ph idx="1"/>
          </p:nvPr>
        </p:nvPicPr>
        <p:blipFill>
          <a:blip r:embed="rId2"/>
          <a:stretch>
            <a:fillRect/>
          </a:stretch>
        </p:blipFill>
        <p:spPr>
          <a:xfrm>
            <a:off x="2504825" y="2013425"/>
            <a:ext cx="7242676" cy="3688400"/>
          </a:xfrm>
          <a:prstGeom prst="rect">
            <a:avLst/>
          </a:prstGeom>
        </p:spPr>
      </p:pic>
    </p:spTree>
    <p:extLst>
      <p:ext uri="{BB962C8B-B14F-4D97-AF65-F5344CB8AC3E}">
        <p14:creationId xmlns:p14="http://schemas.microsoft.com/office/powerpoint/2010/main" val="560540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825" y="447675"/>
            <a:ext cx="8229600" cy="1219200"/>
          </a:xfrm>
        </p:spPr>
        <p:txBody>
          <a:bodyPr/>
          <a:lstStyle/>
          <a:p>
            <a:r>
              <a:rPr lang="en-US" sz="4400" dirty="0"/>
              <a:t>Upgrade of NSCL to FRIB</a:t>
            </a:r>
          </a:p>
        </p:txBody>
      </p:sp>
      <p:sp>
        <p:nvSpPr>
          <p:cNvPr id="3" name="Content Placeholder 2"/>
          <p:cNvSpPr>
            <a:spLocks noGrp="1"/>
          </p:cNvSpPr>
          <p:nvPr>
            <p:ph idx="1"/>
          </p:nvPr>
        </p:nvSpPr>
        <p:spPr>
          <a:xfrm>
            <a:off x="1885950" y="1790701"/>
            <a:ext cx="8229600" cy="4525963"/>
          </a:xfrm>
        </p:spPr>
        <p:txBody>
          <a:bodyPr>
            <a:normAutofit/>
          </a:bodyPr>
          <a:lstStyle/>
          <a:p>
            <a:r>
              <a:rPr lang="en-US" sz="2800" dirty="0"/>
              <a:t>FRIB (Facility for Rare Isotope Beams)</a:t>
            </a:r>
          </a:p>
          <a:p>
            <a:pPr lvl="1"/>
            <a:r>
              <a:rPr lang="en-US" sz="2000" dirty="0"/>
              <a:t>Broadens the energy range and types of rare isotope beams currently available.</a:t>
            </a:r>
          </a:p>
          <a:p>
            <a:pPr lvl="1"/>
            <a:r>
              <a:rPr lang="en-US" sz="2000" dirty="0"/>
              <a:t>The beam current will increase by three orders of magnitude.</a:t>
            </a:r>
          </a:p>
          <a:p>
            <a:pPr lvl="1"/>
            <a:r>
              <a:rPr lang="en-US" sz="2000" dirty="0"/>
              <a:t>Rare isotope beams come from primary beams of different types that are fragmented.  In the process of fragmentation lots of other isotopes will be simultaneously created and available for harvest in the beam dump. </a:t>
            </a:r>
          </a:p>
          <a:p>
            <a:pPr lvl="1"/>
            <a:r>
              <a:rPr lang="en-US" sz="2000" dirty="0"/>
              <a:t>Upgrade to FRIB will produce these isotopes in usable quantities. </a:t>
            </a:r>
          </a:p>
          <a:p>
            <a:pPr lvl="1"/>
            <a:r>
              <a:rPr lang="en-US" sz="2000" dirty="0"/>
              <a:t>Some of these “orphan” isotopes are relevant for many scientific applications.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5A6B1-02F4-4AA3-9B03-B227C7343D0A}"/>
              </a:ext>
            </a:extLst>
          </p:cNvPr>
          <p:cNvSpPr>
            <a:spLocks noGrp="1"/>
          </p:cNvSpPr>
          <p:nvPr>
            <p:ph type="title"/>
          </p:nvPr>
        </p:nvSpPr>
        <p:spPr/>
        <p:txBody>
          <a:bodyPr/>
          <a:lstStyle/>
          <a:p>
            <a:r>
              <a:rPr lang="en-US" dirty="0"/>
              <a:t>Nuclear Medicine (Imaging)</a:t>
            </a:r>
            <a:br>
              <a:rPr lang="en-US" dirty="0"/>
            </a:br>
            <a:r>
              <a:rPr lang="en-US" dirty="0"/>
              <a:t>PET vs SPECT</a:t>
            </a:r>
          </a:p>
        </p:txBody>
      </p:sp>
      <p:sp>
        <p:nvSpPr>
          <p:cNvPr id="3" name="Content Placeholder 2">
            <a:extLst>
              <a:ext uri="{FF2B5EF4-FFF2-40B4-BE49-F238E27FC236}">
                <a16:creationId xmlns:a16="http://schemas.microsoft.com/office/drawing/2014/main" id="{ED971AD7-BFB6-44BC-A9CF-07267067A16F}"/>
              </a:ext>
            </a:extLst>
          </p:cNvPr>
          <p:cNvSpPr>
            <a:spLocks noGrp="1"/>
          </p:cNvSpPr>
          <p:nvPr>
            <p:ph idx="1"/>
          </p:nvPr>
        </p:nvSpPr>
        <p:spPr/>
        <p:txBody>
          <a:bodyPr>
            <a:normAutofit lnSpcReduction="10000"/>
          </a:bodyPr>
          <a:lstStyle/>
          <a:p>
            <a:pPr>
              <a:buFont typeface="Courier New" panose="02070309020205020404" pitchFamily="49" charset="0"/>
              <a:buChar char="o"/>
            </a:pPr>
            <a:r>
              <a:rPr lang="en-US" dirty="0"/>
              <a:t> PET Positron Emission Tomography</a:t>
            </a:r>
          </a:p>
          <a:p>
            <a:pPr lvl="1">
              <a:buFont typeface="Courier New" panose="02070309020205020404" pitchFamily="49" charset="0"/>
              <a:buChar char="o"/>
            </a:pPr>
            <a:r>
              <a:rPr lang="en-US" dirty="0"/>
              <a:t>Advantages</a:t>
            </a:r>
          </a:p>
          <a:p>
            <a:pPr lvl="2">
              <a:buFont typeface="Courier New" panose="02070309020205020404" pitchFamily="49" charset="0"/>
              <a:buChar char="o"/>
            </a:pPr>
            <a:r>
              <a:rPr lang="en-US" dirty="0"/>
              <a:t>Lower Activities Administered</a:t>
            </a:r>
          </a:p>
          <a:p>
            <a:pPr lvl="2">
              <a:buFont typeface="Courier New" panose="02070309020205020404" pitchFamily="49" charset="0"/>
              <a:buChar char="o"/>
            </a:pPr>
            <a:r>
              <a:rPr lang="en-US" dirty="0"/>
              <a:t>High Resolution</a:t>
            </a:r>
          </a:p>
          <a:p>
            <a:pPr lvl="1">
              <a:buFont typeface="Courier New" panose="02070309020205020404" pitchFamily="49" charset="0"/>
              <a:buChar char="o"/>
            </a:pPr>
            <a:r>
              <a:rPr lang="en-US" dirty="0"/>
              <a:t>Disadvantages</a:t>
            </a:r>
          </a:p>
          <a:p>
            <a:pPr lvl="2">
              <a:buFont typeface="Courier New" panose="02070309020205020404" pitchFamily="49" charset="0"/>
              <a:buChar char="o"/>
            </a:pPr>
            <a:r>
              <a:rPr lang="en-US" dirty="0"/>
              <a:t>High Cost</a:t>
            </a:r>
          </a:p>
          <a:p>
            <a:pPr lvl="2">
              <a:buFont typeface="Courier New" panose="02070309020205020404" pitchFamily="49" charset="0"/>
              <a:buChar char="o"/>
            </a:pPr>
            <a:r>
              <a:rPr lang="en-US" dirty="0"/>
              <a:t>Short-lived radionuclides require cyclotron onsite</a:t>
            </a:r>
          </a:p>
          <a:p>
            <a:pPr>
              <a:buFont typeface="Courier New" panose="02070309020205020404" pitchFamily="49" charset="0"/>
              <a:buChar char="o"/>
            </a:pPr>
            <a:r>
              <a:rPr lang="en-US" dirty="0"/>
              <a:t> SPECT Single Photon Emission Computerized Tomography</a:t>
            </a:r>
          </a:p>
          <a:p>
            <a:pPr lvl="1">
              <a:buFont typeface="Courier New" panose="02070309020205020404" pitchFamily="49" charset="0"/>
              <a:buChar char="o"/>
            </a:pPr>
            <a:r>
              <a:rPr lang="en-US" dirty="0"/>
              <a:t>Advantages</a:t>
            </a:r>
          </a:p>
          <a:p>
            <a:pPr lvl="2">
              <a:buFont typeface="Courier New" panose="02070309020205020404" pitchFamily="49" charset="0"/>
              <a:buChar char="o"/>
            </a:pPr>
            <a:r>
              <a:rPr lang="en-US" dirty="0"/>
              <a:t>Low cost</a:t>
            </a:r>
          </a:p>
          <a:p>
            <a:pPr lvl="2">
              <a:buFont typeface="Courier New" panose="02070309020205020404" pitchFamily="49" charset="0"/>
              <a:buChar char="o"/>
            </a:pPr>
            <a:r>
              <a:rPr lang="en-US" dirty="0"/>
              <a:t>Availability</a:t>
            </a:r>
          </a:p>
          <a:p>
            <a:pPr lvl="1">
              <a:buFont typeface="Courier New" panose="02070309020205020404" pitchFamily="49" charset="0"/>
              <a:buChar char="o"/>
            </a:pPr>
            <a:r>
              <a:rPr lang="en-US" dirty="0"/>
              <a:t>Disadvantages</a:t>
            </a:r>
          </a:p>
          <a:p>
            <a:pPr lvl="2">
              <a:buFont typeface="Courier New" panose="02070309020205020404" pitchFamily="49" charset="0"/>
              <a:buChar char="o"/>
            </a:pPr>
            <a:r>
              <a:rPr lang="en-US" dirty="0"/>
              <a:t>Low Resolution</a:t>
            </a:r>
          </a:p>
          <a:p>
            <a:pPr lvl="2">
              <a:buFont typeface="Courier New" panose="02070309020205020404" pitchFamily="49" charset="0"/>
              <a:buChar char="o"/>
            </a:pPr>
            <a:r>
              <a:rPr lang="en-US" dirty="0"/>
              <a:t>Higher Activities Administered</a:t>
            </a:r>
          </a:p>
        </p:txBody>
      </p:sp>
    </p:spTree>
    <p:extLst>
      <p:ext uri="{BB962C8B-B14F-4D97-AF65-F5344CB8AC3E}">
        <p14:creationId xmlns:p14="http://schemas.microsoft.com/office/powerpoint/2010/main" val="729150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0A1B-CA88-4071-B8A7-F2F4B8A1AFE7}"/>
              </a:ext>
            </a:extLst>
          </p:cNvPr>
          <p:cNvSpPr>
            <a:spLocks noGrp="1"/>
          </p:cNvSpPr>
          <p:nvPr>
            <p:ph type="title"/>
          </p:nvPr>
        </p:nvSpPr>
        <p:spPr/>
        <p:txBody>
          <a:bodyPr/>
          <a:lstStyle/>
          <a:p>
            <a:r>
              <a:rPr lang="en-US" dirty="0"/>
              <a:t>Upgrade to FRIB</a:t>
            </a:r>
          </a:p>
        </p:txBody>
      </p:sp>
      <p:pic>
        <p:nvPicPr>
          <p:cNvPr id="4" name="Content Placeholder 3">
            <a:extLst>
              <a:ext uri="{FF2B5EF4-FFF2-40B4-BE49-F238E27FC236}">
                <a16:creationId xmlns:a16="http://schemas.microsoft.com/office/drawing/2014/main" id="{05816409-82E9-46C7-A0CB-05A1ED0ABB0E}"/>
              </a:ext>
            </a:extLst>
          </p:cNvPr>
          <p:cNvPicPr>
            <a:picLocks noGrp="1" noChangeAspect="1"/>
          </p:cNvPicPr>
          <p:nvPr>
            <p:ph idx="1"/>
          </p:nvPr>
        </p:nvPicPr>
        <p:blipFill>
          <a:blip r:embed="rId2"/>
          <a:stretch>
            <a:fillRect/>
          </a:stretch>
        </p:blipFill>
        <p:spPr>
          <a:xfrm>
            <a:off x="3122336" y="1846263"/>
            <a:ext cx="6007653" cy="4022725"/>
          </a:xfrm>
          <a:prstGeom prst="rect">
            <a:avLst/>
          </a:prstGeom>
        </p:spPr>
      </p:pic>
    </p:spTree>
    <p:extLst>
      <p:ext uri="{BB962C8B-B14F-4D97-AF65-F5344CB8AC3E}">
        <p14:creationId xmlns:p14="http://schemas.microsoft.com/office/powerpoint/2010/main" val="594379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6C0B-4C97-4457-A894-FCC061FA2634}"/>
              </a:ext>
            </a:extLst>
          </p:cNvPr>
          <p:cNvSpPr>
            <a:spLocks noGrp="1"/>
          </p:cNvSpPr>
          <p:nvPr>
            <p:ph type="title"/>
          </p:nvPr>
        </p:nvSpPr>
        <p:spPr/>
        <p:txBody>
          <a:bodyPr/>
          <a:lstStyle/>
          <a:p>
            <a:r>
              <a:rPr lang="en-US" dirty="0"/>
              <a:t>Schematic of Proposed Secondary Beam Separator and Beam Dump at FRIB</a:t>
            </a:r>
          </a:p>
        </p:txBody>
      </p:sp>
      <p:pic>
        <p:nvPicPr>
          <p:cNvPr id="4" name="Content Placeholder 3">
            <a:extLst>
              <a:ext uri="{FF2B5EF4-FFF2-40B4-BE49-F238E27FC236}">
                <a16:creationId xmlns:a16="http://schemas.microsoft.com/office/drawing/2014/main" id="{949A62E1-1987-475D-A415-91AE0CBBBE95}"/>
              </a:ext>
            </a:extLst>
          </p:cNvPr>
          <p:cNvPicPr>
            <a:picLocks noGrp="1" noChangeAspect="1"/>
          </p:cNvPicPr>
          <p:nvPr>
            <p:ph idx="1"/>
          </p:nvPr>
        </p:nvPicPr>
        <p:blipFill>
          <a:blip r:embed="rId2"/>
          <a:stretch>
            <a:fillRect/>
          </a:stretch>
        </p:blipFill>
        <p:spPr>
          <a:xfrm>
            <a:off x="2900884" y="1846263"/>
            <a:ext cx="6450557" cy="4022725"/>
          </a:xfrm>
          <a:prstGeom prst="rect">
            <a:avLst/>
          </a:prstGeom>
        </p:spPr>
      </p:pic>
    </p:spTree>
    <p:extLst>
      <p:ext uri="{BB962C8B-B14F-4D97-AF65-F5344CB8AC3E}">
        <p14:creationId xmlns:p14="http://schemas.microsoft.com/office/powerpoint/2010/main" val="2217984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D8B7EF05-903E-40BE-83F8-CC1B796BBF34}"/>
              </a:ext>
            </a:extLst>
          </p:cNvPr>
          <p:cNvPicPr>
            <a:picLocks noGrp="1" noChangeAspect="1"/>
          </p:cNvPicPr>
          <p:nvPr>
            <p:ph idx="1"/>
          </p:nvPr>
        </p:nvPicPr>
        <p:blipFill>
          <a:blip r:embed="rId2"/>
          <a:stretch>
            <a:fillRect/>
          </a:stretch>
        </p:blipFill>
        <p:spPr>
          <a:xfrm>
            <a:off x="3174093" y="1846263"/>
            <a:ext cx="5904140" cy="4022725"/>
          </a:xfrm>
          <a:prstGeom prst="rect">
            <a:avLst/>
          </a:prstGeom>
        </p:spPr>
      </p:pic>
      <p:sp>
        <p:nvSpPr>
          <p:cNvPr id="15" name="Title 1">
            <a:extLst>
              <a:ext uri="{FF2B5EF4-FFF2-40B4-BE49-F238E27FC236}">
                <a16:creationId xmlns:a16="http://schemas.microsoft.com/office/drawing/2014/main" id="{91538EE8-5509-4676-ABA5-0553BD7959BA}"/>
              </a:ext>
            </a:extLst>
          </p:cNvPr>
          <p:cNvSpPr>
            <a:spLocks noGrp="1"/>
          </p:cNvSpPr>
          <p:nvPr>
            <p:ph type="title"/>
          </p:nvPr>
        </p:nvSpPr>
        <p:spPr>
          <a:xfrm>
            <a:off x="1096963" y="287338"/>
            <a:ext cx="10058400" cy="1449387"/>
          </a:xfrm>
        </p:spPr>
        <p:txBody>
          <a:bodyPr>
            <a:normAutofit/>
          </a:bodyPr>
          <a:lstStyle/>
          <a:p>
            <a:r>
              <a:rPr lang="en-US" dirty="0"/>
              <a:t>Production Target and Beam Dump Area</a:t>
            </a:r>
          </a:p>
        </p:txBody>
      </p:sp>
    </p:spTree>
    <p:extLst>
      <p:ext uri="{BB962C8B-B14F-4D97-AF65-F5344CB8AC3E}">
        <p14:creationId xmlns:p14="http://schemas.microsoft.com/office/powerpoint/2010/main" val="3243982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C716-CFD2-427E-9F57-A7103477E004}"/>
              </a:ext>
            </a:extLst>
          </p:cNvPr>
          <p:cNvSpPr>
            <a:spLocks noGrp="1"/>
          </p:cNvSpPr>
          <p:nvPr>
            <p:ph type="title"/>
          </p:nvPr>
        </p:nvSpPr>
        <p:spPr>
          <a:xfrm>
            <a:off x="1066800" y="88483"/>
            <a:ext cx="10058400" cy="1450757"/>
          </a:xfrm>
        </p:spPr>
        <p:txBody>
          <a:bodyPr>
            <a:normAutofit/>
          </a:bodyPr>
          <a:lstStyle/>
          <a:p>
            <a:r>
              <a:rPr lang="en-US" sz="4400" dirty="0"/>
              <a:t>End Station Build for Initial Isotope Harvesting Experiments</a:t>
            </a:r>
          </a:p>
        </p:txBody>
      </p:sp>
      <p:grpSp>
        <p:nvGrpSpPr>
          <p:cNvPr id="4" name="Group 3">
            <a:extLst>
              <a:ext uri="{FF2B5EF4-FFF2-40B4-BE49-F238E27FC236}">
                <a16:creationId xmlns:a16="http://schemas.microsoft.com/office/drawing/2014/main" id="{94A4262F-88C6-4D16-BFE3-6F8999C68C06}"/>
              </a:ext>
            </a:extLst>
          </p:cNvPr>
          <p:cNvGrpSpPr/>
          <p:nvPr/>
        </p:nvGrpSpPr>
        <p:grpSpPr>
          <a:xfrm>
            <a:off x="4503677" y="1295400"/>
            <a:ext cx="5757366" cy="4648200"/>
            <a:chOff x="4202113" y="1600200"/>
            <a:chExt cx="5757366" cy="4648200"/>
          </a:xfrm>
        </p:grpSpPr>
        <p:pic>
          <p:nvPicPr>
            <p:cNvPr id="5" name="Picture 2">
              <a:extLst>
                <a:ext uri="{FF2B5EF4-FFF2-40B4-BE49-F238E27FC236}">
                  <a16:creationId xmlns:a16="http://schemas.microsoft.com/office/drawing/2014/main" id="{719AB366-61F2-4872-977C-6E0CF534A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113" y="1803400"/>
              <a:ext cx="3341687"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a:extLst>
                <a:ext uri="{FF2B5EF4-FFF2-40B4-BE49-F238E27FC236}">
                  <a16:creationId xmlns:a16="http://schemas.microsoft.com/office/drawing/2014/main" id="{E701FBD2-0E85-47D4-B26D-D82BB4D88234}"/>
                </a:ext>
              </a:extLst>
            </p:cNvPr>
            <p:cNvCxnSpPr/>
            <p:nvPr/>
          </p:nvCxnSpPr>
          <p:spPr>
            <a:xfrm flipH="1">
              <a:off x="6477000" y="4191000"/>
              <a:ext cx="12954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48F496-C746-4EC9-B48F-01D00C5A8AE5}"/>
                </a:ext>
              </a:extLst>
            </p:cNvPr>
            <p:cNvSpPr txBox="1"/>
            <p:nvPr/>
          </p:nvSpPr>
          <p:spPr>
            <a:xfrm>
              <a:off x="7619999" y="3928646"/>
              <a:ext cx="2317812"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Water Cell w/ window</a:t>
              </a:r>
            </a:p>
          </p:txBody>
        </p:sp>
        <p:cxnSp>
          <p:nvCxnSpPr>
            <p:cNvPr id="8" name="Straight Arrow Connector 7">
              <a:extLst>
                <a:ext uri="{FF2B5EF4-FFF2-40B4-BE49-F238E27FC236}">
                  <a16:creationId xmlns:a16="http://schemas.microsoft.com/office/drawing/2014/main" id="{8A2A0BE6-6C7C-4E34-8CC1-B7E5F4025D89}"/>
                </a:ext>
              </a:extLst>
            </p:cNvPr>
            <p:cNvCxnSpPr/>
            <p:nvPr/>
          </p:nvCxnSpPr>
          <p:spPr>
            <a:xfrm flipH="1">
              <a:off x="6477000" y="2045732"/>
              <a:ext cx="1111189" cy="145946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C6C0171-D02F-4569-93F7-B29415F11DF3}"/>
                </a:ext>
              </a:extLst>
            </p:cNvPr>
            <p:cNvCxnSpPr/>
            <p:nvPr/>
          </p:nvCxnSpPr>
          <p:spPr>
            <a:xfrm flipH="1">
              <a:off x="6019800" y="2045732"/>
              <a:ext cx="1559512" cy="145946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8F7480-720F-46F9-8AA6-F550BD9BDA4F}"/>
                </a:ext>
              </a:extLst>
            </p:cNvPr>
            <p:cNvCxnSpPr/>
            <p:nvPr/>
          </p:nvCxnSpPr>
          <p:spPr>
            <a:xfrm flipH="1">
              <a:off x="5638800" y="2048198"/>
              <a:ext cx="1940511" cy="145700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044A921-D996-4843-972E-4841EB5AD9D8}"/>
                </a:ext>
              </a:extLst>
            </p:cNvPr>
            <p:cNvCxnSpPr/>
            <p:nvPr/>
          </p:nvCxnSpPr>
          <p:spPr>
            <a:xfrm flipH="1">
              <a:off x="5407611" y="2048198"/>
              <a:ext cx="2171701" cy="145700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BE9AF3-985D-4741-BA82-8D61F408B387}"/>
                </a:ext>
              </a:extLst>
            </p:cNvPr>
            <p:cNvSpPr txBox="1"/>
            <p:nvPr/>
          </p:nvSpPr>
          <p:spPr>
            <a:xfrm>
              <a:off x="7511989" y="1600200"/>
              <a:ext cx="2447490"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Multiple containers of water purged with He </a:t>
              </a:r>
            </a:p>
          </p:txBody>
        </p:sp>
        <p:cxnSp>
          <p:nvCxnSpPr>
            <p:cNvPr id="13" name="Straight Arrow Connector 12">
              <a:extLst>
                <a:ext uri="{FF2B5EF4-FFF2-40B4-BE49-F238E27FC236}">
                  <a16:creationId xmlns:a16="http://schemas.microsoft.com/office/drawing/2014/main" id="{66B23919-8A91-47D7-897C-FBFC38C50FA5}"/>
                </a:ext>
              </a:extLst>
            </p:cNvPr>
            <p:cNvCxnSpPr/>
            <p:nvPr/>
          </p:nvCxnSpPr>
          <p:spPr>
            <a:xfrm flipH="1">
              <a:off x="7391400" y="5105400"/>
              <a:ext cx="3048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23ACF5E-8793-44D1-BF9E-2F445712E0C2}"/>
                </a:ext>
              </a:extLst>
            </p:cNvPr>
            <p:cNvSpPr txBox="1"/>
            <p:nvPr/>
          </p:nvSpPr>
          <p:spPr>
            <a:xfrm>
              <a:off x="7620000" y="4876800"/>
              <a:ext cx="181162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Gas exit manifold</a:t>
              </a:r>
            </a:p>
          </p:txBody>
        </p:sp>
        <p:cxnSp>
          <p:nvCxnSpPr>
            <p:cNvPr id="15" name="Straight Arrow Connector 14">
              <a:extLst>
                <a:ext uri="{FF2B5EF4-FFF2-40B4-BE49-F238E27FC236}">
                  <a16:creationId xmlns:a16="http://schemas.microsoft.com/office/drawing/2014/main" id="{52FF0DA9-F066-4C79-8F9A-D9A0D34F0577}"/>
                </a:ext>
              </a:extLst>
            </p:cNvPr>
            <p:cNvCxnSpPr/>
            <p:nvPr/>
          </p:nvCxnSpPr>
          <p:spPr>
            <a:xfrm flipH="1" flipV="1">
              <a:off x="5715000" y="5562600"/>
              <a:ext cx="1905000" cy="304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150594D-538A-4880-97FC-C54BC2F94FB0}"/>
                </a:ext>
              </a:extLst>
            </p:cNvPr>
            <p:cNvSpPr txBox="1"/>
            <p:nvPr/>
          </p:nvSpPr>
          <p:spPr>
            <a:xfrm>
              <a:off x="7575611" y="5587425"/>
              <a:ext cx="1979660"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Collection Bottles on rotating carousel</a:t>
              </a:r>
            </a:p>
          </p:txBody>
        </p:sp>
        <p:cxnSp>
          <p:nvCxnSpPr>
            <p:cNvPr id="17" name="Straight Arrow Connector 16">
              <a:extLst>
                <a:ext uri="{FF2B5EF4-FFF2-40B4-BE49-F238E27FC236}">
                  <a16:creationId xmlns:a16="http://schemas.microsoft.com/office/drawing/2014/main" id="{BE5DE044-A6BB-4C68-8640-BE787F8FC8FF}"/>
                </a:ext>
              </a:extLst>
            </p:cNvPr>
            <p:cNvCxnSpPr/>
            <p:nvPr/>
          </p:nvCxnSpPr>
          <p:spPr>
            <a:xfrm flipH="1">
              <a:off x="6609055" y="4800600"/>
              <a:ext cx="902934" cy="0"/>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CEB981-7566-4B39-B587-CE4134E47BAC}"/>
                </a:ext>
              </a:extLst>
            </p:cNvPr>
            <p:cNvSpPr txBox="1"/>
            <p:nvPr/>
          </p:nvSpPr>
          <p:spPr>
            <a:xfrm>
              <a:off x="6813604" y="4522344"/>
              <a:ext cx="800100" cy="338554"/>
            </a:xfrm>
            <a:prstGeom prst="rect">
              <a:avLst/>
            </a:prstGeom>
            <a:noFill/>
          </p:spPr>
          <p:txBody>
            <a:bodyPr wrap="square" rtlCol="0">
              <a:spAutoFit/>
            </a:bodyPr>
            <a:lstStyle/>
            <a:p>
              <a:r>
                <a:rPr lang="en-US" sz="1600" b="1" dirty="0">
                  <a:solidFill>
                    <a:srgbClr val="FFFF00"/>
                  </a:solidFill>
                  <a:latin typeface="Times New Roman" panose="02020603050405020304" pitchFamily="18" charset="0"/>
                  <a:cs typeface="Times New Roman" panose="02020603050405020304" pitchFamily="18" charset="0"/>
                </a:rPr>
                <a:t>Beam</a:t>
              </a:r>
            </a:p>
          </p:txBody>
        </p:sp>
      </p:grpSp>
      <p:pic>
        <p:nvPicPr>
          <p:cNvPr id="19" name="Picture 18">
            <a:extLst>
              <a:ext uri="{FF2B5EF4-FFF2-40B4-BE49-F238E27FC236}">
                <a16:creationId xmlns:a16="http://schemas.microsoft.com/office/drawing/2014/main" id="{FB494016-1E03-4F40-9E2A-7F10598D9635}"/>
              </a:ext>
            </a:extLst>
          </p:cNvPr>
          <p:cNvPicPr>
            <a:picLocks noChangeAspect="1"/>
          </p:cNvPicPr>
          <p:nvPr/>
        </p:nvPicPr>
        <p:blipFill>
          <a:blip r:embed="rId3"/>
          <a:stretch>
            <a:fillRect/>
          </a:stretch>
        </p:blipFill>
        <p:spPr>
          <a:xfrm>
            <a:off x="1960763" y="1486159"/>
            <a:ext cx="3020849" cy="1333241"/>
          </a:xfrm>
          <a:prstGeom prst="rect">
            <a:avLst/>
          </a:prstGeom>
        </p:spPr>
      </p:pic>
      <p:pic>
        <p:nvPicPr>
          <p:cNvPr id="20" name="Picture 19">
            <a:extLst>
              <a:ext uri="{FF2B5EF4-FFF2-40B4-BE49-F238E27FC236}">
                <a16:creationId xmlns:a16="http://schemas.microsoft.com/office/drawing/2014/main" id="{32754612-C2A3-43A0-BD62-FB2208963DE2}"/>
              </a:ext>
            </a:extLst>
          </p:cNvPr>
          <p:cNvPicPr>
            <a:picLocks noChangeAspect="1"/>
          </p:cNvPicPr>
          <p:nvPr/>
        </p:nvPicPr>
        <p:blipFill>
          <a:blip r:embed="rId4"/>
          <a:stretch>
            <a:fillRect/>
          </a:stretch>
        </p:blipFill>
        <p:spPr>
          <a:xfrm flipV="1">
            <a:off x="3239040" y="2034245"/>
            <a:ext cx="232147" cy="184303"/>
          </a:xfrm>
          <a:prstGeom prst="rect">
            <a:avLst/>
          </a:prstGeom>
        </p:spPr>
      </p:pic>
      <p:sp>
        <p:nvSpPr>
          <p:cNvPr id="21" name="TextBox 20">
            <a:extLst>
              <a:ext uri="{FF2B5EF4-FFF2-40B4-BE49-F238E27FC236}">
                <a16:creationId xmlns:a16="http://schemas.microsoft.com/office/drawing/2014/main" id="{70980015-04DF-40AB-AD2F-8239942C0B58}"/>
              </a:ext>
            </a:extLst>
          </p:cNvPr>
          <p:cNvSpPr txBox="1"/>
          <p:nvPr/>
        </p:nvSpPr>
        <p:spPr>
          <a:xfrm>
            <a:off x="1647091" y="3424535"/>
            <a:ext cx="275431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System designed to serve as a mock beam dump for secondary beam collection</a:t>
            </a:r>
          </a:p>
        </p:txBody>
      </p:sp>
      <p:sp>
        <p:nvSpPr>
          <p:cNvPr id="22" name="TextBox 21">
            <a:extLst>
              <a:ext uri="{FF2B5EF4-FFF2-40B4-BE49-F238E27FC236}">
                <a16:creationId xmlns:a16="http://schemas.microsoft.com/office/drawing/2014/main" id="{89A30DAC-0E8E-4592-ACAA-CA53E072C7F1}"/>
              </a:ext>
            </a:extLst>
          </p:cNvPr>
          <p:cNvSpPr txBox="1"/>
          <p:nvPr/>
        </p:nvSpPr>
        <p:spPr>
          <a:xfrm>
            <a:off x="4218826" y="6019800"/>
            <a:ext cx="39113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Pen, A. et al, NIM A, 2014, 747, 62-68 </a:t>
            </a:r>
          </a:p>
        </p:txBody>
      </p:sp>
    </p:spTree>
    <p:extLst>
      <p:ext uri="{BB962C8B-B14F-4D97-AF65-F5344CB8AC3E}">
        <p14:creationId xmlns:p14="http://schemas.microsoft.com/office/powerpoint/2010/main" val="1686732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31193"/>
            <a:ext cx="8229600" cy="838200"/>
          </a:xfrm>
        </p:spPr>
        <p:txBody>
          <a:bodyPr/>
          <a:lstStyle/>
          <a:p>
            <a:r>
              <a:rPr lang="en-US" sz="4400" dirty="0"/>
              <a:t>Isotopes of Interest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1762894"/>
              </p:ext>
            </p:extLst>
          </p:nvPr>
        </p:nvGraphicFramePr>
        <p:xfrm>
          <a:off x="4248150" y="969393"/>
          <a:ext cx="7620000" cy="553643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59718">
                <a:tc>
                  <a:txBody>
                    <a:bodyPr/>
                    <a:lstStyle/>
                    <a:p>
                      <a:r>
                        <a:rPr lang="en-US" sz="1800" dirty="0"/>
                        <a:t>Isotope</a:t>
                      </a:r>
                    </a:p>
                  </a:txBody>
                  <a:tcPr/>
                </a:tc>
                <a:tc>
                  <a:txBody>
                    <a:bodyPr/>
                    <a:lstStyle/>
                    <a:p>
                      <a:r>
                        <a:rPr lang="en-US" sz="1800" dirty="0"/>
                        <a:t>Decay Mode</a:t>
                      </a:r>
                    </a:p>
                  </a:txBody>
                  <a:tcPr/>
                </a:tc>
                <a:tc>
                  <a:txBody>
                    <a:bodyPr/>
                    <a:lstStyle/>
                    <a:p>
                      <a:r>
                        <a:rPr lang="en-US" sz="1800" dirty="0"/>
                        <a:t>Half-life</a:t>
                      </a:r>
                    </a:p>
                  </a:txBody>
                  <a:tcPr/>
                </a:tc>
                <a:tc>
                  <a:txBody>
                    <a:bodyPr/>
                    <a:lstStyle/>
                    <a:p>
                      <a:r>
                        <a:rPr lang="en-US" sz="1800" dirty="0"/>
                        <a:t>Application </a:t>
                      </a:r>
                    </a:p>
                  </a:txBody>
                  <a:tcPr/>
                </a:tc>
                <a:extLst>
                  <a:ext uri="{0D108BD9-81ED-4DB2-BD59-A6C34878D82A}">
                    <a16:rowId xmlns:a16="http://schemas.microsoft.com/office/drawing/2014/main" val="10000"/>
                  </a:ext>
                </a:extLst>
              </a:tr>
              <a:tr h="507343">
                <a:tc>
                  <a:txBody>
                    <a:bodyPr/>
                    <a:lstStyle/>
                    <a:p>
                      <a:r>
                        <a:rPr lang="en-US" sz="1600" baseline="30000" dirty="0"/>
                        <a:t>32</a:t>
                      </a:r>
                      <a:r>
                        <a:rPr lang="en-US" sz="1600" baseline="0" dirty="0"/>
                        <a:t>Si</a:t>
                      </a:r>
                      <a:endParaRPr lang="en-US" sz="1600" baseline="30000" dirty="0"/>
                    </a:p>
                  </a:txBody>
                  <a:tcPr anchor="ctr"/>
                </a:tc>
                <a:tc>
                  <a:txBody>
                    <a:bodyPr/>
                    <a:lstStyle/>
                    <a:p>
                      <a:pPr algn="l"/>
                      <a:r>
                        <a:rPr lang="el-GR" sz="2000" baseline="30000" dirty="0"/>
                        <a:t>β</a:t>
                      </a:r>
                      <a:r>
                        <a:rPr lang="en-US" sz="2000" baseline="30000" dirty="0"/>
                        <a:t>-, 221keV no </a:t>
                      </a:r>
                      <a:r>
                        <a:rPr lang="el-GR" sz="2000" baseline="30000" dirty="0"/>
                        <a:t>γ</a:t>
                      </a:r>
                      <a:endParaRPr lang="en-US" sz="2000" baseline="30000" dirty="0">
                        <a:latin typeface="Perpetua" pitchFamily="18" charset="0"/>
                      </a:endParaRPr>
                    </a:p>
                  </a:txBody>
                  <a:tcPr anchor="b"/>
                </a:tc>
                <a:tc>
                  <a:txBody>
                    <a:bodyPr/>
                    <a:lstStyle/>
                    <a:p>
                      <a:r>
                        <a:rPr lang="en-US" sz="1600" dirty="0"/>
                        <a:t>162y</a:t>
                      </a:r>
                    </a:p>
                  </a:txBody>
                  <a:tcPr anchor="ctr"/>
                </a:tc>
                <a:tc>
                  <a:txBody>
                    <a:bodyPr/>
                    <a:lstStyle/>
                    <a:p>
                      <a:r>
                        <a:rPr lang="en-US" sz="1200" dirty="0"/>
                        <a:t>Tracer; geology, botany</a:t>
                      </a:r>
                    </a:p>
                  </a:txBody>
                  <a:tcPr anchor="ctr"/>
                </a:tc>
                <a:extLst>
                  <a:ext uri="{0D108BD9-81ED-4DB2-BD59-A6C34878D82A}">
                    <a16:rowId xmlns:a16="http://schemas.microsoft.com/office/drawing/2014/main" val="10001"/>
                  </a:ext>
                </a:extLst>
              </a:tr>
              <a:tr h="625871">
                <a:tc>
                  <a:txBody>
                    <a:bodyPr/>
                    <a:lstStyle/>
                    <a:p>
                      <a:r>
                        <a:rPr lang="en-US" sz="1600" baseline="30000" dirty="0"/>
                        <a:t>44</a:t>
                      </a:r>
                      <a:r>
                        <a:rPr lang="en-US" sz="1600" baseline="0" dirty="0"/>
                        <a:t>Ti</a:t>
                      </a:r>
                      <a:endParaRPr lang="en-US" sz="1600" baseline="30000" dirty="0"/>
                    </a:p>
                  </a:txBody>
                  <a:tcPr anchor="ctr"/>
                </a:tc>
                <a:tc>
                  <a:txBody>
                    <a:bodyPr/>
                    <a:lstStyle/>
                    <a:p>
                      <a:pPr algn="l"/>
                      <a:r>
                        <a:rPr lang="el-GR" sz="2000" baseline="30000" dirty="0"/>
                        <a:t>ε</a:t>
                      </a:r>
                      <a:r>
                        <a:rPr lang="en-US" sz="2000" baseline="30000" dirty="0"/>
                        <a:t>, </a:t>
                      </a:r>
                      <a:r>
                        <a:rPr lang="el-GR" sz="2000" baseline="30000" dirty="0"/>
                        <a:t>γ</a:t>
                      </a:r>
                      <a:r>
                        <a:rPr lang="en-US" sz="2000" baseline="30000" dirty="0"/>
                        <a:t>-78.3, 67.8keV</a:t>
                      </a:r>
                      <a:endParaRPr lang="en-US" sz="2000" baseline="30000" dirty="0">
                        <a:latin typeface="Perpetua" pitchFamily="18" charset="0"/>
                      </a:endParaRPr>
                    </a:p>
                  </a:txBody>
                  <a:tcPr anchor="ctr"/>
                </a:tc>
                <a:tc>
                  <a:txBody>
                    <a:bodyPr/>
                    <a:lstStyle/>
                    <a:p>
                      <a:r>
                        <a:rPr lang="en-US" sz="1600" dirty="0"/>
                        <a:t>59.2y</a:t>
                      </a:r>
                    </a:p>
                  </a:txBody>
                  <a:tcPr anchor="ctr"/>
                </a:tc>
                <a:tc>
                  <a:txBody>
                    <a:bodyPr/>
                    <a:lstStyle/>
                    <a:p>
                      <a:r>
                        <a:rPr lang="en-US" sz="1200" dirty="0"/>
                        <a:t>Medicine, astrophysics, Nuclear Structure</a:t>
                      </a:r>
                    </a:p>
                  </a:txBody>
                  <a:tcPr anchor="ctr"/>
                </a:tc>
                <a:extLst>
                  <a:ext uri="{0D108BD9-81ED-4DB2-BD59-A6C34878D82A}">
                    <a16:rowId xmlns:a16="http://schemas.microsoft.com/office/drawing/2014/main" val="10002"/>
                  </a:ext>
                </a:extLst>
              </a:tr>
              <a:tr h="720961">
                <a:tc>
                  <a:txBody>
                    <a:bodyPr/>
                    <a:lstStyle/>
                    <a:p>
                      <a:r>
                        <a:rPr lang="en-US" sz="1600" baseline="30000" dirty="0"/>
                        <a:t>48</a:t>
                      </a:r>
                      <a:r>
                        <a:rPr lang="en-US" sz="1600" baseline="0" dirty="0"/>
                        <a:t>V</a:t>
                      </a:r>
                      <a:endParaRPr lang="en-US" sz="1600" baseline="30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30000" dirty="0"/>
                        <a:t>β</a:t>
                      </a:r>
                      <a:r>
                        <a:rPr lang="en-US" sz="2000" baseline="30000" dirty="0"/>
                        <a:t>+,  694keV </a:t>
                      </a:r>
                    </a:p>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30000" dirty="0"/>
                        <a:t>γ</a:t>
                      </a:r>
                      <a:r>
                        <a:rPr lang="en-US" sz="2000" baseline="30000" dirty="0"/>
                        <a:t>-983.5, 1312.1keV</a:t>
                      </a:r>
                      <a:endParaRPr lang="en-US" sz="2000" baseline="30000" dirty="0">
                        <a:latin typeface="Perpetua" pitchFamily="18" charset="0"/>
                      </a:endParaRPr>
                    </a:p>
                  </a:txBody>
                  <a:tcPr anchor="ctr"/>
                </a:tc>
                <a:tc>
                  <a:txBody>
                    <a:bodyPr/>
                    <a:lstStyle/>
                    <a:p>
                      <a:r>
                        <a:rPr lang="en-US" sz="1600" dirty="0"/>
                        <a:t>15.98d</a:t>
                      </a:r>
                    </a:p>
                  </a:txBody>
                  <a:tcPr anchor="ctr"/>
                </a:tc>
                <a:tc>
                  <a:txBody>
                    <a:bodyPr/>
                    <a:lstStyle/>
                    <a:p>
                      <a:r>
                        <a:rPr lang="en-US" sz="1200" dirty="0"/>
                        <a:t>Stockpile Stewardship,</a:t>
                      </a:r>
                      <a:r>
                        <a:rPr lang="en-US" sz="1200" baseline="0" dirty="0"/>
                        <a:t> Medicine</a:t>
                      </a:r>
                      <a:endParaRPr lang="en-US" sz="1200" dirty="0"/>
                    </a:p>
                  </a:txBody>
                  <a:tcPr anchor="ctr"/>
                </a:tc>
                <a:extLst>
                  <a:ext uri="{0D108BD9-81ED-4DB2-BD59-A6C34878D82A}">
                    <a16:rowId xmlns:a16="http://schemas.microsoft.com/office/drawing/2014/main" val="10003"/>
                  </a:ext>
                </a:extLst>
              </a:tr>
              <a:tr h="489616">
                <a:tc>
                  <a:txBody>
                    <a:bodyPr/>
                    <a:lstStyle/>
                    <a:p>
                      <a:r>
                        <a:rPr lang="en-US" sz="1600" baseline="30000" dirty="0"/>
                        <a:t>67</a:t>
                      </a:r>
                      <a:r>
                        <a:rPr lang="en-US" sz="1600" baseline="0" dirty="0"/>
                        <a:t>Cu</a:t>
                      </a:r>
                      <a:endParaRPr lang="en-US" sz="1600" b="1" baseline="30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30000" dirty="0"/>
                        <a:t>β</a:t>
                      </a:r>
                      <a:r>
                        <a:rPr lang="en-US" sz="2000" baseline="30000" dirty="0"/>
                        <a:t>-, 390, 480, 580keV </a:t>
                      </a:r>
                    </a:p>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30000" dirty="0"/>
                        <a:t>γ</a:t>
                      </a:r>
                      <a:r>
                        <a:rPr lang="en-US" sz="2000" baseline="30000" dirty="0"/>
                        <a:t>-184.6keV</a:t>
                      </a:r>
                      <a:endParaRPr lang="en-US" sz="1600" b="1" baseline="30000" dirty="0">
                        <a:latin typeface="Perpetua" pitchFamily="18" charset="0"/>
                      </a:endParaRPr>
                    </a:p>
                  </a:txBody>
                  <a:tcPr anchor="ctr"/>
                </a:tc>
                <a:tc>
                  <a:txBody>
                    <a:bodyPr/>
                    <a:lstStyle/>
                    <a:p>
                      <a:r>
                        <a:rPr lang="en-US" sz="1600" dirty="0"/>
                        <a:t>2.6d</a:t>
                      </a:r>
                      <a:endParaRPr lang="en-US" sz="1600" b="1" dirty="0"/>
                    </a:p>
                  </a:txBody>
                  <a:tcPr anchor="ctr"/>
                </a:tc>
                <a:tc>
                  <a:txBody>
                    <a:bodyPr/>
                    <a:lstStyle/>
                    <a:p>
                      <a:r>
                        <a:rPr lang="en-US" sz="1200" dirty="0"/>
                        <a:t>Medicine</a:t>
                      </a:r>
                      <a:endParaRPr lang="en-US" sz="1200" b="1" dirty="0"/>
                    </a:p>
                  </a:txBody>
                  <a:tcPr anchor="ctr"/>
                </a:tc>
                <a:extLst>
                  <a:ext uri="{0D108BD9-81ED-4DB2-BD59-A6C34878D82A}">
                    <a16:rowId xmlns:a16="http://schemas.microsoft.com/office/drawing/2014/main" val="10004"/>
                  </a:ext>
                </a:extLst>
              </a:tr>
              <a:tr h="689460">
                <a:tc>
                  <a:txBody>
                    <a:bodyPr/>
                    <a:lstStyle/>
                    <a:p>
                      <a:r>
                        <a:rPr lang="en-US" sz="1600" baseline="30000" dirty="0"/>
                        <a:t>85</a:t>
                      </a:r>
                      <a:r>
                        <a:rPr lang="en-US" sz="1600" baseline="0" dirty="0"/>
                        <a:t>Kr</a:t>
                      </a:r>
                      <a:endParaRPr lang="en-US" sz="1600" baseline="30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300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30000" dirty="0"/>
                        <a:t>β</a:t>
                      </a:r>
                      <a:r>
                        <a:rPr lang="en-US" sz="2000" baseline="30000" dirty="0"/>
                        <a:t>-, 687keV</a:t>
                      </a:r>
                    </a:p>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30000" dirty="0"/>
                        <a:t>γ</a:t>
                      </a:r>
                      <a:r>
                        <a:rPr lang="en-US" sz="2000" baseline="30000" dirty="0"/>
                        <a:t>-514.0keV</a:t>
                      </a:r>
                      <a:endParaRPr lang="en-US" sz="2000" baseline="30000" dirty="0">
                        <a:latin typeface="Perpetua" pitchFamily="18" charset="0"/>
                      </a:endParaRPr>
                    </a:p>
                  </a:txBody>
                  <a:tcPr anchor="b"/>
                </a:tc>
                <a:tc>
                  <a:txBody>
                    <a:bodyPr/>
                    <a:lstStyle/>
                    <a:p>
                      <a:r>
                        <a:rPr lang="en-US" sz="1600" dirty="0"/>
                        <a:t>10.76y</a:t>
                      </a:r>
                    </a:p>
                  </a:txBody>
                  <a:tcPr anchor="ctr"/>
                </a:tc>
                <a:tc>
                  <a:txBody>
                    <a:bodyPr/>
                    <a:lstStyle/>
                    <a:p>
                      <a:r>
                        <a:rPr lang="en-US" sz="1200" dirty="0"/>
                        <a:t>Astrophysics,</a:t>
                      </a:r>
                      <a:r>
                        <a:rPr lang="en-US" sz="1200" baseline="0" dirty="0"/>
                        <a:t> Stockpile Stewardship</a:t>
                      </a:r>
                      <a:endParaRPr lang="en-US" sz="1200" dirty="0"/>
                    </a:p>
                  </a:txBody>
                  <a:tcPr anchor="ctr"/>
                </a:tc>
                <a:extLst>
                  <a:ext uri="{0D108BD9-81ED-4DB2-BD59-A6C34878D82A}">
                    <a16:rowId xmlns:a16="http://schemas.microsoft.com/office/drawing/2014/main" val="10005"/>
                  </a:ext>
                </a:extLst>
              </a:tr>
              <a:tr h="339620">
                <a:tc>
                  <a:txBody>
                    <a:bodyPr/>
                    <a:lstStyle/>
                    <a:p>
                      <a:r>
                        <a:rPr lang="en-US" sz="1600" dirty="0"/>
                        <a:t>Eu*</a:t>
                      </a:r>
                    </a:p>
                  </a:txBody>
                  <a:tcPr anchor="ctr"/>
                </a:tc>
                <a:tc>
                  <a:txBody>
                    <a:bodyPr/>
                    <a:lstStyle/>
                    <a:p>
                      <a:pPr algn="l"/>
                      <a:endParaRPr lang="en-US" sz="1600" dirty="0">
                        <a:latin typeface="Perpetua" pitchFamily="18" charset="0"/>
                      </a:endParaRPr>
                    </a:p>
                  </a:txBody>
                  <a:tcPr anchor="ctr"/>
                </a:tc>
                <a:tc>
                  <a:txBody>
                    <a:bodyPr/>
                    <a:lstStyle/>
                    <a:p>
                      <a:r>
                        <a:rPr lang="en-US" sz="1600" dirty="0"/>
                        <a:t>24d-37y</a:t>
                      </a:r>
                    </a:p>
                  </a:txBody>
                  <a:tcPr anchor="ctr"/>
                </a:tc>
                <a:tc>
                  <a:txBody>
                    <a:bodyPr/>
                    <a:lstStyle/>
                    <a:p>
                      <a:r>
                        <a:rPr lang="en-US" sz="1200" dirty="0"/>
                        <a:t>Stockpile Stewardship</a:t>
                      </a:r>
                    </a:p>
                  </a:txBody>
                  <a:tcPr anchor="ctr"/>
                </a:tc>
                <a:extLst>
                  <a:ext uri="{0D108BD9-81ED-4DB2-BD59-A6C34878D82A}">
                    <a16:rowId xmlns:a16="http://schemas.microsoft.com/office/drawing/2014/main" val="10006"/>
                  </a:ext>
                </a:extLst>
              </a:tr>
              <a:tr h="489616">
                <a:tc>
                  <a:txBody>
                    <a:bodyPr/>
                    <a:lstStyle/>
                    <a:p>
                      <a:r>
                        <a:rPr lang="en-US" sz="1600" baseline="30000" dirty="0"/>
                        <a:t>211</a:t>
                      </a:r>
                      <a:r>
                        <a:rPr lang="en-US" sz="1600" baseline="0" dirty="0"/>
                        <a:t>Rn</a:t>
                      </a:r>
                      <a:endParaRPr lang="en-US" sz="1600" baseline="30000" dirty="0"/>
                    </a:p>
                  </a:txBody>
                  <a:tcPr anchor="ctr"/>
                </a:tc>
                <a:tc>
                  <a:txBody>
                    <a:bodyPr/>
                    <a:lstStyle/>
                    <a:p>
                      <a:pPr algn="l"/>
                      <a:r>
                        <a:rPr lang="el-GR" sz="2000" baseline="30000" dirty="0"/>
                        <a:t>γ</a:t>
                      </a:r>
                      <a:r>
                        <a:rPr lang="en-US" sz="2000" baseline="30000" dirty="0"/>
                        <a:t>-674.1, 1363.0, 678.4keV</a:t>
                      </a:r>
                    </a:p>
                    <a:p>
                      <a:pPr algn="l"/>
                      <a:r>
                        <a:rPr lang="en-US" sz="2000" baseline="30000" dirty="0"/>
                        <a:t>α-5.784,5.851MeV</a:t>
                      </a:r>
                      <a:endParaRPr lang="en-US" sz="2000" baseline="30000" dirty="0">
                        <a:latin typeface="Perpetua" pitchFamily="18" charset="0"/>
                      </a:endParaRPr>
                    </a:p>
                  </a:txBody>
                  <a:tcPr anchor="ctr"/>
                </a:tc>
                <a:tc>
                  <a:txBody>
                    <a:bodyPr/>
                    <a:lstStyle/>
                    <a:p>
                      <a:r>
                        <a:rPr lang="en-US" sz="1600" dirty="0"/>
                        <a:t>14.6h</a:t>
                      </a:r>
                    </a:p>
                  </a:txBody>
                  <a:tcPr anchor="ctr"/>
                </a:tc>
                <a:tc>
                  <a:txBody>
                    <a:bodyPr/>
                    <a:lstStyle/>
                    <a:p>
                      <a:r>
                        <a:rPr lang="en-US" sz="1200" dirty="0"/>
                        <a:t>Medicine</a:t>
                      </a:r>
                    </a:p>
                  </a:txBody>
                  <a:tcPr anchor="ctr"/>
                </a:tc>
                <a:extLst>
                  <a:ext uri="{0D108BD9-81ED-4DB2-BD59-A6C34878D82A}">
                    <a16:rowId xmlns:a16="http://schemas.microsoft.com/office/drawing/2014/main" val="10007"/>
                  </a:ext>
                </a:extLst>
              </a:tr>
              <a:tr h="569554">
                <a:tc>
                  <a:txBody>
                    <a:bodyPr/>
                    <a:lstStyle/>
                    <a:p>
                      <a:r>
                        <a:rPr lang="en-US" sz="1600" baseline="30000" dirty="0"/>
                        <a:t>225</a:t>
                      </a:r>
                      <a:r>
                        <a:rPr lang="en-US" sz="1600" baseline="0" dirty="0"/>
                        <a:t>Ra</a:t>
                      </a:r>
                      <a:endParaRPr lang="en-US" sz="1600" baseline="30000" dirty="0"/>
                    </a:p>
                  </a:txBody>
                  <a:tcPr anchor="ctr"/>
                </a:tc>
                <a:tc>
                  <a:txBody>
                    <a:bodyPr/>
                    <a:lstStyle/>
                    <a:p>
                      <a:pPr algn="l"/>
                      <a:r>
                        <a:rPr lang="el-GR" sz="2000" baseline="30000" dirty="0"/>
                        <a:t>β</a:t>
                      </a:r>
                      <a:r>
                        <a:rPr lang="en-US" sz="2000" baseline="30000" dirty="0"/>
                        <a:t>-, 320keV</a:t>
                      </a:r>
                      <a:r>
                        <a:rPr lang="en-US" sz="2000" baseline="0" dirty="0"/>
                        <a:t> </a:t>
                      </a:r>
                    </a:p>
                    <a:p>
                      <a:pPr algn="l"/>
                      <a:r>
                        <a:rPr lang="el-GR" sz="1200" baseline="0" dirty="0"/>
                        <a:t>γ</a:t>
                      </a:r>
                      <a:r>
                        <a:rPr lang="en-US" sz="1200" baseline="0" dirty="0"/>
                        <a:t>-40.3keV</a:t>
                      </a:r>
                      <a:endParaRPr lang="en-US" sz="1200" baseline="30000" dirty="0">
                        <a:latin typeface="Perpetua" pitchFamily="18" charset="0"/>
                      </a:endParaRPr>
                    </a:p>
                  </a:txBody>
                  <a:tcPr anchor="ctr"/>
                </a:tc>
                <a:tc>
                  <a:txBody>
                    <a:bodyPr/>
                    <a:lstStyle/>
                    <a:p>
                      <a:r>
                        <a:rPr lang="en-US" sz="1600" dirty="0"/>
                        <a:t>14.9d</a:t>
                      </a:r>
                    </a:p>
                  </a:txBody>
                  <a:tcPr anchor="ctr"/>
                </a:tc>
                <a:tc>
                  <a:txBody>
                    <a:bodyPr/>
                    <a:lstStyle/>
                    <a:p>
                      <a:r>
                        <a:rPr lang="en-US" sz="1200" dirty="0"/>
                        <a:t>Medicine, Electric</a:t>
                      </a:r>
                      <a:r>
                        <a:rPr lang="en-US" sz="1200" baseline="0" dirty="0"/>
                        <a:t> Dipole Moment</a:t>
                      </a:r>
                      <a:endParaRPr lang="en-US" sz="1200" dirty="0"/>
                    </a:p>
                  </a:txBody>
                  <a:tcPr anchor="ctr"/>
                </a:tc>
                <a:extLst>
                  <a:ext uri="{0D108BD9-81ED-4DB2-BD59-A6C34878D82A}">
                    <a16:rowId xmlns:a16="http://schemas.microsoft.com/office/drawing/2014/main" val="10008"/>
                  </a:ext>
                </a:extLst>
              </a:tr>
              <a:tr h="329742">
                <a:tc>
                  <a:txBody>
                    <a:bodyPr/>
                    <a:lstStyle/>
                    <a:p>
                      <a:r>
                        <a:rPr lang="en-US" sz="1600" baseline="30000" dirty="0"/>
                        <a:t>225</a:t>
                      </a:r>
                      <a:r>
                        <a:rPr lang="en-US" sz="1600" baseline="0" dirty="0"/>
                        <a:t>Ac</a:t>
                      </a:r>
                      <a:endParaRPr lang="en-US" sz="1600" baseline="30000" dirty="0"/>
                    </a:p>
                  </a:txBody>
                  <a:tcPr anchor="ctr"/>
                </a:tc>
                <a:tc>
                  <a:txBody>
                    <a:bodyPr/>
                    <a:lstStyle/>
                    <a:p>
                      <a:pPr algn="l"/>
                      <a:r>
                        <a:rPr lang="el-GR" sz="2000" baseline="30000" dirty="0"/>
                        <a:t>α</a:t>
                      </a:r>
                      <a:r>
                        <a:rPr lang="en-US" sz="2000" baseline="30000" dirty="0"/>
                        <a:t>-5.829, 5.793, 5.731MeV </a:t>
                      </a:r>
                      <a:endParaRPr lang="en-US" sz="2000" baseline="30000" dirty="0">
                        <a:latin typeface="Perpetua" pitchFamily="18" charset="0"/>
                      </a:endParaRPr>
                    </a:p>
                  </a:txBody>
                  <a:tcPr anchor="ctr"/>
                </a:tc>
                <a:tc>
                  <a:txBody>
                    <a:bodyPr/>
                    <a:lstStyle/>
                    <a:p>
                      <a:r>
                        <a:rPr lang="en-US" sz="1600" dirty="0"/>
                        <a:t>10.0d</a:t>
                      </a:r>
                    </a:p>
                  </a:txBody>
                  <a:tcPr anchor="ctr"/>
                </a:tc>
                <a:tc>
                  <a:txBody>
                    <a:bodyPr/>
                    <a:lstStyle/>
                    <a:p>
                      <a:r>
                        <a:rPr lang="en-US" sz="1200" dirty="0"/>
                        <a:t>Medicine</a:t>
                      </a:r>
                    </a:p>
                  </a:txBody>
                  <a:tcPr anchor="ctr"/>
                </a:tc>
                <a:extLst>
                  <a:ext uri="{0D108BD9-81ED-4DB2-BD59-A6C34878D82A}">
                    <a16:rowId xmlns:a16="http://schemas.microsoft.com/office/drawing/2014/main" val="10009"/>
                  </a:ext>
                </a:extLst>
              </a:tr>
            </a:tbl>
          </a:graphicData>
        </a:graphic>
      </p:graphicFrame>
      <p:sp>
        <p:nvSpPr>
          <p:cNvPr id="5" name="TextBox 4"/>
          <p:cNvSpPr txBox="1"/>
          <p:nvPr/>
        </p:nvSpPr>
        <p:spPr>
          <a:xfrm>
            <a:off x="6096000" y="550293"/>
            <a:ext cx="4648200" cy="307777"/>
          </a:xfrm>
          <a:prstGeom prst="rect">
            <a:avLst/>
          </a:prstGeom>
          <a:noFill/>
        </p:spPr>
        <p:txBody>
          <a:bodyPr wrap="square" rtlCol="0">
            <a:spAutoFit/>
          </a:bodyPr>
          <a:lstStyle/>
          <a:p>
            <a:r>
              <a:rPr lang="en-US" sz="1400" dirty="0"/>
              <a:t>*A range of Eu isotopes are of interest, A~147 – 154.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B4C4-5283-471D-AE04-313729AEF3B3}"/>
              </a:ext>
            </a:extLst>
          </p:cNvPr>
          <p:cNvSpPr>
            <a:spLocks noGrp="1"/>
          </p:cNvSpPr>
          <p:nvPr>
            <p:ph type="title"/>
          </p:nvPr>
        </p:nvSpPr>
        <p:spPr/>
        <p:txBody>
          <a:bodyPr/>
          <a:lstStyle/>
          <a:p>
            <a:r>
              <a:rPr lang="en-US" dirty="0"/>
              <a:t>Isotope Harvesting</a:t>
            </a:r>
          </a:p>
        </p:txBody>
      </p:sp>
      <p:sp>
        <p:nvSpPr>
          <p:cNvPr id="3" name="Content Placeholder 2">
            <a:extLst>
              <a:ext uri="{FF2B5EF4-FFF2-40B4-BE49-F238E27FC236}">
                <a16:creationId xmlns:a16="http://schemas.microsoft.com/office/drawing/2014/main" id="{3F732A33-6F1E-4FCF-BD0A-8552F75B68FA}"/>
              </a:ext>
            </a:extLst>
          </p:cNvPr>
          <p:cNvSpPr>
            <a:spLocks noGrp="1"/>
          </p:cNvSpPr>
          <p:nvPr>
            <p:ph idx="1"/>
          </p:nvPr>
        </p:nvSpPr>
        <p:spPr/>
        <p:txBody>
          <a:bodyPr/>
          <a:lstStyle/>
          <a:p>
            <a:pPr>
              <a:buFont typeface="Courier New" panose="02070309020205020404" pitchFamily="49" charset="0"/>
              <a:buChar char="o"/>
            </a:pPr>
            <a:r>
              <a:rPr lang="en-US" dirty="0"/>
              <a:t> Similar to high energy proton irradiation of thorium, various radionuclides will be present in beam dump</a:t>
            </a:r>
          </a:p>
          <a:p>
            <a:pPr>
              <a:buFont typeface="Courier New" panose="02070309020205020404" pitchFamily="49" charset="0"/>
              <a:buChar char="o"/>
            </a:pPr>
            <a:r>
              <a:rPr lang="en-US" dirty="0"/>
              <a:t> Isotope harvesting currently in developmental stages</a:t>
            </a:r>
          </a:p>
          <a:p>
            <a:pPr>
              <a:buFont typeface="Courier New" panose="02070309020205020404" pitchFamily="49" charset="0"/>
              <a:buChar char="o"/>
            </a:pPr>
            <a:r>
              <a:rPr lang="en-US" dirty="0"/>
              <a:t> Curie levels of activity</a:t>
            </a:r>
          </a:p>
          <a:p>
            <a:pPr>
              <a:buFont typeface="Courier New" panose="02070309020205020404" pitchFamily="49" charset="0"/>
              <a:buChar char="o"/>
            </a:pPr>
            <a:r>
              <a:rPr lang="en-US" dirty="0"/>
              <a:t> They are working to incorporate isotope harvesting into the future FRIB facility</a:t>
            </a:r>
          </a:p>
          <a:p>
            <a:pPr>
              <a:buFont typeface="Courier New" panose="02070309020205020404" pitchFamily="49" charset="0"/>
              <a:buChar char="o"/>
            </a:pPr>
            <a:r>
              <a:rPr lang="en-US" dirty="0"/>
              <a:t> FRIB completion expected in 2022</a:t>
            </a:r>
          </a:p>
        </p:txBody>
      </p:sp>
    </p:spTree>
    <p:extLst>
      <p:ext uri="{BB962C8B-B14F-4D97-AF65-F5344CB8AC3E}">
        <p14:creationId xmlns:p14="http://schemas.microsoft.com/office/powerpoint/2010/main" val="3832978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8C04-DF4E-4F98-A2FC-410515EFC1D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678332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984A02-3932-4D36-B643-B3C22C6142D4}"/>
              </a:ext>
            </a:extLst>
          </p:cNvPr>
          <p:cNvSpPr>
            <a:spLocks noGrp="1"/>
          </p:cNvSpPr>
          <p:nvPr>
            <p:ph type="title"/>
          </p:nvPr>
        </p:nvSpPr>
        <p:spPr/>
        <p:txBody>
          <a:bodyPr/>
          <a:lstStyle/>
          <a:p>
            <a:r>
              <a:rPr lang="en-US" dirty="0"/>
              <a:t>Thank you for your attention!!!</a:t>
            </a:r>
          </a:p>
        </p:txBody>
      </p:sp>
    </p:spTree>
    <p:extLst>
      <p:ext uri="{BB962C8B-B14F-4D97-AF65-F5344CB8AC3E}">
        <p14:creationId xmlns:p14="http://schemas.microsoft.com/office/powerpoint/2010/main" val="2295737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7A6F-C09C-420B-911E-B2B0ACC6F8AD}"/>
              </a:ext>
            </a:extLst>
          </p:cNvPr>
          <p:cNvSpPr>
            <a:spLocks noGrp="1"/>
          </p:cNvSpPr>
          <p:nvPr>
            <p:ph type="title"/>
          </p:nvPr>
        </p:nvSpPr>
        <p:spPr/>
        <p:txBody>
          <a:bodyPr/>
          <a:lstStyle/>
          <a:p>
            <a:pPr algn="ctr"/>
            <a:r>
              <a:rPr lang="en-US" dirty="0"/>
              <a:t>Nuclear Medicine (Imaging)</a:t>
            </a:r>
            <a:br>
              <a:rPr lang="en-US" dirty="0"/>
            </a:br>
            <a:r>
              <a:rPr lang="en-US" dirty="0"/>
              <a:t>PET           			 SPECT              </a:t>
            </a:r>
          </a:p>
        </p:txBody>
      </p:sp>
      <p:pic>
        <p:nvPicPr>
          <p:cNvPr id="4" name="Content Placeholder 6" descr="H:\Tara Research\Thesis\Positron Emmission Tomography.tif">
            <a:extLst>
              <a:ext uri="{FF2B5EF4-FFF2-40B4-BE49-F238E27FC236}">
                <a16:creationId xmlns:a16="http://schemas.microsoft.com/office/drawing/2014/main" id="{F6D85F04-CDC5-435D-B3F8-1FEC2964382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419170" y="1919277"/>
            <a:ext cx="4267200" cy="4114800"/>
          </a:xfrm>
          <a:prstGeom prst="rect">
            <a:avLst/>
          </a:prstGeom>
          <a:noFill/>
          <a:ln>
            <a:noFill/>
          </a:ln>
        </p:spPr>
      </p:pic>
      <p:pic>
        <p:nvPicPr>
          <p:cNvPr id="5" name="Content Placeholder 4" descr="H:\Tara Research\Thesis\Single Photon Emission Tomography.tif">
            <a:extLst>
              <a:ext uri="{FF2B5EF4-FFF2-40B4-BE49-F238E27FC236}">
                <a16:creationId xmlns:a16="http://schemas.microsoft.com/office/drawing/2014/main" id="{DC7C5BE8-E58C-4A94-9261-FB271FCD3E4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375991" y="1769259"/>
            <a:ext cx="4226718" cy="4414837"/>
          </a:xfrm>
          <a:prstGeom prst="rect">
            <a:avLst/>
          </a:prstGeom>
          <a:noFill/>
          <a:ln>
            <a:noFill/>
          </a:ln>
        </p:spPr>
      </p:pic>
    </p:spTree>
    <p:extLst>
      <p:ext uri="{BB962C8B-B14F-4D97-AF65-F5344CB8AC3E}">
        <p14:creationId xmlns:p14="http://schemas.microsoft.com/office/powerpoint/2010/main" val="213617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532097"/>
            <a:ext cx="7620000" cy="975360"/>
          </a:xfrm>
        </p:spPr>
        <p:txBody>
          <a:bodyPr>
            <a:normAutofit/>
          </a:bodyPr>
          <a:lstStyle/>
          <a:p>
            <a:pPr algn="ctr"/>
            <a:r>
              <a:rPr lang="en-US" sz="6000" dirty="0">
                <a:latin typeface="Times New Roman" panose="02020603050405020304" pitchFamily="18" charset="0"/>
                <a:cs typeface="Times New Roman" panose="02020603050405020304" pitchFamily="18" charset="0"/>
              </a:rPr>
              <a:t>Radiotherapy</a:t>
            </a:r>
          </a:p>
        </p:txBody>
      </p:sp>
      <p:pic>
        <p:nvPicPr>
          <p:cNvPr id="102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59960" b="20781"/>
          <a:stretch/>
        </p:blipFill>
        <p:spPr bwMode="auto">
          <a:xfrm>
            <a:off x="1752600" y="2489602"/>
            <a:ext cx="32479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096000" y="2765561"/>
            <a:ext cx="4762500" cy="19431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242189749"/>
              </p:ext>
            </p:extLst>
          </p:nvPr>
        </p:nvGraphicFramePr>
        <p:xfrm>
          <a:off x="2333415" y="4842543"/>
          <a:ext cx="7239000" cy="1483360"/>
        </p:xfrm>
        <a:graphic>
          <a:graphicData uri="http://schemas.openxmlformats.org/drawingml/2006/table">
            <a:tbl>
              <a:tblPr firstRow="1" bandRow="1">
                <a:tableStyleId>{073A0DAA-6AF3-43AB-8588-CEC1D06C72B9}</a:tableStyleId>
              </a:tblPr>
              <a:tblGrid>
                <a:gridCol w="1975099">
                  <a:extLst>
                    <a:ext uri="{9D8B030D-6E8A-4147-A177-3AD203B41FA5}">
                      <a16:colId xmlns:a16="http://schemas.microsoft.com/office/drawing/2014/main" val="20000"/>
                    </a:ext>
                  </a:extLst>
                </a:gridCol>
                <a:gridCol w="1909276">
                  <a:extLst>
                    <a:ext uri="{9D8B030D-6E8A-4147-A177-3AD203B41FA5}">
                      <a16:colId xmlns:a16="http://schemas.microsoft.com/office/drawing/2014/main" val="20001"/>
                    </a:ext>
                  </a:extLst>
                </a:gridCol>
                <a:gridCol w="1909276">
                  <a:extLst>
                    <a:ext uri="{9D8B030D-6E8A-4147-A177-3AD203B41FA5}">
                      <a16:colId xmlns:a16="http://schemas.microsoft.com/office/drawing/2014/main" val="20002"/>
                    </a:ext>
                  </a:extLst>
                </a:gridCol>
                <a:gridCol w="1445349">
                  <a:extLst>
                    <a:ext uri="{9D8B030D-6E8A-4147-A177-3AD203B41FA5}">
                      <a16:colId xmlns:a16="http://schemas.microsoft.com/office/drawing/2014/main" val="20003"/>
                    </a:ext>
                  </a:extLst>
                </a:gridCol>
              </a:tblGrid>
              <a:tr h="370840">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Decay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Energy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Range</a:t>
                      </a:r>
                      <a:r>
                        <a:rPr lang="en-US" sz="1800" baseline="0" dirty="0">
                          <a:solidFill>
                            <a:schemeClr val="tx1"/>
                          </a:solidFill>
                          <a:latin typeface="Times New Roman" panose="02020603050405020304" pitchFamily="18" charset="0"/>
                          <a:cs typeface="Times New Roman" panose="02020603050405020304" pitchFamily="18" charset="0"/>
                        </a:rPr>
                        <a:t> in Tissue</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a:solidFill>
                            <a:schemeClr val="tx1"/>
                          </a:solidFill>
                          <a:latin typeface="Times New Roman" panose="02020603050405020304" pitchFamily="18" charset="0"/>
                          <a:cs typeface="Times New Roman" panose="02020603050405020304" pitchFamily="18" charset="0"/>
                        </a:rPr>
                        <a:t>LET</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Auger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eV-</a:t>
                      </a:r>
                      <a:r>
                        <a:rPr lang="en-US" sz="1600" dirty="0" err="1">
                          <a:solidFill>
                            <a:schemeClr val="tx1"/>
                          </a:solidFill>
                          <a:latin typeface="Times New Roman" panose="02020603050405020304" pitchFamily="18" charset="0"/>
                          <a:cs typeface="Times New Roman" panose="02020603050405020304" pitchFamily="18" charset="0"/>
                        </a:rPr>
                        <a:t>keV</a:t>
                      </a:r>
                      <a:endParaRPr lang="en-US"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~4-26 </a:t>
                      </a:r>
                      <a:r>
                        <a:rPr lang="en-US" sz="1600" dirty="0" err="1">
                          <a:solidFill>
                            <a:schemeClr val="tx1"/>
                          </a:solidFill>
                          <a:latin typeface="Times New Roman" panose="02020603050405020304" pitchFamily="18" charset="0"/>
                          <a:cs typeface="Times New Roman" panose="02020603050405020304" pitchFamily="18" charset="0"/>
                        </a:rPr>
                        <a:t>keV</a:t>
                      </a:r>
                      <a:r>
                        <a:rPr lang="en-US" sz="1600" dirty="0">
                          <a:solidFill>
                            <a:schemeClr val="tx1"/>
                          </a:solidFill>
                          <a:latin typeface="Times New Roman" panose="02020603050405020304" pitchFamily="18" charset="0"/>
                          <a:cs typeface="Times New Roman" panose="02020603050405020304" pitchFamily="18" charset="0"/>
                        </a:rPr>
                        <a:t>/</a:t>
                      </a:r>
                      <a:r>
                        <a:rPr lang="el-GR" sz="1600" dirty="0">
                          <a:solidFill>
                            <a:schemeClr val="tx1"/>
                          </a:solidFill>
                          <a:latin typeface="Times New Roman" panose="02020603050405020304" pitchFamily="18" charset="0"/>
                          <a:cs typeface="Times New Roman" panose="02020603050405020304" pitchFamily="18" charset="0"/>
                        </a:rPr>
                        <a:t>μ</a:t>
                      </a:r>
                      <a:r>
                        <a:rPr lang="en-US" sz="1600" dirty="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l-GR" sz="1600" dirty="0">
                          <a:solidFill>
                            <a:schemeClr val="tx1"/>
                          </a:solidFill>
                          <a:latin typeface="Times New Roman" panose="02020603050405020304" pitchFamily="18" charset="0"/>
                          <a:cs typeface="Times New Roman" panose="02020603050405020304" pitchFamily="18" charset="0"/>
                        </a:rPr>
                        <a:t>α</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5-9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Times New Roman" panose="02020603050405020304" pitchFamily="18" charset="0"/>
                          <a:cs typeface="Times New Roman" panose="02020603050405020304" pitchFamily="18" charset="0"/>
                        </a:rPr>
                        <a:t>~80 </a:t>
                      </a:r>
                      <a:r>
                        <a:rPr lang="en-US" sz="1600" dirty="0" err="1">
                          <a:solidFill>
                            <a:schemeClr val="tx1"/>
                          </a:solidFill>
                          <a:latin typeface="Times New Roman" panose="02020603050405020304" pitchFamily="18" charset="0"/>
                          <a:cs typeface="Times New Roman" panose="02020603050405020304" pitchFamily="18" charset="0"/>
                        </a:rPr>
                        <a:t>keV</a:t>
                      </a:r>
                      <a:r>
                        <a:rPr lang="en-US" sz="1600" dirty="0">
                          <a:solidFill>
                            <a:schemeClr val="tx1"/>
                          </a:solidFill>
                          <a:latin typeface="Times New Roman" panose="02020603050405020304" pitchFamily="18" charset="0"/>
                          <a:cs typeface="Times New Roman" panose="02020603050405020304" pitchFamily="18" charset="0"/>
                        </a:rPr>
                        <a:t>/</a:t>
                      </a:r>
                      <a:r>
                        <a:rPr lang="el-GR" sz="1600" dirty="0">
                          <a:solidFill>
                            <a:schemeClr val="tx1"/>
                          </a:solidFill>
                          <a:latin typeface="Times New Roman" panose="02020603050405020304" pitchFamily="18" charset="0"/>
                          <a:cs typeface="Times New Roman" panose="02020603050405020304" pitchFamily="18" charset="0"/>
                        </a:rPr>
                        <a:t>μ</a:t>
                      </a:r>
                      <a:r>
                        <a:rPr lang="en-US" sz="1600" dirty="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l-GR" sz="1600" dirty="0">
                          <a:solidFill>
                            <a:schemeClr val="tx1"/>
                          </a:solidFill>
                          <a:latin typeface="Times New Roman" panose="02020603050405020304" pitchFamily="18" charset="0"/>
                          <a:cs typeface="Times New Roman" panose="02020603050405020304" pitchFamily="18" charset="0"/>
                        </a:rPr>
                        <a:t>β</a:t>
                      </a:r>
                      <a:r>
                        <a:rPr lang="en-US" sz="1600" baseline="30000" dirty="0">
                          <a:solidFill>
                            <a:schemeClr val="tx1"/>
                          </a:solidFill>
                          <a:latin typeface="Times New Roman" panose="02020603050405020304" pitchFamily="18" charset="0"/>
                          <a:cs typeface="Times New Roman" panose="02020603050405020304" pitchFamily="18" charset="0"/>
                        </a:rPr>
                        <a:t>-</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Times New Roman" panose="02020603050405020304" pitchFamily="18" charset="0"/>
                          <a:cs typeface="Times New Roman" panose="02020603050405020304" pitchFamily="18" charset="0"/>
                        </a:rPr>
                        <a:t>0.05-2.3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Times New Roman" panose="02020603050405020304" pitchFamily="18" charset="0"/>
                          <a:cs typeface="Times New Roman" panose="02020603050405020304" pitchFamily="18" charset="0"/>
                        </a:rPr>
                        <a:t>~0.2 </a:t>
                      </a:r>
                      <a:r>
                        <a:rPr lang="en-US" sz="1600" dirty="0" err="1">
                          <a:solidFill>
                            <a:schemeClr val="tx1"/>
                          </a:solidFill>
                          <a:latin typeface="Times New Roman" panose="02020603050405020304" pitchFamily="18" charset="0"/>
                          <a:cs typeface="Times New Roman" panose="02020603050405020304" pitchFamily="18" charset="0"/>
                        </a:rPr>
                        <a:t>keV</a:t>
                      </a:r>
                      <a:r>
                        <a:rPr lang="en-US" sz="1600" dirty="0">
                          <a:solidFill>
                            <a:schemeClr val="tx1"/>
                          </a:solidFill>
                          <a:latin typeface="Times New Roman" panose="02020603050405020304" pitchFamily="18" charset="0"/>
                          <a:cs typeface="Times New Roman" panose="02020603050405020304" pitchFamily="18" charset="0"/>
                        </a:rPr>
                        <a:t>/</a:t>
                      </a:r>
                      <a:r>
                        <a:rPr lang="el-GR" sz="1600" dirty="0">
                          <a:solidFill>
                            <a:schemeClr val="tx1"/>
                          </a:solidFill>
                          <a:latin typeface="Times New Roman" panose="02020603050405020304" pitchFamily="18" charset="0"/>
                          <a:cs typeface="Times New Roman" panose="02020603050405020304" pitchFamily="18" charset="0"/>
                        </a:rPr>
                        <a:t>μ</a:t>
                      </a:r>
                      <a:r>
                        <a:rPr lang="en-US" sz="1600" dirty="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3" name="TextBox 2"/>
          <p:cNvSpPr txBox="1"/>
          <p:nvPr/>
        </p:nvSpPr>
        <p:spPr>
          <a:xfrm>
            <a:off x="1571538" y="1751647"/>
            <a:ext cx="3429000" cy="738664"/>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Oxygen free radicals and DNA double strand breaks are effective means for killing cancer cells</a:t>
            </a:r>
          </a:p>
        </p:txBody>
      </p:sp>
      <p:sp>
        <p:nvSpPr>
          <p:cNvPr id="7" name="TextBox 6"/>
          <p:cNvSpPr txBox="1"/>
          <p:nvPr/>
        </p:nvSpPr>
        <p:spPr>
          <a:xfrm>
            <a:off x="5488172" y="1959956"/>
            <a:ext cx="5562600" cy="738664"/>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The energy deposited in cells from radionuclide decay, linear energy transfer (LET), can kill targeted cells and leave healthy cells unperturbed</a:t>
            </a:r>
          </a:p>
        </p:txBody>
      </p:sp>
      <p:sp>
        <p:nvSpPr>
          <p:cNvPr id="8" name="Slide Number Placeholder 7"/>
          <p:cNvSpPr>
            <a:spLocks noGrp="1"/>
          </p:cNvSpPr>
          <p:nvPr>
            <p:ph type="sldNum" sz="quarter" idx="10"/>
          </p:nvPr>
        </p:nvSpPr>
        <p:spPr/>
        <p:txBody>
          <a:bodyPr/>
          <a:lstStyle/>
          <a:p>
            <a:r>
              <a:rPr lang="en-US"/>
              <a:t>Slide </a:t>
            </a:r>
            <a:fld id="{23B0729D-0C76-4DC3-9F59-8792B55E40AA}" type="slidenum">
              <a:rPr lang="en-US" smtClean="0"/>
              <a:pPr/>
              <a:t>7</a:t>
            </a:fld>
            <a:endParaRPr lang="en-US" dirty="0"/>
          </a:p>
        </p:txBody>
      </p:sp>
      <p:sp>
        <p:nvSpPr>
          <p:cNvPr id="9" name="TextBox 8"/>
          <p:cNvSpPr txBox="1"/>
          <p:nvPr/>
        </p:nvSpPr>
        <p:spPr>
          <a:xfrm>
            <a:off x="3696244" y="6503847"/>
            <a:ext cx="4781006" cy="276999"/>
          </a:xfrm>
          <a:prstGeom prst="rect">
            <a:avLst/>
          </a:prstGeom>
          <a:noFill/>
        </p:spPr>
        <p:txBody>
          <a:bodyPr wrap="square" rtlCol="0">
            <a:spAutoFit/>
          </a:bodyPr>
          <a:lstStyle/>
          <a:p>
            <a:pPr algn="ctr"/>
            <a:r>
              <a:rPr lang="en-US" altLang="en-US" sz="1200" dirty="0" err="1"/>
              <a:t>Pouget</a:t>
            </a:r>
            <a:r>
              <a:rPr lang="en-US" altLang="en-US" sz="1200" dirty="0"/>
              <a:t> J.-P. </a:t>
            </a:r>
            <a:r>
              <a:rPr lang="en-US" altLang="en-US" sz="1200" i="1" dirty="0"/>
              <a:t>et </a:t>
            </a:r>
            <a:r>
              <a:rPr lang="en-US" altLang="en-US" sz="1200" i="1" dirty="0" smtClean="0"/>
              <a:t>al.</a:t>
            </a:r>
            <a:r>
              <a:rPr lang="en-US" altLang="en-US" sz="1200" dirty="0" smtClean="0"/>
              <a:t>, 2011, </a:t>
            </a:r>
            <a:r>
              <a:rPr lang="en-US" altLang="en-US" sz="1200" i="1" dirty="0" smtClean="0">
                <a:cs typeface="Arial" panose="020B0604020202020204" pitchFamily="34" charset="0"/>
              </a:rPr>
              <a:t>Nat</a:t>
            </a:r>
            <a:r>
              <a:rPr lang="en-US" altLang="en-US" sz="1200" i="1" dirty="0">
                <a:cs typeface="Arial" panose="020B0604020202020204" pitchFamily="34" charset="0"/>
              </a:rPr>
              <a:t>. Rev. </a:t>
            </a:r>
            <a:r>
              <a:rPr lang="en-US" altLang="en-US" sz="1200" i="1" dirty="0" err="1">
                <a:cs typeface="Arial" panose="020B0604020202020204" pitchFamily="34" charset="0"/>
              </a:rPr>
              <a:t>Clin</a:t>
            </a:r>
            <a:r>
              <a:rPr lang="en-US" altLang="en-US" sz="1200" i="1" dirty="0">
                <a:cs typeface="Arial" panose="020B0604020202020204" pitchFamily="34" charset="0"/>
              </a:rPr>
              <a:t>. </a:t>
            </a:r>
            <a:r>
              <a:rPr lang="en-US" altLang="en-US" sz="1200" i="1" dirty="0" err="1"/>
              <a:t>Oncol</a:t>
            </a:r>
            <a:r>
              <a:rPr lang="en-US" altLang="en-US" sz="1200" i="1" dirty="0"/>
              <a:t>.</a:t>
            </a:r>
            <a:r>
              <a:rPr lang="en-US" altLang="en-US" sz="1200" i="1" dirty="0">
                <a:cs typeface="Arial" panose="020B0604020202020204" pitchFamily="34" charset="0"/>
              </a:rPr>
              <a:t> </a:t>
            </a:r>
            <a:endParaRPr lang="en-US" altLang="en-US" sz="1200" dirty="0"/>
          </a:p>
        </p:txBody>
      </p:sp>
    </p:spTree>
    <p:extLst>
      <p:ext uri="{BB962C8B-B14F-4D97-AF65-F5344CB8AC3E}">
        <p14:creationId xmlns:p14="http://schemas.microsoft.com/office/powerpoint/2010/main" val="3423480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28800" y="2286001"/>
            <a:ext cx="3657600" cy="2081131"/>
          </a:xfrm>
          <a:prstGeom prst="rect">
            <a:avLst/>
          </a:prstGeom>
        </p:spPr>
      </p:pic>
      <p:sp>
        <p:nvSpPr>
          <p:cNvPr id="6" name="Title 3"/>
          <p:cNvSpPr>
            <a:spLocks noGrp="1"/>
          </p:cNvSpPr>
          <p:nvPr>
            <p:ph type="title"/>
          </p:nvPr>
        </p:nvSpPr>
        <p:spPr>
          <a:xfrm>
            <a:off x="2251204" y="241179"/>
            <a:ext cx="6470392" cy="1143000"/>
          </a:xfrm>
        </p:spPr>
        <p:txBody>
          <a:bodyPr>
            <a:normAutofit/>
          </a:bodyPr>
          <a:lstStyle/>
          <a:p>
            <a:r>
              <a:rPr lang="en-US" dirty="0">
                <a:latin typeface="Times New Roman" panose="02020603050405020304" pitchFamily="18" charset="0"/>
                <a:cs typeface="Times New Roman" panose="02020603050405020304" pitchFamily="18" charset="0"/>
              </a:rPr>
              <a:t>Targeted Radiotherapy</a:t>
            </a:r>
          </a:p>
        </p:txBody>
      </p:sp>
      <p:pic>
        <p:nvPicPr>
          <p:cNvPr id="7" name="Picture 6"/>
          <p:cNvPicPr>
            <a:picLocks noChangeAspect="1"/>
          </p:cNvPicPr>
          <p:nvPr/>
        </p:nvPicPr>
        <p:blipFill>
          <a:blip r:embed="rId3"/>
          <a:stretch>
            <a:fillRect/>
          </a:stretch>
        </p:blipFill>
        <p:spPr>
          <a:xfrm>
            <a:off x="6097825" y="2156685"/>
            <a:ext cx="3903544" cy="2470039"/>
          </a:xfrm>
          <a:prstGeom prst="rect">
            <a:avLst/>
          </a:prstGeom>
        </p:spPr>
      </p:pic>
      <p:sp>
        <p:nvSpPr>
          <p:cNvPr id="8" name="TextBox 7"/>
          <p:cNvSpPr txBox="1"/>
          <p:nvPr/>
        </p:nvSpPr>
        <p:spPr>
          <a:xfrm>
            <a:off x="6555025" y="4626724"/>
            <a:ext cx="3269992" cy="276999"/>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Kratochwil</a:t>
            </a:r>
            <a:r>
              <a:rPr lang="en-US" sz="1200" dirty="0">
                <a:latin typeface="Times New Roman" panose="02020603050405020304" pitchFamily="18" charset="0"/>
                <a:cs typeface="Times New Roman" panose="02020603050405020304" pitchFamily="18" charset="0"/>
              </a:rPr>
              <a:t> et al. JNM 2016, 57(12), 1941-44</a:t>
            </a:r>
          </a:p>
        </p:txBody>
      </p:sp>
      <p:sp>
        <p:nvSpPr>
          <p:cNvPr id="2" name="TextBox 1"/>
          <p:cNvSpPr txBox="1"/>
          <p:nvPr/>
        </p:nvSpPr>
        <p:spPr>
          <a:xfrm>
            <a:off x="5802591" y="1738075"/>
            <a:ext cx="419877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Treatment of End-Stage Prostate Cancer</a:t>
            </a:r>
          </a:p>
        </p:txBody>
      </p:sp>
      <p:sp>
        <p:nvSpPr>
          <p:cNvPr id="9" name="TextBox 8"/>
          <p:cNvSpPr txBox="1"/>
          <p:nvPr/>
        </p:nvSpPr>
        <p:spPr>
          <a:xfrm>
            <a:off x="1720063" y="1787353"/>
            <a:ext cx="357027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Anatomy of a Radiotherapy Agent</a:t>
            </a:r>
          </a:p>
        </p:txBody>
      </p:sp>
      <p:sp>
        <p:nvSpPr>
          <p:cNvPr id="4" name="Slide Number Placeholder 3"/>
          <p:cNvSpPr>
            <a:spLocks noGrp="1"/>
          </p:cNvSpPr>
          <p:nvPr>
            <p:ph type="sldNum" sz="quarter" idx="10"/>
          </p:nvPr>
        </p:nvSpPr>
        <p:spPr/>
        <p:txBody>
          <a:bodyPr/>
          <a:lstStyle/>
          <a:p>
            <a:r>
              <a:rPr lang="en-US"/>
              <a:t>Slide </a:t>
            </a:r>
            <a:fld id="{23B0729D-0C76-4DC3-9F59-8792B55E40AA}" type="slidenum">
              <a:rPr lang="en-US" smtClean="0"/>
              <a:pPr/>
              <a:t>8</a:t>
            </a:fld>
            <a:endParaRPr lang="en-US" dirty="0"/>
          </a:p>
        </p:txBody>
      </p:sp>
      <p:sp>
        <p:nvSpPr>
          <p:cNvPr id="10" name="TextBox 9"/>
          <p:cNvSpPr txBox="1"/>
          <p:nvPr/>
        </p:nvSpPr>
        <p:spPr>
          <a:xfrm>
            <a:off x="2057400" y="4698164"/>
            <a:ext cx="28956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Targeting Vectors</a:t>
            </a:r>
          </a:p>
        </p:txBody>
      </p:sp>
      <p:pic>
        <p:nvPicPr>
          <p:cNvPr id="17" name="Picture 16"/>
          <p:cNvPicPr>
            <a:picLocks noChangeAspect="1"/>
          </p:cNvPicPr>
          <p:nvPr/>
        </p:nvPicPr>
        <p:blipFill rotWithShape="1">
          <a:blip r:embed="rId4"/>
          <a:srcRect l="33069" t="22534" r="43123" b="20371"/>
          <a:stretch/>
        </p:blipFill>
        <p:spPr>
          <a:xfrm>
            <a:off x="2362200" y="5139008"/>
            <a:ext cx="1619165" cy="1109392"/>
          </a:xfrm>
          <a:prstGeom prst="rect">
            <a:avLst/>
          </a:prstGeom>
        </p:spPr>
      </p:pic>
      <p:sp>
        <p:nvSpPr>
          <p:cNvPr id="18" name="Rectangle 17"/>
          <p:cNvSpPr/>
          <p:nvPr/>
        </p:nvSpPr>
        <p:spPr>
          <a:xfrm>
            <a:off x="3657600" y="5638800"/>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a:srcRect r="63201" b="45181"/>
          <a:stretch/>
        </p:blipFill>
        <p:spPr>
          <a:xfrm>
            <a:off x="4223189" y="5139638"/>
            <a:ext cx="1376842" cy="1123700"/>
          </a:xfrm>
          <a:prstGeom prst="rect">
            <a:avLst/>
          </a:prstGeom>
        </p:spPr>
      </p:pic>
      <p:pic>
        <p:nvPicPr>
          <p:cNvPr id="20" name="Picture 19"/>
          <p:cNvPicPr>
            <a:picLocks noChangeAspect="1"/>
          </p:cNvPicPr>
          <p:nvPr/>
        </p:nvPicPr>
        <p:blipFill rotWithShape="1">
          <a:blip r:embed="rId6"/>
          <a:srcRect l="51600" t="2941" r="2000" b="23109"/>
          <a:stretch/>
        </p:blipFill>
        <p:spPr>
          <a:xfrm>
            <a:off x="5975292" y="4953001"/>
            <a:ext cx="1524000" cy="1156139"/>
          </a:xfrm>
          <a:prstGeom prst="rect">
            <a:avLst/>
          </a:prstGeom>
        </p:spPr>
      </p:pic>
    </p:spTree>
    <p:extLst>
      <p:ext uri="{BB962C8B-B14F-4D97-AF65-F5344CB8AC3E}">
        <p14:creationId xmlns:p14="http://schemas.microsoft.com/office/powerpoint/2010/main" val="3830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8402" y="471130"/>
            <a:ext cx="4910026" cy="1143000"/>
          </a:xfrm>
        </p:spPr>
        <p:txBody>
          <a:bodyPr>
            <a:normAutofit fontScale="90000"/>
          </a:bodyPr>
          <a:lstStyle/>
          <a:p>
            <a:r>
              <a:rPr lang="en-US" dirty="0">
                <a:latin typeface="Times New Roman" panose="02020603050405020304" pitchFamily="18" charset="0"/>
                <a:cs typeface="Times New Roman" panose="02020603050405020304" pitchFamily="18" charset="0"/>
              </a:rPr>
              <a:t>Traditional Toolbox</a:t>
            </a:r>
          </a:p>
        </p:txBody>
      </p:sp>
      <p:pic>
        <p:nvPicPr>
          <p:cNvPr id="5" name="Picture 4"/>
          <p:cNvPicPr>
            <a:picLocks noChangeAspect="1"/>
          </p:cNvPicPr>
          <p:nvPr/>
        </p:nvPicPr>
        <p:blipFill>
          <a:blip r:embed="rId3"/>
          <a:stretch>
            <a:fillRect/>
          </a:stretch>
        </p:blipFill>
        <p:spPr>
          <a:xfrm>
            <a:off x="3078127" y="2360428"/>
            <a:ext cx="6330805" cy="3276600"/>
          </a:xfrm>
          <a:prstGeom prst="rect">
            <a:avLst/>
          </a:prstGeom>
        </p:spPr>
      </p:pic>
      <p:sp>
        <p:nvSpPr>
          <p:cNvPr id="6" name="Oval 5"/>
          <p:cNvSpPr/>
          <p:nvPr/>
        </p:nvSpPr>
        <p:spPr>
          <a:xfrm rot="19633842">
            <a:off x="3856710" y="4141053"/>
            <a:ext cx="2514600" cy="11494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Oval 6"/>
          <p:cNvSpPr/>
          <p:nvPr/>
        </p:nvSpPr>
        <p:spPr>
          <a:xfrm rot="19633842">
            <a:off x="4015698" y="4274859"/>
            <a:ext cx="2514600" cy="114945"/>
          </a:xfrm>
          <a:prstGeom prst="ellipse">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nvSpPr>
        <p:spPr>
          <a:xfrm rot="19948425">
            <a:off x="6621011" y="2046346"/>
            <a:ext cx="1038601" cy="646331"/>
          </a:xfrm>
          <a:prstGeom prst="rect">
            <a:avLst/>
          </a:prstGeom>
          <a:noFill/>
        </p:spPr>
        <p:txBody>
          <a:bodyPr wrap="square" rtlCol="0">
            <a:spAutoFit/>
          </a:bodyPr>
          <a:lstStyle/>
          <a:p>
            <a:pPr algn="ctr"/>
            <a:r>
              <a:rPr lang="en-US" b="1" dirty="0">
                <a:solidFill>
                  <a:schemeClr val="accent6">
                    <a:lumMod val="75000"/>
                  </a:schemeClr>
                </a:solidFill>
                <a:latin typeface="Times New Roman" panose="02020603050405020304" pitchFamily="18" charset="0"/>
                <a:cs typeface="Times New Roman" panose="02020603050405020304" pitchFamily="18" charset="0"/>
              </a:rPr>
              <a:t>Legacy Material</a:t>
            </a:r>
          </a:p>
        </p:txBody>
      </p:sp>
      <p:sp>
        <p:nvSpPr>
          <p:cNvPr id="3" name="TextBox 2"/>
          <p:cNvSpPr txBox="1"/>
          <p:nvPr/>
        </p:nvSpPr>
        <p:spPr>
          <a:xfrm rot="19683437">
            <a:off x="3922316" y="3950178"/>
            <a:ext cx="1194784"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Cyclotron</a:t>
            </a:r>
          </a:p>
        </p:txBody>
      </p:sp>
      <p:sp>
        <p:nvSpPr>
          <p:cNvPr id="9" name="TextBox 8"/>
          <p:cNvSpPr txBox="1"/>
          <p:nvPr/>
        </p:nvSpPr>
        <p:spPr>
          <a:xfrm rot="19683437">
            <a:off x="4461308" y="4636696"/>
            <a:ext cx="1194784" cy="369332"/>
          </a:xfrm>
          <a:prstGeom prst="rect">
            <a:avLst/>
          </a:prstGeom>
          <a:noFill/>
        </p:spPr>
        <p:txBody>
          <a:bodyPr wrap="square" rtlCol="0">
            <a:spAutoFit/>
          </a:bodyPr>
          <a:lstStyle/>
          <a:p>
            <a:r>
              <a:rPr lang="en-US" b="1" dirty="0">
                <a:solidFill>
                  <a:srgbClr val="7030A0"/>
                </a:solidFill>
                <a:latin typeface="Times New Roman" panose="02020603050405020304" pitchFamily="18" charset="0"/>
                <a:cs typeface="Times New Roman" panose="02020603050405020304" pitchFamily="18" charset="0"/>
              </a:rPr>
              <a:t>Reactor</a:t>
            </a:r>
          </a:p>
        </p:txBody>
      </p:sp>
      <p:sp>
        <p:nvSpPr>
          <p:cNvPr id="4" name="Oval 3"/>
          <p:cNvSpPr/>
          <p:nvPr/>
        </p:nvSpPr>
        <p:spPr>
          <a:xfrm rot="20070537">
            <a:off x="6911332" y="2554508"/>
            <a:ext cx="1156908" cy="723540"/>
          </a:xfrm>
          <a:prstGeom prst="ellipse">
            <a:avLst/>
          </a:prstGeom>
          <a:no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0"/>
          </p:nvPr>
        </p:nvSpPr>
        <p:spPr/>
        <p:txBody>
          <a:bodyPr/>
          <a:lstStyle/>
          <a:p>
            <a:r>
              <a:rPr lang="en-US"/>
              <a:t>Slide </a:t>
            </a:r>
            <a:fld id="{23B0729D-0C76-4DC3-9F59-8792B55E40AA}" type="slidenum">
              <a:rPr lang="en-US" smtClean="0"/>
              <a:pPr/>
              <a:t>9</a:t>
            </a:fld>
            <a:endParaRPr lang="en-US" dirty="0"/>
          </a:p>
        </p:txBody>
      </p:sp>
    </p:spTree>
    <p:extLst>
      <p:ext uri="{BB962C8B-B14F-4D97-AF65-F5344CB8AC3E}">
        <p14:creationId xmlns:p14="http://schemas.microsoft.com/office/powerpoint/2010/main" val="8086815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449</TotalTime>
  <Words>1755</Words>
  <Application>Microsoft Office PowerPoint</Application>
  <PresentationFormat>Widescreen</PresentationFormat>
  <Paragraphs>346</Paragraphs>
  <Slides>57</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8" baseType="lpstr">
      <vt:lpstr>Arial</vt:lpstr>
      <vt:lpstr>Calibri</vt:lpstr>
      <vt:lpstr>Calibri Light</vt:lpstr>
      <vt:lpstr>Century Schoolbook</vt:lpstr>
      <vt:lpstr>Courier New</vt:lpstr>
      <vt:lpstr>Perpetua</vt:lpstr>
      <vt:lpstr>Symbol</vt:lpstr>
      <vt:lpstr>Times New Roman</vt:lpstr>
      <vt:lpstr>Wingdings</vt:lpstr>
      <vt:lpstr>Retrospect</vt:lpstr>
      <vt:lpstr>CS ChemDraw Drawing</vt:lpstr>
      <vt:lpstr>Isotope Production </vt:lpstr>
      <vt:lpstr>Outline</vt:lpstr>
      <vt:lpstr>Radioactive Decay modes of Interest to Medicine</vt:lpstr>
      <vt:lpstr>Nuclear Medicine Imaging 99mTc</vt:lpstr>
      <vt:lpstr>Nuclear Medicine (Imaging) PET vs SPECT</vt:lpstr>
      <vt:lpstr>Nuclear Medicine (Imaging) PET               SPECT              </vt:lpstr>
      <vt:lpstr>Radiotherapy</vt:lpstr>
      <vt:lpstr>Targeted Radiotherapy</vt:lpstr>
      <vt:lpstr>Traditional Toolbox</vt:lpstr>
      <vt:lpstr>Isotope Production  </vt:lpstr>
      <vt:lpstr>Nuclear Reactions</vt:lpstr>
      <vt:lpstr>Excitation Function</vt:lpstr>
      <vt:lpstr>Yield Calculations</vt:lpstr>
      <vt:lpstr>Radiochemistry </vt:lpstr>
      <vt:lpstr>Considerations for Radioisotopes used for Medical Applications</vt:lpstr>
      <vt:lpstr>Production </vt:lpstr>
      <vt:lpstr>Small Medical Cyclotron (11-24 MeV)</vt:lpstr>
      <vt:lpstr>18F (110m) Production</vt:lpstr>
      <vt:lpstr>FDG PET Imaging</vt:lpstr>
      <vt:lpstr>Nonstandard Radionuclides (Radiometals)</vt:lpstr>
      <vt:lpstr>Radiometal Production (Targetry)</vt:lpstr>
      <vt:lpstr>Radiometal Production (Targetry)</vt:lpstr>
      <vt:lpstr>Zirconium-89</vt:lpstr>
      <vt:lpstr>89Y(p,xn)88,89Zr</vt:lpstr>
      <vt:lpstr>Production and Purification of 89Zr</vt:lpstr>
      <vt:lpstr>Production</vt:lpstr>
      <vt:lpstr>University Reactors (1012-1014 n/s/cm2) Missouri University Research Reactor</vt:lpstr>
      <vt:lpstr>Reactor Production of Radionuclides</vt:lpstr>
      <vt:lpstr>177Lu (6.65d) Production (Direct)</vt:lpstr>
      <vt:lpstr>177Lu (6.65d) Production (Indirect)</vt:lpstr>
      <vt:lpstr>177Lu-DOTATATE PRRT (peptide receptor radionuclide therapy)</vt:lpstr>
      <vt:lpstr>Production </vt:lpstr>
      <vt:lpstr>Medium Energy Cyclotrons</vt:lpstr>
      <vt:lpstr>211At</vt:lpstr>
      <vt:lpstr>211At Separation Chemistry</vt:lpstr>
      <vt:lpstr>Production</vt:lpstr>
      <vt:lpstr>Linear Accelerators</vt:lpstr>
      <vt:lpstr>Los Alamos Isotope Production Facility</vt:lpstr>
      <vt:lpstr>82Sr Production: 85Rb(p,4n)82Sr</vt:lpstr>
      <vt:lpstr>225Ac</vt:lpstr>
      <vt:lpstr>225Ac Legacy Material</vt:lpstr>
      <vt:lpstr>225Ac DOE Tri-Lab Project</vt:lpstr>
      <vt:lpstr>232Th(p,x)225Ac</vt:lpstr>
      <vt:lpstr>Complicated Separation Chemistry</vt:lpstr>
      <vt:lpstr>Co-production of additional radionuclides of interest</vt:lpstr>
      <vt:lpstr>Production</vt:lpstr>
      <vt:lpstr>Fragmentation</vt:lpstr>
      <vt:lpstr>National Superconducting Cyclotron Laboratory</vt:lpstr>
      <vt:lpstr>Upgrade of NSCL to FRIB</vt:lpstr>
      <vt:lpstr>Upgrade to FRIB</vt:lpstr>
      <vt:lpstr>Schematic of Proposed Secondary Beam Separator and Beam Dump at FRIB</vt:lpstr>
      <vt:lpstr>Production Target and Beam Dump Area</vt:lpstr>
      <vt:lpstr>End Station Build for Initial Isotope Harvesting Experiments</vt:lpstr>
      <vt:lpstr>Isotopes of Interest</vt:lpstr>
      <vt:lpstr>Isotope Harvesting</vt:lpstr>
      <vt:lpstr>Questions?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Isotope Production</dc:title>
  <dc:creator>Tara Mastren</dc:creator>
  <cp:lastModifiedBy>Tara</cp:lastModifiedBy>
  <cp:revision>125</cp:revision>
  <dcterms:created xsi:type="dcterms:W3CDTF">2019-06-24T21:28:07Z</dcterms:created>
  <dcterms:modified xsi:type="dcterms:W3CDTF">2019-07-03T20:17:23Z</dcterms:modified>
</cp:coreProperties>
</file>