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theme/theme14.xml" ContentType="application/vnd.openxmlformats-officedocument.theme+xml"/>
  <Override PartName="/ppt/slideLayouts/slideLayout26.xml" ContentType="application/vnd.openxmlformats-officedocument.presentationml.slideLayout+xml"/>
  <Override PartName="/ppt/theme/theme15.xml" ContentType="application/vnd.openxmlformats-officedocument.theme+xml"/>
  <Override PartName="/ppt/slideLayouts/slideLayout27.xml" ContentType="application/vnd.openxmlformats-officedocument.presentationml.slideLayout+xml"/>
  <Override PartName="/ppt/theme/theme16.xml" ContentType="application/vnd.openxmlformats-officedocument.theme+xml"/>
  <Override PartName="/ppt/slideLayouts/slideLayout28.xml" ContentType="application/vnd.openxmlformats-officedocument.presentationml.slideLayout+xml"/>
  <Override PartName="/ppt/theme/theme17.xml" ContentType="application/vnd.openxmlformats-officedocument.theme+xml"/>
  <Override PartName="/ppt/slideLayouts/slideLayout29.xml" ContentType="application/vnd.openxmlformats-officedocument.presentationml.slideLayout+xml"/>
  <Override PartName="/ppt/theme/theme18.xml" ContentType="application/vnd.openxmlformats-officedocument.theme+xml"/>
  <Override PartName="/ppt/slideLayouts/slideLayout30.xml" ContentType="application/vnd.openxmlformats-officedocument.presentationml.slideLayout+xml"/>
  <Override PartName="/ppt/theme/theme19.xml" ContentType="application/vnd.openxmlformats-officedocument.theme+xml"/>
  <Override PartName="/ppt/slideLayouts/slideLayout31.xml" ContentType="application/vnd.openxmlformats-officedocument.presentationml.slideLayout+xml"/>
  <Override PartName="/ppt/theme/theme20.xml" ContentType="application/vnd.openxmlformats-officedocument.theme+xml"/>
  <Override PartName="/ppt/slideLayouts/slideLayout32.xml" ContentType="application/vnd.openxmlformats-officedocument.presentationml.slideLayout+xml"/>
  <Override PartName="/ppt/theme/theme21.xml" ContentType="application/vnd.openxmlformats-officedocument.theme+xml"/>
  <Override PartName="/ppt/slideLayouts/slideLayout33.xml" ContentType="application/vnd.openxmlformats-officedocument.presentationml.slideLayout+xml"/>
  <Override PartName="/ppt/theme/theme22.xml" ContentType="application/vnd.openxmlformats-officedocument.theme+xml"/>
  <Override PartName="/ppt/slideLayouts/slideLayout34.xml" ContentType="application/vnd.openxmlformats-officedocument.presentationml.slideLayout+xml"/>
  <Override PartName="/ppt/theme/theme2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0.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1.xml" ContentType="application/vnd.openxmlformats-officedocument.theme+xml"/>
  <Override PartName="/ppt/slideLayouts/slideLayout47.xml" ContentType="application/vnd.openxmlformats-officedocument.presentationml.slideLayout+xml"/>
  <Override PartName="/ppt/theme/theme32.xml" ContentType="application/vnd.openxmlformats-officedocument.theme+xml"/>
  <Override PartName="/ppt/slideLayouts/slideLayout48.xml" ContentType="application/vnd.openxmlformats-officedocument.presentationml.slideLayout+xml"/>
  <Override PartName="/ppt/theme/theme33.xml" ContentType="application/vnd.openxmlformats-officedocument.theme+xml"/>
  <Override PartName="/ppt/slideLayouts/slideLayout49.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75" r:id="rId2"/>
    <p:sldMasterId id="2147483677" r:id="rId3"/>
    <p:sldMasterId id="2147483679" r:id="rId4"/>
    <p:sldMasterId id="2147483681" r:id="rId5"/>
    <p:sldMasterId id="2147483689" r:id="rId6"/>
    <p:sldMasterId id="2147483691" r:id="rId7"/>
    <p:sldMasterId id="2147483693" r:id="rId8"/>
    <p:sldMasterId id="2147483695" r:id="rId9"/>
    <p:sldMasterId id="2147483701" r:id="rId10"/>
    <p:sldMasterId id="2147483703" r:id="rId11"/>
    <p:sldMasterId id="2147483707" r:id="rId12"/>
    <p:sldMasterId id="2147483709" r:id="rId13"/>
    <p:sldMasterId id="2147483753" r:id="rId14"/>
    <p:sldMasterId id="2147483755" r:id="rId15"/>
    <p:sldMasterId id="2147483757" r:id="rId16"/>
    <p:sldMasterId id="2147483759" r:id="rId17"/>
    <p:sldMasterId id="2147483761" r:id="rId18"/>
    <p:sldMasterId id="2147483763" r:id="rId19"/>
    <p:sldMasterId id="2147483765" r:id="rId20"/>
    <p:sldMasterId id="2147483767" r:id="rId21"/>
    <p:sldMasterId id="2147483769" r:id="rId22"/>
    <p:sldMasterId id="2147483775" r:id="rId23"/>
    <p:sldMasterId id="2147483779" r:id="rId24"/>
    <p:sldMasterId id="2147483785" r:id="rId25"/>
    <p:sldMasterId id="2147483787" r:id="rId26"/>
    <p:sldMasterId id="2147483789" r:id="rId27"/>
    <p:sldMasterId id="2147483791" r:id="rId28"/>
    <p:sldMasterId id="2147483793" r:id="rId29"/>
    <p:sldMasterId id="2147483795" r:id="rId30"/>
    <p:sldMasterId id="2147483797" r:id="rId31"/>
    <p:sldMasterId id="2147483802" r:id="rId32"/>
    <p:sldMasterId id="2147483804" r:id="rId33"/>
    <p:sldMasterId id="2147483808" r:id="rId34"/>
  </p:sldMasterIdLst>
  <p:notesMasterIdLst>
    <p:notesMasterId r:id="rId108"/>
  </p:notesMasterIdLst>
  <p:handoutMasterIdLst>
    <p:handoutMasterId r:id="rId109"/>
  </p:handoutMasterIdLst>
  <p:sldIdLst>
    <p:sldId id="398" r:id="rId35"/>
    <p:sldId id="426" r:id="rId36"/>
    <p:sldId id="399" r:id="rId37"/>
    <p:sldId id="400" r:id="rId38"/>
    <p:sldId id="401" r:id="rId39"/>
    <p:sldId id="263" r:id="rId40"/>
    <p:sldId id="264" r:id="rId41"/>
    <p:sldId id="299" r:id="rId42"/>
    <p:sldId id="300" r:id="rId43"/>
    <p:sldId id="301" r:id="rId44"/>
    <p:sldId id="409" r:id="rId45"/>
    <p:sldId id="302" r:id="rId46"/>
    <p:sldId id="402" r:id="rId47"/>
    <p:sldId id="303" r:id="rId48"/>
    <p:sldId id="304" r:id="rId49"/>
    <p:sldId id="305" r:id="rId50"/>
    <p:sldId id="306" r:id="rId51"/>
    <p:sldId id="307" r:id="rId52"/>
    <p:sldId id="308" r:id="rId53"/>
    <p:sldId id="309" r:id="rId54"/>
    <p:sldId id="313" r:id="rId55"/>
    <p:sldId id="315" r:id="rId56"/>
    <p:sldId id="316" r:id="rId57"/>
    <p:sldId id="430" r:id="rId58"/>
    <p:sldId id="376" r:id="rId59"/>
    <p:sldId id="377" r:id="rId60"/>
    <p:sldId id="403" r:id="rId61"/>
    <p:sldId id="431" r:id="rId62"/>
    <p:sldId id="397" r:id="rId63"/>
    <p:sldId id="408" r:id="rId64"/>
    <p:sldId id="312" r:id="rId65"/>
    <p:sldId id="355" r:id="rId66"/>
    <p:sldId id="356" r:id="rId67"/>
    <p:sldId id="433" r:id="rId68"/>
    <p:sldId id="341" r:id="rId69"/>
    <p:sldId id="342" r:id="rId70"/>
    <p:sldId id="353" r:id="rId71"/>
    <p:sldId id="421" r:id="rId72"/>
    <p:sldId id="422" r:id="rId73"/>
    <p:sldId id="423" r:id="rId74"/>
    <p:sldId id="424" r:id="rId75"/>
    <p:sldId id="425" r:id="rId76"/>
    <p:sldId id="416" r:id="rId77"/>
    <p:sldId id="417" r:id="rId78"/>
    <p:sldId id="418" r:id="rId79"/>
    <p:sldId id="419" r:id="rId80"/>
    <p:sldId id="420" r:id="rId81"/>
    <p:sldId id="566" r:id="rId82"/>
    <p:sldId id="278" r:id="rId83"/>
    <p:sldId id="268" r:id="rId84"/>
    <p:sldId id="276" r:id="rId85"/>
    <p:sldId id="281" r:id="rId86"/>
    <p:sldId id="378" r:id="rId87"/>
    <p:sldId id="379" r:id="rId88"/>
    <p:sldId id="380" r:id="rId89"/>
    <p:sldId id="381" r:id="rId90"/>
    <p:sldId id="382" r:id="rId91"/>
    <p:sldId id="383" r:id="rId92"/>
    <p:sldId id="384" r:id="rId93"/>
    <p:sldId id="407" r:id="rId94"/>
    <p:sldId id="432" r:id="rId95"/>
    <p:sldId id="530" r:id="rId96"/>
    <p:sldId id="512" r:id="rId97"/>
    <p:sldId id="539" r:id="rId98"/>
    <p:sldId id="565" r:id="rId99"/>
    <p:sldId id="389" r:id="rId100"/>
    <p:sldId id="392" r:id="rId101"/>
    <p:sldId id="393" r:id="rId102"/>
    <p:sldId id="404" r:id="rId103"/>
    <p:sldId id="429" r:id="rId104"/>
    <p:sldId id="394" r:id="rId105"/>
    <p:sldId id="375" r:id="rId106"/>
    <p:sldId id="395" r:id="rId107"/>
  </p:sldIdLst>
  <p:sldSz cx="9144000" cy="6858000" type="screen4x3"/>
  <p:notesSz cx="6934200" cy="9220200"/>
  <p:defaultTextStyle>
    <a:defPPr>
      <a:defRPr lang="en-US"/>
    </a:defPPr>
    <a:lvl1pPr algn="l" rtl="0" eaLnBrk="0" fontAlgn="base" hangingPunct="0">
      <a:spcBef>
        <a:spcPct val="50000"/>
      </a:spcBef>
      <a:spcAft>
        <a:spcPct val="0"/>
      </a:spcAft>
      <a:defRPr sz="1600" kern="1200">
        <a:solidFill>
          <a:srgbClr val="0039A6"/>
        </a:solidFill>
        <a:latin typeface="Arial Narrow" pitchFamily="34" charset="0"/>
        <a:ea typeface="ＭＳ Ｐゴシック" pitchFamily="1" charset="-128"/>
        <a:cs typeface="+mn-cs"/>
      </a:defRPr>
    </a:lvl1pPr>
    <a:lvl2pPr marL="457200" algn="l" rtl="0" eaLnBrk="0" fontAlgn="base" hangingPunct="0">
      <a:spcBef>
        <a:spcPct val="50000"/>
      </a:spcBef>
      <a:spcAft>
        <a:spcPct val="0"/>
      </a:spcAft>
      <a:defRPr sz="1600" kern="1200">
        <a:solidFill>
          <a:srgbClr val="0039A6"/>
        </a:solidFill>
        <a:latin typeface="Arial Narrow" pitchFamily="34" charset="0"/>
        <a:ea typeface="ＭＳ Ｐゴシック" pitchFamily="1" charset="-128"/>
        <a:cs typeface="+mn-cs"/>
      </a:defRPr>
    </a:lvl2pPr>
    <a:lvl3pPr marL="914400" algn="l" rtl="0" eaLnBrk="0" fontAlgn="base" hangingPunct="0">
      <a:spcBef>
        <a:spcPct val="50000"/>
      </a:spcBef>
      <a:spcAft>
        <a:spcPct val="0"/>
      </a:spcAft>
      <a:defRPr sz="1600" kern="1200">
        <a:solidFill>
          <a:srgbClr val="0039A6"/>
        </a:solidFill>
        <a:latin typeface="Arial Narrow" pitchFamily="34" charset="0"/>
        <a:ea typeface="ＭＳ Ｐゴシック" pitchFamily="1" charset="-128"/>
        <a:cs typeface="+mn-cs"/>
      </a:defRPr>
    </a:lvl3pPr>
    <a:lvl4pPr marL="1371600" algn="l" rtl="0" eaLnBrk="0" fontAlgn="base" hangingPunct="0">
      <a:spcBef>
        <a:spcPct val="50000"/>
      </a:spcBef>
      <a:spcAft>
        <a:spcPct val="0"/>
      </a:spcAft>
      <a:defRPr sz="1600" kern="1200">
        <a:solidFill>
          <a:srgbClr val="0039A6"/>
        </a:solidFill>
        <a:latin typeface="Arial Narrow" pitchFamily="34" charset="0"/>
        <a:ea typeface="ＭＳ Ｐゴシック" pitchFamily="1" charset="-128"/>
        <a:cs typeface="+mn-cs"/>
      </a:defRPr>
    </a:lvl4pPr>
    <a:lvl5pPr marL="1828800" algn="l" rtl="0" eaLnBrk="0" fontAlgn="base" hangingPunct="0">
      <a:spcBef>
        <a:spcPct val="50000"/>
      </a:spcBef>
      <a:spcAft>
        <a:spcPct val="0"/>
      </a:spcAft>
      <a:defRPr sz="1600" kern="1200">
        <a:solidFill>
          <a:srgbClr val="0039A6"/>
        </a:solidFill>
        <a:latin typeface="Arial Narrow" pitchFamily="34" charset="0"/>
        <a:ea typeface="ＭＳ Ｐゴシック" pitchFamily="1" charset="-128"/>
        <a:cs typeface="+mn-cs"/>
      </a:defRPr>
    </a:lvl5pPr>
    <a:lvl6pPr marL="2286000" algn="l" defTabSz="914400" rtl="0" eaLnBrk="1" latinLnBrk="0" hangingPunct="1">
      <a:defRPr sz="1600" kern="1200">
        <a:solidFill>
          <a:srgbClr val="0039A6"/>
        </a:solidFill>
        <a:latin typeface="Arial Narrow" pitchFamily="34" charset="0"/>
        <a:ea typeface="ＭＳ Ｐゴシック" pitchFamily="1" charset="-128"/>
        <a:cs typeface="+mn-cs"/>
      </a:defRPr>
    </a:lvl6pPr>
    <a:lvl7pPr marL="2743200" algn="l" defTabSz="914400" rtl="0" eaLnBrk="1" latinLnBrk="0" hangingPunct="1">
      <a:defRPr sz="1600" kern="1200">
        <a:solidFill>
          <a:srgbClr val="0039A6"/>
        </a:solidFill>
        <a:latin typeface="Arial Narrow" pitchFamily="34" charset="0"/>
        <a:ea typeface="ＭＳ Ｐゴシック" pitchFamily="1" charset="-128"/>
        <a:cs typeface="+mn-cs"/>
      </a:defRPr>
    </a:lvl7pPr>
    <a:lvl8pPr marL="3200400" algn="l" defTabSz="914400" rtl="0" eaLnBrk="1" latinLnBrk="0" hangingPunct="1">
      <a:defRPr sz="1600" kern="1200">
        <a:solidFill>
          <a:srgbClr val="0039A6"/>
        </a:solidFill>
        <a:latin typeface="Arial Narrow" pitchFamily="34" charset="0"/>
        <a:ea typeface="ＭＳ Ｐゴシック" pitchFamily="1" charset="-128"/>
        <a:cs typeface="+mn-cs"/>
      </a:defRPr>
    </a:lvl8pPr>
    <a:lvl9pPr marL="3657600" algn="l" defTabSz="914400" rtl="0" eaLnBrk="1" latinLnBrk="0" hangingPunct="1">
      <a:defRPr sz="1600" kern="1200">
        <a:solidFill>
          <a:srgbClr val="0039A6"/>
        </a:solidFill>
        <a:latin typeface="Arial Narrow"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FF00"/>
    <a:srgbClr val="124A91"/>
    <a:srgbClr val="005DAA"/>
    <a:srgbClr val="89C4FF"/>
    <a:srgbClr val="0039A6"/>
    <a:srgbClr val="173F82"/>
    <a:srgbClr val="FFFF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5" autoAdjust="0"/>
    <p:restoredTop sz="98024" autoAdjust="0"/>
  </p:normalViewPr>
  <p:slideViewPr>
    <p:cSldViewPr>
      <p:cViewPr varScale="1">
        <p:scale>
          <a:sx n="78" d="100"/>
          <a:sy n="78" d="100"/>
        </p:scale>
        <p:origin x="130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slide" Target="slides/slide7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slide" Target="slides/slide32.xml"/><Relationship Id="rId74" Type="http://schemas.openxmlformats.org/officeDocument/2006/relationships/slide" Target="slides/slide40.xml"/><Relationship Id="rId79" Type="http://schemas.openxmlformats.org/officeDocument/2006/relationships/slide" Target="slides/slide45.xml"/><Relationship Id="rId87" Type="http://schemas.openxmlformats.org/officeDocument/2006/relationships/slide" Target="slides/slide53.xml"/><Relationship Id="rId102" Type="http://schemas.openxmlformats.org/officeDocument/2006/relationships/slide" Target="slides/slide68.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27.xml"/><Relationship Id="rId82" Type="http://schemas.openxmlformats.org/officeDocument/2006/relationships/slide" Target="slides/slide48.xml"/><Relationship Id="rId90" Type="http://schemas.openxmlformats.org/officeDocument/2006/relationships/slide" Target="slides/slide56.xml"/><Relationship Id="rId95"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slide" Target="slides/slide35.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80" Type="http://schemas.openxmlformats.org/officeDocument/2006/relationships/slide" Target="slides/slide46.xml"/><Relationship Id="rId85" Type="http://schemas.openxmlformats.org/officeDocument/2006/relationships/slide" Target="slides/slide51.xml"/><Relationship Id="rId93" Type="http://schemas.openxmlformats.org/officeDocument/2006/relationships/slide" Target="slides/slide59.xml"/><Relationship Id="rId98"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103" Type="http://schemas.openxmlformats.org/officeDocument/2006/relationships/slide" Target="slides/slide69.xml"/><Relationship Id="rId108"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slide" Target="slides/slide54.xml"/><Relationship Id="rId91" Type="http://schemas.openxmlformats.org/officeDocument/2006/relationships/slide" Target="slides/slide57.xml"/><Relationship Id="rId96" Type="http://schemas.openxmlformats.org/officeDocument/2006/relationships/slide" Target="slides/slide62.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6"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handoutMaster" Target="handoutMasters/handoutMaster1.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Arial" pitchFamily="34" charset="0"/>
              </a:defRPr>
            </a:lvl1pPr>
          </a:lstStyle>
          <a:p>
            <a:endParaRPr lang="en-US"/>
          </a:p>
        </p:txBody>
      </p:sp>
      <p:sp>
        <p:nvSpPr>
          <p:cNvPr id="58371" name="Rectangle 3"/>
          <p:cNvSpPr>
            <a:spLocks noGrp="1" noChangeArrowheads="1"/>
          </p:cNvSpPr>
          <p:nvPr>
            <p:ph type="dt" sz="quarter" idx="1"/>
          </p:nvPr>
        </p:nvSpPr>
        <p:spPr bwMode="auto">
          <a:xfrm>
            <a:off x="3929063" y="0"/>
            <a:ext cx="3005137"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Arial" pitchFamily="34" charset="0"/>
              </a:defRPr>
            </a:lvl1pPr>
          </a:lstStyle>
          <a:p>
            <a:endParaRPr lang="en-US"/>
          </a:p>
        </p:txBody>
      </p:sp>
      <p:sp>
        <p:nvSpPr>
          <p:cNvPr id="58372" name="Rectangle 4"/>
          <p:cNvSpPr>
            <a:spLocks noGrp="1" noChangeArrowheads="1"/>
          </p:cNvSpPr>
          <p:nvPr>
            <p:ph type="ftr" sz="quarter" idx="2"/>
          </p:nvPr>
        </p:nvSpPr>
        <p:spPr bwMode="auto">
          <a:xfrm>
            <a:off x="0" y="8759825"/>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Arial" pitchFamily="34" charset="0"/>
              </a:defRPr>
            </a:lvl1pPr>
          </a:lstStyle>
          <a:p>
            <a:endParaRPr lang="en-US"/>
          </a:p>
        </p:txBody>
      </p:sp>
      <p:sp>
        <p:nvSpPr>
          <p:cNvPr id="58373" name="Rectangle 5"/>
          <p:cNvSpPr>
            <a:spLocks noGrp="1" noChangeArrowheads="1"/>
          </p:cNvSpPr>
          <p:nvPr>
            <p:ph type="sldNum" sz="quarter" idx="3"/>
          </p:nvPr>
        </p:nvSpPr>
        <p:spPr bwMode="auto">
          <a:xfrm>
            <a:off x="3929063" y="8759825"/>
            <a:ext cx="3005137"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Arial" pitchFamily="34" charset="0"/>
              </a:defRPr>
            </a:lvl1pPr>
          </a:lstStyle>
          <a:p>
            <a:fld id="{885D83F8-5715-44DA-AE7E-BBEA8533CB6E}" type="slidenum">
              <a:rPr lang="en-US"/>
              <a:pPr/>
              <a:t>‹#›</a:t>
            </a:fld>
            <a:endParaRPr lang="en-US"/>
          </a:p>
        </p:txBody>
      </p:sp>
    </p:spTree>
    <p:extLst>
      <p:ext uri="{BB962C8B-B14F-4D97-AF65-F5344CB8AC3E}">
        <p14:creationId xmlns:p14="http://schemas.microsoft.com/office/powerpoint/2010/main" val="147205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05138" cy="46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Arial" pitchFamily="34" charset="0"/>
              </a:defRPr>
            </a:lvl1pPr>
          </a:lstStyle>
          <a:p>
            <a:endParaRPr lang="en-US"/>
          </a:p>
        </p:txBody>
      </p:sp>
      <p:sp>
        <p:nvSpPr>
          <p:cNvPr id="8195" name="Rectangle 3"/>
          <p:cNvSpPr>
            <a:spLocks noGrp="1" noChangeArrowheads="1"/>
          </p:cNvSpPr>
          <p:nvPr>
            <p:ph type="dt" idx="1"/>
          </p:nvPr>
        </p:nvSpPr>
        <p:spPr bwMode="auto">
          <a:xfrm>
            <a:off x="3929063" y="0"/>
            <a:ext cx="3005137" cy="46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Arial" pitchFamily="34" charset="0"/>
              </a:defRPr>
            </a:lvl1pPr>
          </a:lstStyle>
          <a:p>
            <a:endParaRPr lang="en-US"/>
          </a:p>
        </p:txBody>
      </p:sp>
      <p:sp>
        <p:nvSpPr>
          <p:cNvPr id="8196"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23925" y="4379913"/>
            <a:ext cx="5086350" cy="4148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759825"/>
            <a:ext cx="3005138" cy="4603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Arial" pitchFamily="34" charset="0"/>
              </a:defRPr>
            </a:lvl1pPr>
          </a:lstStyle>
          <a:p>
            <a:endParaRPr lang="en-US"/>
          </a:p>
        </p:txBody>
      </p:sp>
      <p:sp>
        <p:nvSpPr>
          <p:cNvPr id="8199" name="Rectangle 7"/>
          <p:cNvSpPr>
            <a:spLocks noGrp="1" noChangeArrowheads="1"/>
          </p:cNvSpPr>
          <p:nvPr>
            <p:ph type="sldNum" sz="quarter" idx="5"/>
          </p:nvPr>
        </p:nvSpPr>
        <p:spPr bwMode="auto">
          <a:xfrm>
            <a:off x="3929063" y="8759825"/>
            <a:ext cx="3005137" cy="4603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Arial" pitchFamily="34" charset="0"/>
              </a:defRPr>
            </a:lvl1pPr>
          </a:lstStyle>
          <a:p>
            <a:fld id="{D98171F7-2239-444A-8F35-DA96A6C520D4}" type="slidenum">
              <a:rPr lang="en-US"/>
              <a:pPr/>
              <a:t>‹#›</a:t>
            </a:fld>
            <a:endParaRPr lang="en-US"/>
          </a:p>
        </p:txBody>
      </p:sp>
    </p:spTree>
    <p:extLst>
      <p:ext uri="{BB962C8B-B14F-4D97-AF65-F5344CB8AC3E}">
        <p14:creationId xmlns:p14="http://schemas.microsoft.com/office/powerpoint/2010/main" val="36069558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798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ru-RU"/>
              <a:t>The project of the SHE factory includes three principal components: i) high current accelerator, ii) new experimental hall and iii) a number of the next generation facilities.</a:t>
            </a:r>
            <a:endParaRPr lang="ru-RU" altLang="ru-RU"/>
          </a:p>
        </p:txBody>
      </p:sp>
      <p:sp>
        <p:nvSpPr>
          <p:cNvPr id="74756"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fld id="{896CD97D-4703-440D-8A7B-C05D1CBE8AE6}" type="slidenum">
              <a:rPr kumimoji="0" lang="ru-RU" altLang="ru-RU" sz="1200">
                <a:solidFill>
                  <a:schemeClr val="tx1"/>
                </a:solidFill>
                <a:latin typeface="Times New Roman" panose="02020603050405020304" pitchFamily="18" charset="0"/>
              </a:rPr>
              <a:pPr/>
              <a:t>64</a:t>
            </a:fld>
            <a:endParaRPr kumimoji="0" lang="ru-RU" altLang="ru-RU"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156142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1828800"/>
            <a:ext cx="9144000" cy="1981200"/>
            <a:chOff x="0" y="0"/>
            <a:chExt cx="5760" cy="708"/>
          </a:xfrm>
        </p:grpSpPr>
        <p:sp>
          <p:nvSpPr>
            <p:cNvPr id="195587" name="Rectangle 3"/>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lstStyle/>
            <a:p>
              <a:endParaRPr lang="en-US"/>
            </a:p>
          </p:txBody>
        </p:sp>
        <p:sp>
          <p:nvSpPr>
            <p:cNvPr id="195588" name="Rectangle 4"/>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lstStyle/>
            <a:p>
              <a:endParaRPr lang="en-US"/>
            </a:p>
          </p:txBody>
        </p:sp>
      </p:grpSp>
      <p:sp>
        <p:nvSpPr>
          <p:cNvPr id="195591" name="Rectangle 7"/>
          <p:cNvSpPr>
            <a:spLocks noGrp="1" noChangeArrowheads="1"/>
          </p:cNvSpPr>
          <p:nvPr>
            <p:ph type="subTitle" idx="1"/>
          </p:nvPr>
        </p:nvSpPr>
        <p:spPr bwMode="auto">
          <a:xfrm>
            <a:off x="1295400" y="5638800"/>
            <a:ext cx="6477000" cy="9144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0" indent="0" algn="ctr">
              <a:buFont typeface="Wingdings" pitchFamily="2" charset="2"/>
              <a:buNone/>
              <a:defRPr/>
            </a:lvl1pPr>
          </a:lstStyle>
          <a:p>
            <a:r>
              <a:rPr lang="en-US"/>
              <a:t>Click to edit Master subtitle style</a:t>
            </a:r>
          </a:p>
        </p:txBody>
      </p:sp>
      <p:sp>
        <p:nvSpPr>
          <p:cNvPr id="195592" name="Rectangle 8"/>
          <p:cNvSpPr>
            <a:spLocks noGrp="1" noChangeArrowheads="1"/>
          </p:cNvSpPr>
          <p:nvPr>
            <p:ph type="ctrTitle"/>
          </p:nvPr>
        </p:nvSpPr>
        <p:spPr>
          <a:xfrm>
            <a:off x="685800" y="1905000"/>
            <a:ext cx="7772400" cy="1828800"/>
          </a:xfrm>
        </p:spPr>
        <p:txBody>
          <a:bodyPr anchor="ctr"/>
          <a:lstStyle>
            <a:lvl1pPr algn="ctr">
              <a:defRPr>
                <a:solidFill>
                  <a:schemeClr val="bg1"/>
                </a:solidFill>
              </a:defRPr>
            </a:lvl1pPr>
          </a:lstStyle>
          <a:p>
            <a:r>
              <a:rPr lang="en-US"/>
              <a:t>Click to edit Master title style</a:t>
            </a:r>
          </a:p>
        </p:txBody>
      </p:sp>
      <p:sp>
        <p:nvSpPr>
          <p:cNvPr id="195596" name="Rectangle 12"/>
          <p:cNvSpPr>
            <a:spLocks noChangeArrowheads="1"/>
          </p:cNvSpPr>
          <p:nvPr/>
        </p:nvSpPr>
        <p:spPr bwMode="auto">
          <a:xfrm>
            <a:off x="1452563" y="4800600"/>
            <a:ext cx="6400800" cy="876300"/>
          </a:xfrm>
          <a:prstGeom prst="rect">
            <a:avLst/>
          </a:prstGeom>
          <a:noFill/>
          <a:ln w="9525">
            <a:noFill/>
            <a:miter lim="800000"/>
            <a:headEnd/>
            <a:tailEnd/>
          </a:ln>
          <a:effectLst/>
        </p:spPr>
        <p:txBody>
          <a:bodyPr/>
          <a:lstStyle/>
          <a:p>
            <a:pPr>
              <a:spcBef>
                <a:spcPct val="0"/>
              </a:spcBef>
            </a:pPr>
            <a:endParaRPr lang="en-CA" sz="2400">
              <a:solidFill>
                <a:schemeClr val="tx1"/>
              </a:solidFill>
              <a:latin typeface="Arial" pitchFamily="34" charset="0"/>
            </a:endParaRPr>
          </a:p>
        </p:txBody>
      </p:sp>
      <p:sp>
        <p:nvSpPr>
          <p:cNvPr id="195597" name="Rectangle 13"/>
          <p:cNvSpPr>
            <a:spLocks noChangeArrowheads="1"/>
          </p:cNvSpPr>
          <p:nvPr/>
        </p:nvSpPr>
        <p:spPr bwMode="auto">
          <a:xfrm>
            <a:off x="1371600" y="5029200"/>
            <a:ext cx="6400800" cy="876300"/>
          </a:xfrm>
          <a:prstGeom prst="rect">
            <a:avLst/>
          </a:prstGeom>
          <a:noFill/>
          <a:ln w="9525">
            <a:noFill/>
            <a:miter lim="800000"/>
            <a:headEnd/>
            <a:tailEnd/>
          </a:ln>
          <a:effectLst/>
        </p:spPr>
        <p:txBody>
          <a:bodyPr/>
          <a:lstStyle/>
          <a:p>
            <a:pPr>
              <a:spcBef>
                <a:spcPct val="0"/>
              </a:spcBef>
            </a:pPr>
            <a:endParaRPr lang="en-CA" sz="2400">
              <a:solidFill>
                <a:schemeClr val="tx1"/>
              </a:solidFill>
              <a:latin typeface="Arial" pitchFamily="34" charset="0"/>
            </a:endParaRPr>
          </a:p>
        </p:txBody>
      </p:sp>
      <p:sp>
        <p:nvSpPr>
          <p:cNvPr id="195598" name="Text Box 14"/>
          <p:cNvSpPr txBox="1">
            <a:spLocks noChangeArrowheads="1"/>
          </p:cNvSpPr>
          <p:nvPr/>
        </p:nvSpPr>
        <p:spPr bwMode="auto">
          <a:xfrm>
            <a:off x="1371600" y="5105400"/>
            <a:ext cx="6400800" cy="457200"/>
          </a:xfrm>
          <a:prstGeom prst="rect">
            <a:avLst/>
          </a:prstGeom>
          <a:noFill/>
          <a:ln w="9525">
            <a:noFill/>
            <a:miter lim="800000"/>
            <a:headEnd/>
            <a:tailEnd/>
          </a:ln>
          <a:effectLst/>
        </p:spPr>
        <p:txBody>
          <a:bodyPr>
            <a:spAutoFit/>
          </a:bodyPr>
          <a:lstStyle/>
          <a:p>
            <a:endParaRPr lang="en-CA" sz="2400">
              <a:solidFill>
                <a:schemeClr val="tx1"/>
              </a:solidFill>
              <a:latin typeface="Helvetica" pitchFamily="48" charset="0"/>
            </a:endParaRPr>
          </a:p>
        </p:txBody>
      </p:sp>
      <p:sp>
        <p:nvSpPr>
          <p:cNvPr id="195599" name="Rectangle 15"/>
          <p:cNvSpPr>
            <a:spLocks noChangeArrowheads="1"/>
          </p:cNvSpPr>
          <p:nvPr/>
        </p:nvSpPr>
        <p:spPr bwMode="auto">
          <a:xfrm>
            <a:off x="1371600" y="4800600"/>
            <a:ext cx="6400800" cy="876300"/>
          </a:xfrm>
          <a:prstGeom prst="rect">
            <a:avLst/>
          </a:prstGeom>
          <a:noFill/>
          <a:ln w="9525">
            <a:noFill/>
            <a:miter lim="800000"/>
            <a:headEnd/>
            <a:tailEnd/>
          </a:ln>
          <a:effectLst/>
        </p:spPr>
        <p:txBody>
          <a:bodyPr/>
          <a:lstStyle/>
          <a:p>
            <a:pPr>
              <a:spcBef>
                <a:spcPct val="0"/>
              </a:spcBef>
            </a:pPr>
            <a:endParaRPr lang="en-CA" sz="2400">
              <a:solidFill>
                <a:schemeClr val="tx1"/>
              </a:solidFill>
              <a:latin typeface="Arial" pitchFamily="34" charset="0"/>
            </a:endParaRPr>
          </a:p>
        </p:txBody>
      </p:sp>
      <p:sp>
        <p:nvSpPr>
          <p:cNvPr id="195609" name="Text Box 25"/>
          <p:cNvSpPr txBox="1">
            <a:spLocks noChangeArrowheads="1"/>
          </p:cNvSpPr>
          <p:nvPr userDrawn="1"/>
        </p:nvSpPr>
        <p:spPr bwMode="auto">
          <a:xfrm>
            <a:off x="1676400" y="609600"/>
            <a:ext cx="5856288" cy="519113"/>
          </a:xfrm>
          <a:prstGeom prst="rect">
            <a:avLst/>
          </a:prstGeom>
          <a:noFill/>
          <a:ln w="9525">
            <a:noFill/>
            <a:miter lim="800000"/>
            <a:headEnd/>
            <a:tailEnd/>
          </a:ln>
          <a:effectLst/>
        </p:spPr>
        <p:txBody>
          <a:bodyPr wrap="none">
            <a:spAutoFit/>
          </a:bodyPr>
          <a:lstStyle/>
          <a:p>
            <a:r>
              <a:rPr lang="en-US" sz="2800" b="1">
                <a:solidFill>
                  <a:srgbClr val="124A91"/>
                </a:solidFill>
              </a:rPr>
              <a:t>Lawrence Livermore National Laboratory</a:t>
            </a:r>
          </a:p>
        </p:txBody>
      </p:sp>
      <p:grpSp>
        <p:nvGrpSpPr>
          <p:cNvPr id="195612" name="Group 28"/>
          <p:cNvGrpSpPr>
            <a:grpSpLocks/>
          </p:cNvGrpSpPr>
          <p:nvPr userDrawn="1"/>
        </p:nvGrpSpPr>
        <p:grpSpPr bwMode="auto">
          <a:xfrm>
            <a:off x="0" y="3886200"/>
            <a:ext cx="9144000" cy="76200"/>
            <a:chOff x="0" y="0"/>
            <a:chExt cx="5760" cy="708"/>
          </a:xfrm>
        </p:grpSpPr>
        <p:sp>
          <p:nvSpPr>
            <p:cNvPr id="195613" name="Rectangle 29"/>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lstStyle/>
            <a:p>
              <a:endParaRPr lang="en-US"/>
            </a:p>
          </p:txBody>
        </p:sp>
        <p:sp>
          <p:nvSpPr>
            <p:cNvPr id="195614" name="Rectangle 30"/>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lstStyle/>
            <a:p>
              <a:endParaRPr lang="en-US"/>
            </a:p>
          </p:txBody>
        </p:sp>
      </p:grpSp>
      <p:grpSp>
        <p:nvGrpSpPr>
          <p:cNvPr id="195615" name="Group 31"/>
          <p:cNvGrpSpPr>
            <a:grpSpLocks/>
          </p:cNvGrpSpPr>
          <p:nvPr userDrawn="1"/>
        </p:nvGrpSpPr>
        <p:grpSpPr bwMode="auto">
          <a:xfrm>
            <a:off x="0" y="1676400"/>
            <a:ext cx="9144000" cy="76200"/>
            <a:chOff x="0" y="0"/>
            <a:chExt cx="5760" cy="708"/>
          </a:xfrm>
        </p:grpSpPr>
        <p:sp>
          <p:nvSpPr>
            <p:cNvPr id="195616" name="Rectangle 32"/>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lstStyle/>
            <a:p>
              <a:endParaRPr lang="en-US"/>
            </a:p>
          </p:txBody>
        </p:sp>
        <p:sp>
          <p:nvSpPr>
            <p:cNvPr id="195617" name="Rectangle 33"/>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lstStyle/>
            <a:p>
              <a:endParaRPr lang="en-US"/>
            </a:p>
          </p:txBody>
        </p:sp>
      </p:grpSp>
      <p:pic>
        <p:nvPicPr>
          <p:cNvPr id="195620" name="Picture 36" descr="lab_icon_no_box_blue_rgb"/>
          <p:cNvPicPr>
            <a:picLocks noChangeAspect="1" noChangeArrowheads="1"/>
          </p:cNvPicPr>
          <p:nvPr userDrawn="1"/>
        </p:nvPicPr>
        <p:blipFill>
          <a:blip r:embed="rId2" cstate="print"/>
          <a:srcRect/>
          <a:stretch>
            <a:fillRect/>
          </a:stretch>
        </p:blipFill>
        <p:spPr bwMode="auto">
          <a:xfrm>
            <a:off x="4038600" y="4191000"/>
            <a:ext cx="1295400" cy="12477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66863"/>
            <a:ext cx="8229600" cy="4751357"/>
          </a:xfrm>
          <a:prstGeom prst="rect">
            <a:avLst/>
          </a:prstGeom>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15" name="Rectangle 14"/>
          <p:cNvSpPr/>
          <p:nvPr/>
        </p:nvSpPr>
        <p:spPr>
          <a:xfrm>
            <a:off x="0" y="3065028"/>
            <a:ext cx="3417506" cy="3792972"/>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eaLnBrk="1" fontAlgn="auto" hangingPunct="1">
              <a:spcBef>
                <a:spcPts val="0"/>
              </a:spcBef>
              <a:spcAft>
                <a:spcPts val="0"/>
              </a:spcAft>
            </a:pPr>
            <a:endParaRPr lang="en-US" sz="1800" dirty="0">
              <a:solidFill>
                <a:prstClr val="white"/>
              </a:solidFill>
            </a:endParaRPr>
          </a:p>
        </p:txBody>
      </p:sp>
      <p:sp>
        <p:nvSpPr>
          <p:cNvPr id="10" name="Title 9"/>
          <p:cNvSpPr>
            <a:spLocks noGrp="1"/>
          </p:cNvSpPr>
          <p:nvPr>
            <p:ph type="title"/>
          </p:nvPr>
        </p:nvSpPr>
        <p:spPr>
          <a:xfrm>
            <a:off x="457200" y="743918"/>
            <a:ext cx="8229600" cy="986725"/>
          </a:xfrm>
        </p:spPr>
        <p:txBody>
          <a:bodyPr/>
          <a:lstStyle>
            <a:lvl1pPr>
              <a:lnSpc>
                <a:spcPts val="3800"/>
              </a:lnSpc>
              <a:defRPr b="0" i="1">
                <a:solidFill>
                  <a:srgbClr val="0F4F97"/>
                </a:solidFill>
                <a:effectLst/>
                <a:latin typeface="Arial"/>
                <a:cs typeface="Arial"/>
              </a:defRPr>
            </a:lvl1pPr>
          </a:lstStyle>
          <a:p>
            <a:r>
              <a:rPr lang="en-US" dirty="0"/>
              <a:t>Click to edit Master title style</a:t>
            </a:r>
          </a:p>
        </p:txBody>
      </p:sp>
      <p:sp>
        <p:nvSpPr>
          <p:cNvPr id="12" name="Text Placeholder 11"/>
          <p:cNvSpPr>
            <a:spLocks noGrp="1"/>
          </p:cNvSpPr>
          <p:nvPr>
            <p:ph type="body" sz="quarter" idx="13"/>
          </p:nvPr>
        </p:nvSpPr>
        <p:spPr>
          <a:xfrm>
            <a:off x="652275" y="1733685"/>
            <a:ext cx="54341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pic>
        <p:nvPicPr>
          <p:cNvPr id="7" name="Picture 2"/>
          <p:cNvPicPr>
            <a:picLocks noChangeAspect="1" noChangeArrowheads="1"/>
          </p:cNvPicPr>
          <p:nvPr userDrawn="1"/>
        </p:nvPicPr>
        <p:blipFill rotWithShape="1">
          <a:blip r:embed="rId2"/>
          <a:srcRect l="949"/>
          <a:stretch/>
        </p:blipFill>
        <p:spPr bwMode="auto">
          <a:xfrm>
            <a:off x="3497385" y="3062287"/>
            <a:ext cx="5646615" cy="3795713"/>
          </a:xfrm>
          <a:prstGeom prst="rect">
            <a:avLst/>
          </a:prstGeom>
          <a:noFill/>
          <a:ln w="9525">
            <a:noFill/>
            <a:miter lim="800000"/>
            <a:headEnd/>
            <a:tailEnd/>
          </a:ln>
        </p:spPr>
      </p:pic>
      <p:sp>
        <p:nvSpPr>
          <p:cNvPr id="11" name="TextBox 10"/>
          <p:cNvSpPr txBox="1"/>
          <p:nvPr userDrawn="1"/>
        </p:nvSpPr>
        <p:spPr>
          <a:xfrm>
            <a:off x="44879" y="5974520"/>
            <a:ext cx="3351463" cy="601703"/>
          </a:xfrm>
          <a:prstGeom prst="rect">
            <a:avLst/>
          </a:prstGeom>
          <a:noFill/>
          <a:effectLst/>
        </p:spPr>
        <p:txBody>
          <a:bodyPr wrap="square" rtlCol="0">
            <a:spAutoFit/>
          </a:bodyPr>
          <a:lstStyle/>
          <a:p>
            <a:pPr defTabSz="457200" eaLnBrk="1" fontAlgn="auto" hangingPunct="1">
              <a:lnSpc>
                <a:spcPct val="90000"/>
              </a:lnSpc>
              <a:spcBef>
                <a:spcPts val="0"/>
              </a:spcBef>
              <a:spcAft>
                <a:spcPts val="300"/>
              </a:spcAft>
            </a:pPr>
            <a:r>
              <a:rPr lang="en-US" sz="1000" dirty="0">
                <a:solidFill>
                  <a:prstClr val="white"/>
                </a:solidFill>
                <a:latin typeface="Arial"/>
                <a:ea typeface="+mn-ea"/>
                <a:cs typeface="Arial"/>
              </a:rPr>
              <a:t>LLNL-PRES-778861</a:t>
            </a:r>
          </a:p>
          <a:p>
            <a:pPr defTabSz="457200" eaLnBrk="1" fontAlgn="auto" hangingPunct="1">
              <a:lnSpc>
                <a:spcPct val="90000"/>
              </a:lnSpc>
              <a:spcBef>
                <a:spcPts val="0"/>
              </a:spcBef>
              <a:spcAft>
                <a:spcPts val="600"/>
              </a:spcAft>
            </a:pPr>
            <a:r>
              <a:rPr lang="en-US" sz="800" dirty="0">
                <a:solidFill>
                  <a:prstClr val="white"/>
                </a:solidFill>
                <a:latin typeface="Arial"/>
                <a:ea typeface="+mn-ea"/>
                <a:cs typeface="Arial"/>
              </a:rPr>
              <a:t>This work was performed under the auspices of the U.S. Department </a:t>
            </a:r>
            <a:br>
              <a:rPr lang="en-US" sz="800" dirty="0">
                <a:solidFill>
                  <a:prstClr val="white"/>
                </a:solidFill>
                <a:latin typeface="Arial"/>
                <a:ea typeface="+mn-ea"/>
                <a:cs typeface="Arial"/>
              </a:rPr>
            </a:br>
            <a:r>
              <a:rPr lang="en-US" sz="800" dirty="0">
                <a:solidFill>
                  <a:prstClr val="white"/>
                </a:solidFill>
                <a:latin typeface="Arial"/>
                <a:ea typeface="+mn-ea"/>
                <a:cs typeface="Arial"/>
              </a:rPr>
              <a:t>of Energy by Lawrence Livermore National Laboratory under Contract </a:t>
            </a:r>
            <a:br>
              <a:rPr lang="en-US" sz="800" dirty="0">
                <a:solidFill>
                  <a:prstClr val="white"/>
                </a:solidFill>
                <a:latin typeface="Arial"/>
                <a:ea typeface="+mn-ea"/>
                <a:cs typeface="Arial"/>
              </a:rPr>
            </a:br>
            <a:r>
              <a:rPr lang="en-US" sz="800" dirty="0">
                <a:solidFill>
                  <a:prstClr val="white"/>
                </a:solidFill>
                <a:latin typeface="Arial"/>
                <a:ea typeface="+mn-ea"/>
                <a:cs typeface="Arial"/>
              </a:rPr>
              <a:t>DE-AC52-07NA27344. Lawrence Livermore National Security, LLC</a:t>
            </a:r>
          </a:p>
        </p:txBody>
      </p:sp>
      <p:pic>
        <p:nvPicPr>
          <p:cNvPr id="16" name="Picture 15" descr="LLNL_Logo_WHT-LRG.png"/>
          <p:cNvPicPr>
            <a:picLocks noChangeAspect="1"/>
          </p:cNvPicPr>
          <p:nvPr userDrawn="1"/>
        </p:nvPicPr>
        <p:blipFill>
          <a:blip r:embed="rId3"/>
          <a:stretch>
            <a:fillRect/>
          </a:stretch>
        </p:blipFill>
        <p:spPr>
          <a:xfrm>
            <a:off x="159876" y="3220532"/>
            <a:ext cx="2240285" cy="377953"/>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196B-6CF9-4B97-84DA-2B7B1D007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1D59D4-295D-42E5-A05B-C0801E85B6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E3E9-16A9-4D9F-AAB7-235E5C8C10FD}"/>
              </a:ext>
            </a:extLst>
          </p:cNvPr>
          <p:cNvSpPr>
            <a:spLocks noGrp="1"/>
          </p:cNvSpPr>
          <p:nvPr>
            <p:ph type="dt" sz="half" idx="10"/>
          </p:nvPr>
        </p:nvSpPr>
        <p:spPr/>
        <p:txBody>
          <a:bodyPr/>
          <a:lstStyle/>
          <a:p>
            <a:fld id="{ED4432B4-7E29-4F14-8D22-9FE233B8F8AD}" type="datetimeFigureOut">
              <a:rPr lang="en-US" smtClean="0"/>
              <a:t>6/24/2019</a:t>
            </a:fld>
            <a:endParaRPr lang="en-US"/>
          </a:p>
        </p:txBody>
      </p:sp>
      <p:sp>
        <p:nvSpPr>
          <p:cNvPr id="5" name="Footer Placeholder 4">
            <a:extLst>
              <a:ext uri="{FF2B5EF4-FFF2-40B4-BE49-F238E27FC236}">
                <a16:creationId xmlns:a16="http://schemas.microsoft.com/office/drawing/2014/main" id="{C5A30EAA-EE8D-414F-9C77-EFA9E40E4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8BF1-23D4-4DCC-B685-6E3419305EE5}"/>
              </a:ext>
            </a:extLst>
          </p:cNvPr>
          <p:cNvSpPr>
            <a:spLocks noGrp="1"/>
          </p:cNvSpPr>
          <p:nvPr>
            <p:ph type="sldNum" sz="quarter" idx="12"/>
          </p:nvPr>
        </p:nvSpPr>
        <p:spPr/>
        <p:txBody>
          <a:bodyPr/>
          <a:lstStyle/>
          <a:p>
            <a:fld id="{70FBC9B8-9A24-4121-BD8B-CCAE04F31209}" type="slidenum">
              <a:rPr lang="en-US" smtClean="0"/>
              <a:t>‹#›</a:t>
            </a:fld>
            <a:endParaRPr lang="en-US"/>
          </a:p>
        </p:txBody>
      </p:sp>
    </p:spTree>
    <p:extLst>
      <p:ext uri="{BB962C8B-B14F-4D97-AF65-F5344CB8AC3E}">
        <p14:creationId xmlns:p14="http://schemas.microsoft.com/office/powerpoint/2010/main" val="1880149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3B167FC6-845F-41BB-892F-C83AE27B7C91}" type="slidenum">
              <a:rPr lang="ru-RU" smtClean="0"/>
              <a:pPr>
                <a:defRPr/>
              </a:pPr>
              <a:t>‹#›</a:t>
            </a:fld>
            <a:endParaRPr lang="ru-RU"/>
          </a:p>
        </p:txBody>
      </p:sp>
    </p:spTree>
    <p:extLst>
      <p:ext uri="{BB962C8B-B14F-4D97-AF65-F5344CB8AC3E}">
        <p14:creationId xmlns:p14="http://schemas.microsoft.com/office/powerpoint/2010/main" val="1787227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6014C3B-04D8-4B3A-B8DE-F66AEC73E70D}" type="slidenum">
              <a:rPr lang="ru-RU" smtClean="0"/>
              <a:pPr>
                <a:defRPr/>
              </a:pPr>
              <a:t>‹#›</a:t>
            </a:fld>
            <a:endParaRPr lang="ru-RU"/>
          </a:p>
        </p:txBody>
      </p:sp>
    </p:spTree>
    <p:extLst>
      <p:ext uri="{BB962C8B-B14F-4D97-AF65-F5344CB8AC3E}">
        <p14:creationId xmlns:p14="http://schemas.microsoft.com/office/powerpoint/2010/main" val="1632412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7464"/>
            <a:ext cx="9144000" cy="648284"/>
          </a:xfrm>
          <a:prstGeom prst="rect">
            <a:avLst/>
          </a:prstGeom>
        </p:spPr>
        <p:txBody>
          <a:bodyPr/>
          <a:lstStyle>
            <a:lvl1pPr>
              <a:defRPr>
                <a:solidFill>
                  <a:schemeClr val="bg2">
                    <a:lumMod val="20000"/>
                    <a:lumOff val="80000"/>
                  </a:schemeClr>
                </a:solidFill>
              </a:defRPr>
            </a:lvl1pPr>
          </a:lstStyle>
          <a:p>
            <a:r>
              <a:rPr lang="en-US"/>
              <a:t>Click to edit Master title style</a:t>
            </a:r>
          </a:p>
        </p:txBody>
      </p:sp>
      <p:sp>
        <p:nvSpPr>
          <p:cNvPr id="3" name="Content Placeholder 2"/>
          <p:cNvSpPr>
            <a:spLocks noGrp="1"/>
          </p:cNvSpPr>
          <p:nvPr>
            <p:ph idx="1"/>
          </p:nvPr>
        </p:nvSpPr>
        <p:spPr>
          <a:xfrm>
            <a:off x="533400" y="1193800"/>
            <a:ext cx="7759700" cy="5130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6E954-CD83-4070-963D-628270BB2ED3}"/>
              </a:ext>
            </a:extLst>
          </p:cNvPr>
          <p:cNvSpPr>
            <a:spLocks noGrp="1"/>
          </p:cNvSpPr>
          <p:nvPr>
            <p:ph type="dt" sz="half" idx="10"/>
          </p:nvPr>
        </p:nvSpPr>
        <p:spPr/>
        <p:txBody>
          <a:bodyPr/>
          <a:lstStyle/>
          <a:p>
            <a:pPr defTabSz="685800" eaLnBrk="1" fontAlgn="auto" hangingPunct="1">
              <a:spcBef>
                <a:spcPts val="0"/>
              </a:spcBef>
              <a:spcAft>
                <a:spcPts val="0"/>
              </a:spcAft>
            </a:pPr>
            <a:fld id="{3B0CBE98-7DF0-4744-A324-944756E04A2B}" type="datetimeFigureOut">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6/24/2019</a:t>
            </a:fld>
            <a:endParaRPr lang="en-US">
              <a:solidFill>
                <a:prstClr val="black">
                  <a:tint val="75000"/>
                </a:prstClr>
              </a:solidFill>
              <a:latin typeface="Calibri" panose="020F0502020204030204"/>
              <a:ea typeface="+mn-ea"/>
            </a:endParaRPr>
          </a:p>
        </p:txBody>
      </p:sp>
      <p:sp>
        <p:nvSpPr>
          <p:cNvPr id="3" name="Footer Placeholder 2">
            <a:extLst>
              <a:ext uri="{FF2B5EF4-FFF2-40B4-BE49-F238E27FC236}">
                <a16:creationId xmlns:a16="http://schemas.microsoft.com/office/drawing/2014/main" id="{BCC04A84-F07F-4058-A043-D7825A58E87A}"/>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4" name="Slide Number Placeholder 3">
            <a:extLst>
              <a:ext uri="{FF2B5EF4-FFF2-40B4-BE49-F238E27FC236}">
                <a16:creationId xmlns:a16="http://schemas.microsoft.com/office/drawing/2014/main" id="{9BEA5C59-073D-4FC4-ACE4-45B3A350CB65}"/>
              </a:ext>
            </a:extLst>
          </p:cNvPr>
          <p:cNvSpPr>
            <a:spLocks noGrp="1"/>
          </p:cNvSpPr>
          <p:nvPr>
            <p:ph type="sldNum" sz="quarter" idx="12"/>
          </p:nvPr>
        </p:nvSpPr>
        <p:spPr/>
        <p:txBody>
          <a:bodyPr/>
          <a:lstStyle/>
          <a:p>
            <a:pPr defTabSz="685800" eaLnBrk="1" fontAlgn="auto" hangingPunct="1">
              <a:spcBef>
                <a:spcPts val="0"/>
              </a:spcBef>
              <a:spcAft>
                <a:spcPts val="0"/>
              </a:spcAft>
            </a:pPr>
            <a:fld id="{24731C7D-2DFE-47DB-B7CB-E5D4F319B27C}"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6427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3.xml"/><Relationship Id="rId1" Type="http://schemas.openxmlformats.org/officeDocument/2006/relationships/slideLayout" Target="../slideLayouts/slideLayout2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4.xml"/><Relationship Id="rId1" Type="http://schemas.openxmlformats.org/officeDocument/2006/relationships/slideLayout" Target="../slideLayouts/slideLayout2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5.xml"/><Relationship Id="rId1" Type="http://schemas.openxmlformats.org/officeDocument/2006/relationships/slideLayout" Target="../slideLayouts/slideLayout2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6.xml"/><Relationship Id="rId1" Type="http://schemas.openxmlformats.org/officeDocument/2006/relationships/slideLayout" Target="../slideLayouts/slideLayout2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7.xml"/><Relationship Id="rId1" Type="http://schemas.openxmlformats.org/officeDocument/2006/relationships/slideLayout" Target="../slideLayouts/slideLayout28.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8.xml"/><Relationship Id="rId1" Type="http://schemas.openxmlformats.org/officeDocument/2006/relationships/slideLayout" Target="../slideLayouts/slideLayout2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xml"/><Relationship Id="rId1" Type="http://schemas.openxmlformats.org/officeDocument/2006/relationships/slideLayout" Target="../slideLayouts/slideLayout31.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2.xml"/><Relationship Id="rId1"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image" Target="../media/image3.png"/></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3.png"/><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2.xml"/><Relationship Id="rId1" Type="http://schemas.openxmlformats.org/officeDocument/2006/relationships/slideLayout" Target="../slideLayouts/slideLayout47.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3.xml"/><Relationship Id="rId1" Type="http://schemas.openxmlformats.org/officeDocument/2006/relationships/slideLayout" Target="../slideLayouts/slideLayout48.xml"/><Relationship Id="rId4" Type="http://schemas.openxmlformats.org/officeDocument/2006/relationships/image" Target="../media/image9.jpeg"/></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0" y="1069975"/>
            <a:ext cx="9144000" cy="5788025"/>
          </a:xfrm>
          <a:prstGeom prst="rect">
            <a:avLst/>
          </a:prstGeom>
          <a:solidFill>
            <a:schemeClr val="bg1"/>
          </a:solidFill>
          <a:ln w="9525">
            <a:noFill/>
            <a:miter lim="800000"/>
            <a:headEnd/>
            <a:tailEnd/>
          </a:ln>
          <a:effectLst/>
        </p:spPr>
        <p:txBody>
          <a:bodyPr wrap="none" anchor="ctr"/>
          <a:lstStyle/>
          <a:p>
            <a:pPr algn="ctr"/>
            <a:endParaRPr lang="en-CA" sz="1400">
              <a:latin typeface="Impact" pitchFamily="34" charset="0"/>
            </a:endParaRPr>
          </a:p>
        </p:txBody>
      </p:sp>
      <p:grpSp>
        <p:nvGrpSpPr>
          <p:cNvPr id="194564" name="Group 4"/>
          <p:cNvGrpSpPr>
            <a:grpSpLocks/>
          </p:cNvGrpSpPr>
          <p:nvPr/>
        </p:nvGrpSpPr>
        <p:grpSpPr bwMode="auto">
          <a:xfrm>
            <a:off x="0" y="1066800"/>
            <a:ext cx="9142413" cy="76200"/>
            <a:chOff x="0" y="0"/>
            <a:chExt cx="5760" cy="708"/>
          </a:xfrm>
        </p:grpSpPr>
        <p:sp>
          <p:nvSpPr>
            <p:cNvPr id="194565" name="Rectangle 5"/>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lstStyle/>
            <a:p>
              <a:endParaRPr lang="en-US"/>
            </a:p>
          </p:txBody>
        </p:sp>
        <p:sp>
          <p:nvSpPr>
            <p:cNvPr id="194566" name="Rectangle 6"/>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lstStyle/>
            <a:p>
              <a:endParaRPr lang="en-US"/>
            </a:p>
          </p:txBody>
        </p:sp>
      </p:grpSp>
      <p:sp>
        <p:nvSpPr>
          <p:cNvPr id="194567" name="Freeform 7"/>
          <p:cNvSpPr>
            <a:spLocks/>
          </p:cNvSpPr>
          <p:nvPr/>
        </p:nvSpPr>
        <p:spPr bwMode="auto">
          <a:xfrm>
            <a:off x="2643188" y="6477000"/>
            <a:ext cx="5434012" cy="1588"/>
          </a:xfrm>
          <a:custGeom>
            <a:avLst/>
            <a:gdLst/>
            <a:ahLst/>
            <a:cxnLst>
              <a:cxn ang="0">
                <a:pos x="0" y="0"/>
              </a:cxn>
              <a:cxn ang="0">
                <a:pos x="2119" y="0"/>
              </a:cxn>
              <a:cxn ang="0">
                <a:pos x="3423" y="1"/>
              </a:cxn>
              <a:cxn ang="0">
                <a:pos x="0" y="0"/>
              </a:cxn>
            </a:cxnLst>
            <a:rect l="0" t="0" r="r" b="b"/>
            <a:pathLst>
              <a:path w="3423" h="1">
                <a:moveTo>
                  <a:pt x="0" y="0"/>
                </a:moveTo>
                <a:lnTo>
                  <a:pt x="2119" y="0"/>
                </a:lnTo>
                <a:lnTo>
                  <a:pt x="3423" y="1"/>
                </a:lnTo>
                <a:lnTo>
                  <a:pt x="0" y="0"/>
                </a:lnTo>
                <a:close/>
              </a:path>
            </a:pathLst>
          </a:custGeom>
          <a:noFill/>
          <a:ln w="6350">
            <a:solidFill>
              <a:srgbClr val="004483"/>
            </a:solidFill>
            <a:round/>
            <a:headEnd/>
            <a:tailEnd/>
          </a:ln>
          <a:effectLst/>
        </p:spPr>
        <p:txBody>
          <a:bodyPr/>
          <a:lstStyle/>
          <a:p>
            <a:endParaRPr lang="en-US"/>
          </a:p>
        </p:txBody>
      </p:sp>
      <p:sp>
        <p:nvSpPr>
          <p:cNvPr id="194569" name="Rectangle 9"/>
          <p:cNvSpPr>
            <a:spLocks noGrp="1" noChangeArrowheads="1"/>
          </p:cNvSpPr>
          <p:nvPr>
            <p:ph type="title"/>
          </p:nvPr>
        </p:nvSpPr>
        <p:spPr bwMode="auto">
          <a:xfrm>
            <a:off x="609600" y="152400"/>
            <a:ext cx="7950200" cy="809625"/>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194574" name="Rectangle 14"/>
          <p:cNvSpPr>
            <a:spLocks noChangeArrowheads="1"/>
          </p:cNvSpPr>
          <p:nvPr/>
        </p:nvSpPr>
        <p:spPr bwMode="auto">
          <a:xfrm>
            <a:off x="8464550" y="6378575"/>
            <a:ext cx="184150" cy="457200"/>
          </a:xfrm>
          <a:prstGeom prst="rect">
            <a:avLst/>
          </a:prstGeom>
          <a:noFill/>
          <a:ln w="9525">
            <a:noFill/>
            <a:miter lim="800000"/>
            <a:headEnd/>
            <a:tailEnd/>
          </a:ln>
        </p:spPr>
        <p:txBody>
          <a:bodyPr wrap="none">
            <a:spAutoFit/>
          </a:bodyPr>
          <a:lstStyle/>
          <a:p>
            <a:pPr>
              <a:spcBef>
                <a:spcPct val="0"/>
              </a:spcBef>
            </a:pPr>
            <a:endParaRPr lang="en-CA" sz="2400">
              <a:solidFill>
                <a:schemeClr val="tx1"/>
              </a:solidFill>
              <a:latin typeface="Arial" pitchFamily="34" charset="0"/>
            </a:endParaRPr>
          </a:p>
        </p:txBody>
      </p:sp>
      <p:sp>
        <p:nvSpPr>
          <p:cNvPr id="194577" name="Text Box 17"/>
          <p:cNvSpPr txBox="1">
            <a:spLocks noChangeArrowheads="1"/>
          </p:cNvSpPr>
          <p:nvPr/>
        </p:nvSpPr>
        <p:spPr bwMode="auto">
          <a:xfrm>
            <a:off x="990600" y="6324600"/>
            <a:ext cx="3657600" cy="304800"/>
          </a:xfrm>
          <a:prstGeom prst="rect">
            <a:avLst/>
          </a:prstGeom>
          <a:noFill/>
          <a:ln w="9525">
            <a:noFill/>
            <a:miter lim="800000"/>
            <a:headEnd/>
            <a:tailEnd/>
          </a:ln>
          <a:effectLst/>
        </p:spPr>
        <p:txBody>
          <a:bodyPr>
            <a:spAutoFit/>
          </a:bodyPr>
          <a:lstStyle/>
          <a:p>
            <a:endParaRPr lang="en-CA" sz="1400">
              <a:latin typeface="Impact" pitchFamily="34" charset="0"/>
            </a:endParaRPr>
          </a:p>
        </p:txBody>
      </p:sp>
      <p:sp>
        <p:nvSpPr>
          <p:cNvPr id="194578" name="Text Box 18"/>
          <p:cNvSpPr txBox="1">
            <a:spLocks noChangeArrowheads="1"/>
          </p:cNvSpPr>
          <p:nvPr/>
        </p:nvSpPr>
        <p:spPr bwMode="auto">
          <a:xfrm>
            <a:off x="990600" y="6324600"/>
            <a:ext cx="3063875" cy="304800"/>
          </a:xfrm>
          <a:prstGeom prst="rect">
            <a:avLst/>
          </a:prstGeom>
          <a:noFill/>
          <a:ln w="9525">
            <a:noFill/>
            <a:miter lim="800000"/>
            <a:headEnd/>
            <a:tailEnd/>
          </a:ln>
          <a:effectLst/>
        </p:spPr>
        <p:txBody>
          <a:bodyPr>
            <a:spAutoFit/>
          </a:bodyPr>
          <a:lstStyle/>
          <a:p>
            <a:endParaRPr lang="en-CA" sz="1400">
              <a:latin typeface="Impact" pitchFamily="34" charset="0"/>
            </a:endParaRPr>
          </a:p>
        </p:txBody>
      </p:sp>
      <p:pic>
        <p:nvPicPr>
          <p:cNvPr id="194581" name="Picture 21" descr="lab_icon_no_box_blue_rgb"/>
          <p:cNvPicPr>
            <a:picLocks noChangeAspect="1" noChangeArrowheads="1"/>
          </p:cNvPicPr>
          <p:nvPr userDrawn="1"/>
        </p:nvPicPr>
        <p:blipFill>
          <a:blip r:embed="rId14" cstate="print"/>
          <a:srcRect/>
          <a:stretch>
            <a:fillRect/>
          </a:stretch>
        </p:blipFill>
        <p:spPr bwMode="auto">
          <a:xfrm>
            <a:off x="8153400" y="6248400"/>
            <a:ext cx="533400" cy="512763"/>
          </a:xfrm>
          <a:prstGeom prst="rect">
            <a:avLst/>
          </a:prstGeom>
          <a:noFill/>
        </p:spPr>
      </p:pic>
      <p:pic>
        <p:nvPicPr>
          <p:cNvPr id="194583" name="Picture 23" descr="PS_Logo_(no_Alpha)"/>
          <p:cNvPicPr>
            <a:picLocks noChangeAspect="1" noChangeArrowheads="1"/>
          </p:cNvPicPr>
          <p:nvPr userDrawn="1"/>
        </p:nvPicPr>
        <p:blipFill>
          <a:blip r:embed="rId15" cstate="print"/>
          <a:srcRect/>
          <a:stretch>
            <a:fillRect/>
          </a:stretch>
        </p:blipFill>
        <p:spPr bwMode="auto">
          <a:xfrm>
            <a:off x="304800" y="6248400"/>
            <a:ext cx="2209800" cy="320675"/>
          </a:xfrm>
          <a:prstGeom prst="rect">
            <a:avLst/>
          </a:prstGeom>
          <a:noFill/>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799" r:id="rId12"/>
  </p:sldLayoutIdLst>
  <p:txStyles>
    <p:titleStyle>
      <a:lvl1pPr algn="l" rtl="0" fontAlgn="base">
        <a:spcBef>
          <a:spcPct val="0"/>
        </a:spcBef>
        <a:spcAft>
          <a:spcPct val="0"/>
        </a:spcAft>
        <a:defRPr sz="3200" b="1">
          <a:solidFill>
            <a:srgbClr val="124A91"/>
          </a:solidFill>
          <a:latin typeface="+mj-lt"/>
          <a:ea typeface="+mj-ea"/>
          <a:cs typeface="+mj-cs"/>
        </a:defRPr>
      </a:lvl1pPr>
      <a:lvl2pPr algn="l" rtl="0" fontAlgn="base">
        <a:spcBef>
          <a:spcPct val="0"/>
        </a:spcBef>
        <a:spcAft>
          <a:spcPct val="0"/>
        </a:spcAft>
        <a:defRPr sz="3200" b="1">
          <a:solidFill>
            <a:srgbClr val="124A91"/>
          </a:solidFill>
          <a:latin typeface="Arial Narrow" pitchFamily="34" charset="0"/>
          <a:ea typeface="ＭＳ Ｐゴシック" pitchFamily="1" charset="-128"/>
        </a:defRPr>
      </a:lvl2pPr>
      <a:lvl3pPr algn="l" rtl="0" fontAlgn="base">
        <a:spcBef>
          <a:spcPct val="0"/>
        </a:spcBef>
        <a:spcAft>
          <a:spcPct val="0"/>
        </a:spcAft>
        <a:defRPr sz="3200" b="1">
          <a:solidFill>
            <a:srgbClr val="124A91"/>
          </a:solidFill>
          <a:latin typeface="Arial Narrow" pitchFamily="34" charset="0"/>
          <a:ea typeface="ＭＳ Ｐゴシック" pitchFamily="1" charset="-128"/>
        </a:defRPr>
      </a:lvl3pPr>
      <a:lvl4pPr algn="l" rtl="0" fontAlgn="base">
        <a:spcBef>
          <a:spcPct val="0"/>
        </a:spcBef>
        <a:spcAft>
          <a:spcPct val="0"/>
        </a:spcAft>
        <a:defRPr sz="3200" b="1">
          <a:solidFill>
            <a:srgbClr val="124A91"/>
          </a:solidFill>
          <a:latin typeface="Arial Narrow" pitchFamily="34" charset="0"/>
          <a:ea typeface="ＭＳ Ｐゴシック" pitchFamily="1" charset="-128"/>
        </a:defRPr>
      </a:lvl4pPr>
      <a:lvl5pPr algn="l" rtl="0" fontAlgn="base">
        <a:spcBef>
          <a:spcPct val="0"/>
        </a:spcBef>
        <a:spcAft>
          <a:spcPct val="0"/>
        </a:spcAft>
        <a:defRPr sz="3200" b="1">
          <a:solidFill>
            <a:srgbClr val="124A91"/>
          </a:solidFill>
          <a:latin typeface="Arial Narrow" pitchFamily="34" charset="0"/>
          <a:ea typeface="ＭＳ Ｐゴシック" pitchFamily="1" charset="-128"/>
        </a:defRPr>
      </a:lvl5pPr>
      <a:lvl6pPr marL="457200" algn="l" rtl="0" fontAlgn="base">
        <a:spcBef>
          <a:spcPct val="0"/>
        </a:spcBef>
        <a:spcAft>
          <a:spcPct val="0"/>
        </a:spcAft>
        <a:defRPr sz="3200" b="1">
          <a:solidFill>
            <a:srgbClr val="124A91"/>
          </a:solidFill>
          <a:latin typeface="Arial Narrow" pitchFamily="34" charset="0"/>
          <a:ea typeface="ＭＳ Ｐゴシック" pitchFamily="1" charset="-128"/>
        </a:defRPr>
      </a:lvl6pPr>
      <a:lvl7pPr marL="914400" algn="l" rtl="0" fontAlgn="base">
        <a:spcBef>
          <a:spcPct val="0"/>
        </a:spcBef>
        <a:spcAft>
          <a:spcPct val="0"/>
        </a:spcAft>
        <a:defRPr sz="3200" b="1">
          <a:solidFill>
            <a:srgbClr val="124A91"/>
          </a:solidFill>
          <a:latin typeface="Arial Narrow" pitchFamily="34" charset="0"/>
          <a:ea typeface="ＭＳ Ｐゴシック" pitchFamily="1" charset="-128"/>
        </a:defRPr>
      </a:lvl7pPr>
      <a:lvl8pPr marL="1371600" algn="l" rtl="0" fontAlgn="base">
        <a:spcBef>
          <a:spcPct val="0"/>
        </a:spcBef>
        <a:spcAft>
          <a:spcPct val="0"/>
        </a:spcAft>
        <a:defRPr sz="3200" b="1">
          <a:solidFill>
            <a:srgbClr val="124A91"/>
          </a:solidFill>
          <a:latin typeface="Arial Narrow" pitchFamily="34" charset="0"/>
          <a:ea typeface="ＭＳ Ｐゴシック" pitchFamily="1" charset="-128"/>
        </a:defRPr>
      </a:lvl8pPr>
      <a:lvl9pPr marL="1828800" algn="l" rtl="0" fontAlgn="base">
        <a:spcBef>
          <a:spcPct val="0"/>
        </a:spcBef>
        <a:spcAft>
          <a:spcPct val="0"/>
        </a:spcAft>
        <a:defRPr sz="3200" b="1">
          <a:solidFill>
            <a:srgbClr val="124A91"/>
          </a:solidFill>
          <a:latin typeface="Arial Narrow" pitchFamily="34" charset="0"/>
          <a:ea typeface="ＭＳ Ｐゴシック" pitchFamily="1" charset="-128"/>
        </a:defRPr>
      </a:lvl9pPr>
    </p:titleStyle>
    <p:bodyStyle>
      <a:lvl1pPr marL="342900" indent="-342900" algn="l" rtl="0" fontAlgn="base">
        <a:spcBef>
          <a:spcPct val="20000"/>
        </a:spcBef>
        <a:spcAft>
          <a:spcPct val="0"/>
        </a:spcAft>
        <a:buClr>
          <a:srgbClr val="004483"/>
        </a:buClr>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04483"/>
        </a:buClr>
        <a:buFont typeface="Times" charset="0"/>
        <a:buChar char="•"/>
        <a:defRPr sz="2400">
          <a:solidFill>
            <a:schemeClr val="tx1"/>
          </a:solidFill>
          <a:latin typeface="+mn-lt"/>
          <a:ea typeface="+mn-ea"/>
        </a:defRPr>
      </a:lvl2pPr>
      <a:lvl3pPr marL="1143000" indent="-228600" algn="l" rtl="0" fontAlgn="base">
        <a:spcBef>
          <a:spcPct val="20000"/>
        </a:spcBef>
        <a:spcAft>
          <a:spcPct val="0"/>
        </a:spcAft>
        <a:buClr>
          <a:srgbClr val="004483"/>
        </a:buClr>
        <a:buFont typeface="Symbol" pitchFamily="18" charset="2"/>
        <a:buChar char=""/>
        <a:defRPr sz="2400">
          <a:solidFill>
            <a:schemeClr val="tx1"/>
          </a:solidFill>
          <a:latin typeface="+mn-lt"/>
          <a:ea typeface="+mn-ea"/>
        </a:defRPr>
      </a:lvl3pPr>
      <a:lvl4pPr marL="1600200" indent="-228600" algn="l" rtl="0" fontAlgn="base">
        <a:spcBef>
          <a:spcPct val="20000"/>
        </a:spcBef>
        <a:spcAft>
          <a:spcPct val="0"/>
        </a:spcAft>
        <a:buClr>
          <a:srgbClr val="004483"/>
        </a:buClr>
        <a:buFont typeface="Symbol" pitchFamily="18" charset="2"/>
        <a:buChar char=""/>
        <a:defRPr sz="2000">
          <a:solidFill>
            <a:schemeClr val="tx1"/>
          </a:solidFill>
          <a:latin typeface="+mn-lt"/>
          <a:ea typeface="+mn-ea"/>
        </a:defRPr>
      </a:lvl4pPr>
      <a:lvl5pPr marL="20574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5pPr>
      <a:lvl6pPr marL="25146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6pPr>
      <a:lvl7pPr marL="29718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7pPr>
      <a:lvl8pPr marL="34290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8pPr>
      <a:lvl9pPr marL="38862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704"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54"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56"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60"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64"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0" y="1069975"/>
            <a:ext cx="9144000" cy="5788025"/>
          </a:xfrm>
          <a:prstGeom prst="rect">
            <a:avLst/>
          </a:prstGeom>
          <a:solidFill>
            <a:schemeClr val="bg1"/>
          </a:solidFill>
          <a:ln w="9525">
            <a:noFill/>
            <a:miter lim="800000"/>
            <a:headEnd/>
            <a:tailEnd/>
          </a:ln>
          <a:effectLst/>
        </p:spPr>
        <p:txBody>
          <a:bodyPr wrap="none" anchor="ctr"/>
          <a:lstStyle/>
          <a:p>
            <a:pPr algn="ctr"/>
            <a:endParaRPr lang="en-CA" sz="1400">
              <a:latin typeface="Impact" pitchFamily="34" charset="0"/>
              <a:ea typeface="ＭＳ Ｐゴシック"/>
            </a:endParaRPr>
          </a:p>
        </p:txBody>
      </p:sp>
      <p:grpSp>
        <p:nvGrpSpPr>
          <p:cNvPr id="2" name="Group 4"/>
          <p:cNvGrpSpPr>
            <a:grpSpLocks/>
          </p:cNvGrpSpPr>
          <p:nvPr/>
        </p:nvGrpSpPr>
        <p:grpSpPr bwMode="auto">
          <a:xfrm>
            <a:off x="0" y="1066800"/>
            <a:ext cx="9142413" cy="76200"/>
            <a:chOff x="0" y="0"/>
            <a:chExt cx="5760" cy="708"/>
          </a:xfrm>
        </p:grpSpPr>
        <p:sp>
          <p:nvSpPr>
            <p:cNvPr id="194565" name="Rectangle 5"/>
            <p:cNvSpPr>
              <a:spLocks noChangeArrowheads="1"/>
            </p:cNvSpPr>
            <p:nvPr userDrawn="1"/>
          </p:nvSpPr>
          <p:spPr bwMode="auto">
            <a:xfrm flipV="1">
              <a:off x="0" y="0"/>
              <a:ext cx="2880" cy="708"/>
            </a:xfrm>
            <a:prstGeom prst="rect">
              <a:avLst/>
            </a:prstGeom>
            <a:solidFill>
              <a:srgbClr val="124A91"/>
            </a:solidFill>
            <a:ln w="9525">
              <a:noFill/>
              <a:miter lim="800000"/>
              <a:headEnd/>
              <a:tailEnd/>
            </a:ln>
            <a:effectLst/>
          </p:spPr>
          <p:txBody>
            <a:bodyPr wrap="none" anchor="ctr"/>
            <a:lstStyle/>
            <a:p>
              <a:endParaRPr lang="en-US">
                <a:ea typeface="ＭＳ Ｐゴシック"/>
              </a:endParaRPr>
            </a:p>
          </p:txBody>
        </p:sp>
        <p:sp>
          <p:nvSpPr>
            <p:cNvPr id="194566" name="Rectangle 6"/>
            <p:cNvSpPr>
              <a:spLocks noChangeArrowheads="1"/>
            </p:cNvSpPr>
            <p:nvPr userDrawn="1"/>
          </p:nvSpPr>
          <p:spPr bwMode="auto">
            <a:xfrm flipV="1">
              <a:off x="2880" y="0"/>
              <a:ext cx="2880" cy="708"/>
            </a:xfrm>
            <a:prstGeom prst="rect">
              <a:avLst/>
            </a:prstGeom>
            <a:solidFill>
              <a:srgbClr val="124A91"/>
            </a:solidFill>
            <a:ln w="9525">
              <a:noFill/>
              <a:miter lim="800000"/>
              <a:headEnd/>
              <a:tailEnd/>
            </a:ln>
            <a:effectLst/>
          </p:spPr>
          <p:txBody>
            <a:bodyPr wrap="none" anchor="ctr"/>
            <a:lstStyle/>
            <a:p>
              <a:endParaRPr lang="en-US">
                <a:ea typeface="ＭＳ Ｐゴシック"/>
              </a:endParaRPr>
            </a:p>
          </p:txBody>
        </p:sp>
      </p:grpSp>
      <p:sp>
        <p:nvSpPr>
          <p:cNvPr id="194567" name="Freeform 7"/>
          <p:cNvSpPr>
            <a:spLocks/>
          </p:cNvSpPr>
          <p:nvPr/>
        </p:nvSpPr>
        <p:spPr bwMode="auto">
          <a:xfrm>
            <a:off x="2643188" y="6477000"/>
            <a:ext cx="5434012" cy="1588"/>
          </a:xfrm>
          <a:custGeom>
            <a:avLst/>
            <a:gdLst/>
            <a:ahLst/>
            <a:cxnLst>
              <a:cxn ang="0">
                <a:pos x="0" y="0"/>
              </a:cxn>
              <a:cxn ang="0">
                <a:pos x="2119" y="0"/>
              </a:cxn>
              <a:cxn ang="0">
                <a:pos x="3423" y="1"/>
              </a:cxn>
              <a:cxn ang="0">
                <a:pos x="0" y="0"/>
              </a:cxn>
            </a:cxnLst>
            <a:rect l="0" t="0" r="r" b="b"/>
            <a:pathLst>
              <a:path w="3423" h="1">
                <a:moveTo>
                  <a:pt x="0" y="0"/>
                </a:moveTo>
                <a:lnTo>
                  <a:pt x="2119" y="0"/>
                </a:lnTo>
                <a:lnTo>
                  <a:pt x="3423" y="1"/>
                </a:lnTo>
                <a:lnTo>
                  <a:pt x="0" y="0"/>
                </a:lnTo>
                <a:close/>
              </a:path>
            </a:pathLst>
          </a:custGeom>
          <a:noFill/>
          <a:ln w="6350">
            <a:solidFill>
              <a:srgbClr val="004483"/>
            </a:solidFill>
            <a:round/>
            <a:headEnd/>
            <a:tailEnd/>
          </a:ln>
          <a:effectLst/>
        </p:spPr>
        <p:txBody>
          <a:bodyPr/>
          <a:lstStyle/>
          <a:p>
            <a:endParaRPr lang="en-US">
              <a:ea typeface="ＭＳ Ｐゴシック"/>
            </a:endParaRPr>
          </a:p>
        </p:txBody>
      </p:sp>
      <p:sp>
        <p:nvSpPr>
          <p:cNvPr id="194569" name="Rectangle 9"/>
          <p:cNvSpPr>
            <a:spLocks noGrp="1" noChangeArrowheads="1"/>
          </p:cNvSpPr>
          <p:nvPr>
            <p:ph type="title"/>
          </p:nvPr>
        </p:nvSpPr>
        <p:spPr bwMode="auto">
          <a:xfrm>
            <a:off x="609600" y="152400"/>
            <a:ext cx="7950200" cy="809625"/>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194574" name="Rectangle 14"/>
          <p:cNvSpPr>
            <a:spLocks noChangeArrowheads="1"/>
          </p:cNvSpPr>
          <p:nvPr/>
        </p:nvSpPr>
        <p:spPr bwMode="auto">
          <a:xfrm>
            <a:off x="8464550" y="6378575"/>
            <a:ext cx="184150" cy="457200"/>
          </a:xfrm>
          <a:prstGeom prst="rect">
            <a:avLst/>
          </a:prstGeom>
          <a:noFill/>
          <a:ln w="9525">
            <a:noFill/>
            <a:miter lim="800000"/>
            <a:headEnd/>
            <a:tailEnd/>
          </a:ln>
        </p:spPr>
        <p:txBody>
          <a:bodyPr wrap="none">
            <a:spAutoFit/>
          </a:bodyPr>
          <a:lstStyle/>
          <a:p>
            <a:pPr>
              <a:spcBef>
                <a:spcPct val="0"/>
              </a:spcBef>
            </a:pPr>
            <a:endParaRPr lang="en-CA" sz="2400">
              <a:solidFill>
                <a:srgbClr val="000000"/>
              </a:solidFill>
              <a:latin typeface="Arial"/>
              <a:ea typeface="ＭＳ Ｐゴシック"/>
            </a:endParaRPr>
          </a:p>
        </p:txBody>
      </p:sp>
      <p:sp>
        <p:nvSpPr>
          <p:cNvPr id="194577" name="Text Box 17"/>
          <p:cNvSpPr txBox="1">
            <a:spLocks noChangeArrowheads="1"/>
          </p:cNvSpPr>
          <p:nvPr/>
        </p:nvSpPr>
        <p:spPr bwMode="auto">
          <a:xfrm>
            <a:off x="990600" y="6324600"/>
            <a:ext cx="3657600" cy="304800"/>
          </a:xfrm>
          <a:prstGeom prst="rect">
            <a:avLst/>
          </a:prstGeom>
          <a:noFill/>
          <a:ln w="9525">
            <a:noFill/>
            <a:miter lim="800000"/>
            <a:headEnd/>
            <a:tailEnd/>
          </a:ln>
          <a:effectLst/>
        </p:spPr>
        <p:txBody>
          <a:bodyPr>
            <a:spAutoFit/>
          </a:bodyPr>
          <a:lstStyle/>
          <a:p>
            <a:endParaRPr lang="en-CA" sz="1400">
              <a:latin typeface="Impact" pitchFamily="34" charset="0"/>
              <a:ea typeface="ＭＳ Ｐゴシック"/>
            </a:endParaRPr>
          </a:p>
        </p:txBody>
      </p:sp>
      <p:sp>
        <p:nvSpPr>
          <p:cNvPr id="194578" name="Text Box 18"/>
          <p:cNvSpPr txBox="1">
            <a:spLocks noChangeArrowheads="1"/>
          </p:cNvSpPr>
          <p:nvPr/>
        </p:nvSpPr>
        <p:spPr bwMode="auto">
          <a:xfrm>
            <a:off x="990600" y="6324600"/>
            <a:ext cx="3063875" cy="304800"/>
          </a:xfrm>
          <a:prstGeom prst="rect">
            <a:avLst/>
          </a:prstGeom>
          <a:noFill/>
          <a:ln w="9525">
            <a:noFill/>
            <a:miter lim="800000"/>
            <a:headEnd/>
            <a:tailEnd/>
          </a:ln>
          <a:effectLst/>
        </p:spPr>
        <p:txBody>
          <a:bodyPr>
            <a:spAutoFit/>
          </a:bodyPr>
          <a:lstStyle/>
          <a:p>
            <a:endParaRPr lang="en-CA" sz="1400">
              <a:latin typeface="Impact" pitchFamily="34" charset="0"/>
              <a:ea typeface="ＭＳ Ｐゴシック"/>
            </a:endParaRPr>
          </a:p>
        </p:txBody>
      </p:sp>
      <p:pic>
        <p:nvPicPr>
          <p:cNvPr id="194581" name="Picture 21" descr="lab_icon_no_box_blue_rgb"/>
          <p:cNvPicPr>
            <a:picLocks noChangeAspect="1" noChangeArrowheads="1"/>
          </p:cNvPicPr>
          <p:nvPr userDrawn="1"/>
        </p:nvPicPr>
        <p:blipFill>
          <a:blip r:embed="rId3" cstate="print"/>
          <a:srcRect/>
          <a:stretch>
            <a:fillRect/>
          </a:stretch>
        </p:blipFill>
        <p:spPr bwMode="auto">
          <a:xfrm>
            <a:off x="8153400" y="6248400"/>
            <a:ext cx="533400" cy="512763"/>
          </a:xfrm>
          <a:prstGeom prst="rect">
            <a:avLst/>
          </a:prstGeom>
          <a:noFill/>
        </p:spPr>
      </p:pic>
      <p:pic>
        <p:nvPicPr>
          <p:cNvPr id="194583" name="Picture 23" descr="PS_Logo_(no_Alpha)"/>
          <p:cNvPicPr>
            <a:picLocks noChangeAspect="1" noChangeArrowheads="1"/>
          </p:cNvPicPr>
          <p:nvPr userDrawn="1"/>
        </p:nvPicPr>
        <p:blipFill>
          <a:blip r:embed="rId4" cstate="print"/>
          <a:srcRect/>
          <a:stretch>
            <a:fillRect/>
          </a:stretch>
        </p:blipFill>
        <p:spPr bwMode="auto">
          <a:xfrm>
            <a:off x="304800" y="6248400"/>
            <a:ext cx="2209800" cy="320675"/>
          </a:xfrm>
          <a:prstGeom prst="rect">
            <a:avLst/>
          </a:prstGeom>
          <a:noFill/>
        </p:spPr>
      </p:pic>
    </p:spTree>
  </p:cSld>
  <p:clrMap bg1="lt1" tx1="dk1" bg2="lt2" tx2="dk2" accent1="accent1" accent2="accent2" accent3="accent3" accent4="accent4" accent5="accent5" accent6="accent6" hlink="hlink" folHlink="folHlink"/>
  <p:sldLayoutIdLst>
    <p:sldLayoutId id="2147483768" r:id="rId1"/>
  </p:sldLayoutIdLst>
  <p:txStyles>
    <p:titleStyle>
      <a:lvl1pPr algn="l" rtl="0" fontAlgn="base">
        <a:spcBef>
          <a:spcPct val="0"/>
        </a:spcBef>
        <a:spcAft>
          <a:spcPct val="0"/>
        </a:spcAft>
        <a:defRPr sz="3200" b="1">
          <a:solidFill>
            <a:srgbClr val="124A91"/>
          </a:solidFill>
          <a:latin typeface="+mj-lt"/>
          <a:ea typeface="+mj-ea"/>
          <a:cs typeface="+mj-cs"/>
        </a:defRPr>
      </a:lvl1pPr>
      <a:lvl2pPr algn="l" rtl="0" fontAlgn="base">
        <a:spcBef>
          <a:spcPct val="0"/>
        </a:spcBef>
        <a:spcAft>
          <a:spcPct val="0"/>
        </a:spcAft>
        <a:defRPr sz="3200" b="1">
          <a:solidFill>
            <a:srgbClr val="124A91"/>
          </a:solidFill>
          <a:latin typeface="Arial Narrow" pitchFamily="34" charset="0"/>
          <a:ea typeface="ＭＳ Ｐゴシック" pitchFamily="1" charset="-128"/>
        </a:defRPr>
      </a:lvl2pPr>
      <a:lvl3pPr algn="l" rtl="0" fontAlgn="base">
        <a:spcBef>
          <a:spcPct val="0"/>
        </a:spcBef>
        <a:spcAft>
          <a:spcPct val="0"/>
        </a:spcAft>
        <a:defRPr sz="3200" b="1">
          <a:solidFill>
            <a:srgbClr val="124A91"/>
          </a:solidFill>
          <a:latin typeface="Arial Narrow" pitchFamily="34" charset="0"/>
          <a:ea typeface="ＭＳ Ｐゴシック" pitchFamily="1" charset="-128"/>
        </a:defRPr>
      </a:lvl3pPr>
      <a:lvl4pPr algn="l" rtl="0" fontAlgn="base">
        <a:spcBef>
          <a:spcPct val="0"/>
        </a:spcBef>
        <a:spcAft>
          <a:spcPct val="0"/>
        </a:spcAft>
        <a:defRPr sz="3200" b="1">
          <a:solidFill>
            <a:srgbClr val="124A91"/>
          </a:solidFill>
          <a:latin typeface="Arial Narrow" pitchFamily="34" charset="0"/>
          <a:ea typeface="ＭＳ Ｐゴシック" pitchFamily="1" charset="-128"/>
        </a:defRPr>
      </a:lvl4pPr>
      <a:lvl5pPr algn="l" rtl="0" fontAlgn="base">
        <a:spcBef>
          <a:spcPct val="0"/>
        </a:spcBef>
        <a:spcAft>
          <a:spcPct val="0"/>
        </a:spcAft>
        <a:defRPr sz="3200" b="1">
          <a:solidFill>
            <a:srgbClr val="124A91"/>
          </a:solidFill>
          <a:latin typeface="Arial Narrow" pitchFamily="34" charset="0"/>
          <a:ea typeface="ＭＳ Ｐゴシック" pitchFamily="1" charset="-128"/>
        </a:defRPr>
      </a:lvl5pPr>
      <a:lvl6pPr marL="457200" algn="l" rtl="0" fontAlgn="base">
        <a:spcBef>
          <a:spcPct val="0"/>
        </a:spcBef>
        <a:spcAft>
          <a:spcPct val="0"/>
        </a:spcAft>
        <a:defRPr sz="3200" b="1">
          <a:solidFill>
            <a:srgbClr val="124A91"/>
          </a:solidFill>
          <a:latin typeface="Arial Narrow" pitchFamily="34" charset="0"/>
          <a:ea typeface="ＭＳ Ｐゴシック" pitchFamily="1" charset="-128"/>
        </a:defRPr>
      </a:lvl6pPr>
      <a:lvl7pPr marL="914400" algn="l" rtl="0" fontAlgn="base">
        <a:spcBef>
          <a:spcPct val="0"/>
        </a:spcBef>
        <a:spcAft>
          <a:spcPct val="0"/>
        </a:spcAft>
        <a:defRPr sz="3200" b="1">
          <a:solidFill>
            <a:srgbClr val="124A91"/>
          </a:solidFill>
          <a:latin typeface="Arial Narrow" pitchFamily="34" charset="0"/>
          <a:ea typeface="ＭＳ Ｐゴシック" pitchFamily="1" charset="-128"/>
        </a:defRPr>
      </a:lvl7pPr>
      <a:lvl8pPr marL="1371600" algn="l" rtl="0" fontAlgn="base">
        <a:spcBef>
          <a:spcPct val="0"/>
        </a:spcBef>
        <a:spcAft>
          <a:spcPct val="0"/>
        </a:spcAft>
        <a:defRPr sz="3200" b="1">
          <a:solidFill>
            <a:srgbClr val="124A91"/>
          </a:solidFill>
          <a:latin typeface="Arial Narrow" pitchFamily="34" charset="0"/>
          <a:ea typeface="ＭＳ Ｐゴシック" pitchFamily="1" charset="-128"/>
        </a:defRPr>
      </a:lvl8pPr>
      <a:lvl9pPr marL="1828800" algn="l" rtl="0" fontAlgn="base">
        <a:spcBef>
          <a:spcPct val="0"/>
        </a:spcBef>
        <a:spcAft>
          <a:spcPct val="0"/>
        </a:spcAft>
        <a:defRPr sz="3200" b="1">
          <a:solidFill>
            <a:srgbClr val="124A91"/>
          </a:solidFill>
          <a:latin typeface="Arial Narrow" pitchFamily="34" charset="0"/>
          <a:ea typeface="ＭＳ Ｐゴシック" pitchFamily="1" charset="-128"/>
        </a:defRPr>
      </a:lvl9pPr>
    </p:titleStyle>
    <p:bodyStyle>
      <a:lvl1pPr marL="342900" indent="-342900" algn="l" rtl="0" fontAlgn="base">
        <a:spcBef>
          <a:spcPct val="20000"/>
        </a:spcBef>
        <a:spcAft>
          <a:spcPct val="0"/>
        </a:spcAft>
        <a:buClr>
          <a:srgbClr val="004483"/>
        </a:buClr>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04483"/>
        </a:buClr>
        <a:buFont typeface="Times" charset="0"/>
        <a:buChar char="•"/>
        <a:defRPr sz="2400">
          <a:solidFill>
            <a:schemeClr val="tx1"/>
          </a:solidFill>
          <a:latin typeface="+mn-lt"/>
          <a:ea typeface="+mn-ea"/>
        </a:defRPr>
      </a:lvl2pPr>
      <a:lvl3pPr marL="1143000" indent="-228600" algn="l" rtl="0" fontAlgn="base">
        <a:spcBef>
          <a:spcPct val="20000"/>
        </a:spcBef>
        <a:spcAft>
          <a:spcPct val="0"/>
        </a:spcAft>
        <a:buClr>
          <a:srgbClr val="004483"/>
        </a:buClr>
        <a:buFont typeface="Symbol" pitchFamily="18" charset="2"/>
        <a:buChar char=""/>
        <a:defRPr sz="2400">
          <a:solidFill>
            <a:schemeClr val="tx1"/>
          </a:solidFill>
          <a:latin typeface="+mn-lt"/>
          <a:ea typeface="+mn-ea"/>
        </a:defRPr>
      </a:lvl3pPr>
      <a:lvl4pPr marL="1600200" indent="-228600" algn="l" rtl="0" fontAlgn="base">
        <a:spcBef>
          <a:spcPct val="20000"/>
        </a:spcBef>
        <a:spcAft>
          <a:spcPct val="0"/>
        </a:spcAft>
        <a:buClr>
          <a:srgbClr val="004483"/>
        </a:buClr>
        <a:buFont typeface="Symbol" pitchFamily="18" charset="2"/>
        <a:buChar char=""/>
        <a:defRPr sz="2000">
          <a:solidFill>
            <a:schemeClr val="tx1"/>
          </a:solidFill>
          <a:latin typeface="+mn-lt"/>
          <a:ea typeface="+mn-ea"/>
        </a:defRPr>
      </a:lvl4pPr>
      <a:lvl5pPr marL="20574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5pPr>
      <a:lvl6pPr marL="25146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6pPr>
      <a:lvl7pPr marL="29718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7pPr>
      <a:lvl8pPr marL="34290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8pPr>
      <a:lvl9pPr marL="3886200" indent="-228600" algn="l" rtl="0" fontAlgn="base">
        <a:spcBef>
          <a:spcPct val="20000"/>
        </a:spcBef>
        <a:spcAft>
          <a:spcPct val="0"/>
        </a:spcAft>
        <a:buClr>
          <a:srgbClr val="004483"/>
        </a:buClr>
        <a:buFont typeface="Geneva CE" pitchFamily="1" charset="-18"/>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70"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76"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4"/>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80" r:id="rId1"/>
    <p:sldLayoutId id="2147483801" r:id="rId2"/>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86"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88"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90"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92"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94"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78"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4"/>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808114" y="6591164"/>
            <a:ext cx="772006"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a:t>
            </a:r>
            <a:r>
              <a:rPr lang="en-US" sz="600" dirty="0" err="1">
                <a:solidFill>
                  <a:prstClr val="black"/>
                </a:solidFill>
                <a:latin typeface="Arial"/>
                <a:cs typeface="Arial"/>
              </a:rPr>
              <a:t>xxxxxx</a:t>
            </a:r>
            <a:endParaRPr lang="en-US" sz="600" dirty="0">
              <a:solidFill>
                <a:prstClr val="black"/>
              </a:solidFill>
              <a:latin typeface="Arial"/>
              <a:cs typeface="Arial"/>
            </a:endParaRP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
        <p:nvSpPr>
          <p:cNvPr id="11" name="TextBox 10"/>
          <p:cNvSpPr txBox="1"/>
          <p:nvPr userDrawn="1"/>
        </p:nvSpPr>
        <p:spPr>
          <a:xfrm>
            <a:off x="7603592" y="6642556"/>
            <a:ext cx="891591" cy="184666"/>
          </a:xfrm>
          <a:prstGeom prst="rect">
            <a:avLst/>
          </a:prstGeom>
          <a:solidFill>
            <a:schemeClr val="bg1">
              <a:lumMod val="85000"/>
            </a:schemeClr>
          </a:solidFill>
        </p:spPr>
        <p:txBody>
          <a:bodyPr wrap="none" rtlCol="0">
            <a:spAutoFit/>
          </a:bodyPr>
          <a:lstStyle/>
          <a:p>
            <a:pPr defTabSz="457200" eaLnBrk="1" fontAlgn="auto" hangingPunct="1">
              <a:spcBef>
                <a:spcPts val="0"/>
              </a:spcBef>
              <a:spcAft>
                <a:spcPts val="0"/>
              </a:spcAft>
            </a:pPr>
            <a:r>
              <a:rPr lang="en-US" sz="600" dirty="0">
                <a:solidFill>
                  <a:prstClr val="black"/>
                </a:solidFill>
                <a:latin typeface="Arial"/>
              </a:rPr>
              <a:t>LLNL-PRES-778861</a:t>
            </a:r>
          </a:p>
        </p:txBody>
      </p:sp>
    </p:spTree>
  </p:cSld>
  <p:clrMap bg1="lt1" tx1="dk1" bg2="lt2" tx2="dk2" accent1="accent1" accent2="accent2" accent3="accent3" accent4="accent4" accent5="accent5" accent6="accent6" hlink="hlink" folHlink="folHlink"/>
  <p:sldLayoutIdLst>
    <p:sldLayoutId id="2147483796" r:id="rId1"/>
    <p:sldLayoutId id="2147483810" r:id="rId2"/>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28650" indent="-21590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27113" indent="-342900"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5"/>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798" r:id="rId1"/>
    <p:sldLayoutId id="2147483806" r:id="rId2"/>
    <p:sldLayoutId id="2147483807" r:id="rId3"/>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9144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2" name="Text Box 20"/>
          <p:cNvSpPr txBox="1">
            <a:spLocks noChangeArrowheads="1"/>
          </p:cNvSpPr>
          <p:nvPr/>
        </p:nvSpPr>
        <p:spPr bwMode="auto">
          <a:xfrm>
            <a:off x="379731" y="6492857"/>
            <a:ext cx="3052548" cy="307777"/>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pPr>
            <a:r>
              <a:rPr lang="en-US" sz="1400" b="1" dirty="0">
                <a:solidFill>
                  <a:srgbClr val="124A91"/>
                </a:solidFill>
                <a:latin typeface="Arial Narrow" pitchFamily="-80" charset="0"/>
                <a:ea typeface="+mn-ea"/>
              </a:rPr>
              <a:t>Lawrence Livermore National Laboratory</a:t>
            </a:r>
          </a:p>
        </p:txBody>
      </p:sp>
      <p:pic>
        <p:nvPicPr>
          <p:cNvPr id="13" name="Picture 21" descr="lab_icon_no_box_blue_rgb"/>
          <p:cNvPicPr>
            <a:picLocks noChangeAspect="1" noChangeArrowheads="1"/>
          </p:cNvPicPr>
          <p:nvPr/>
        </p:nvPicPr>
        <p:blipFill>
          <a:blip r:embed="rId3"/>
          <a:srcRect/>
          <a:stretch>
            <a:fillRect/>
          </a:stretch>
        </p:blipFill>
        <p:spPr bwMode="auto">
          <a:xfrm>
            <a:off x="8480166" y="6535024"/>
            <a:ext cx="231880" cy="211357"/>
          </a:xfrm>
          <a:prstGeom prst="rect">
            <a:avLst/>
          </a:prstGeom>
          <a:noFill/>
          <a:effectLst/>
        </p:spPr>
      </p:pic>
      <p:sp>
        <p:nvSpPr>
          <p:cNvPr id="14" name="TextBox 13"/>
          <p:cNvSpPr txBox="1"/>
          <p:nvPr userDrawn="1"/>
        </p:nvSpPr>
        <p:spPr>
          <a:xfrm>
            <a:off x="7780862" y="6591164"/>
            <a:ext cx="799258" cy="138499"/>
          </a:xfrm>
          <a:prstGeom prst="rect">
            <a:avLst/>
          </a:prstGeom>
          <a:noFill/>
        </p:spPr>
        <p:txBody>
          <a:bodyPr wrap="none" lIns="0" bIns="0" rtlCol="0" anchor="b" anchorCtr="0">
            <a:spAutoFit/>
          </a:bodyPr>
          <a:lstStyle/>
          <a:p>
            <a:pPr algn="r" defTabSz="457200" eaLnBrk="1" fontAlgn="auto" hangingPunct="1">
              <a:spcBef>
                <a:spcPts val="0"/>
              </a:spcBef>
              <a:spcAft>
                <a:spcPts val="0"/>
              </a:spcAft>
            </a:pPr>
            <a:r>
              <a:rPr lang="en-US" sz="600" dirty="0">
                <a:solidFill>
                  <a:prstClr val="black"/>
                </a:solidFill>
                <a:latin typeface="Arial"/>
                <a:ea typeface="+mn-ea"/>
                <a:cs typeface="Arial"/>
              </a:rPr>
              <a:t>LLNL-PRES-778861</a:t>
            </a:r>
          </a:p>
        </p:txBody>
      </p:sp>
      <p:sp>
        <p:nvSpPr>
          <p:cNvPr id="19" name="Slide Number Placeholder 7"/>
          <p:cNvSpPr txBox="1">
            <a:spLocks/>
          </p:cNvSpPr>
          <p:nvPr userDrawn="1"/>
        </p:nvSpPr>
        <p:spPr>
          <a:xfrm>
            <a:off x="8212821" y="6493079"/>
            <a:ext cx="360727" cy="159392"/>
          </a:xfrm>
          <a:prstGeom prst="rect">
            <a:avLst/>
          </a:prstGeom>
        </p:spPr>
        <p:txBody>
          <a:bodyPr/>
          <a:lstStyle/>
          <a:p>
            <a:pPr algn="r" defTabSz="457200" eaLnBrk="1" fontAlgn="auto" hangingPunct="1">
              <a:spcBef>
                <a:spcPts val="0"/>
              </a:spcBef>
              <a:spcAft>
                <a:spcPts val="0"/>
              </a:spcAft>
              <a:defRPr/>
            </a:pPr>
            <a:fld id="{EAD690BD-BADF-4FBD-97E7-557E707EBBB2}" type="slidenum">
              <a:rPr lang="en-US" sz="700" smtClean="0">
                <a:solidFill>
                  <a:prstClr val="black"/>
                </a:solidFill>
                <a:latin typeface="Arial"/>
                <a:ea typeface="+mn-ea"/>
              </a:rPr>
              <a:pPr algn="r" defTabSz="457200" eaLnBrk="1" fontAlgn="auto" hangingPunct="1">
                <a:spcBef>
                  <a:spcPts val="0"/>
                </a:spcBef>
                <a:spcAft>
                  <a:spcPts val="0"/>
                </a:spcAft>
                <a:defRPr/>
              </a:pPr>
              <a:t>‹#›</a:t>
            </a:fld>
            <a:endParaRPr lang="en-US" sz="700" dirty="0">
              <a:solidFill>
                <a:prstClr val="black"/>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3803" r:id="rId1"/>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
          </a:xfrm>
          <a:prstGeom prst="rect">
            <a:avLst/>
          </a:prstGeom>
          <a:gradFill flip="none" rotWithShape="1">
            <a:gsLst>
              <a:gs pos="0">
                <a:srgbClr val="000099"/>
              </a:gs>
              <a:gs pos="50000">
                <a:srgbClr val="0033CC"/>
              </a:gs>
              <a:gs pos="100000">
                <a:srgbClr val="0099FF"/>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10" name="Rectangle 3"/>
          <p:cNvSpPr>
            <a:spLocks noGrp="1" noChangeArrowheads="1"/>
          </p:cNvSpPr>
          <p:nvPr>
            <p:ph type="body" idx="1"/>
          </p:nvPr>
        </p:nvSpPr>
        <p:spPr bwMode="auto">
          <a:xfrm>
            <a:off x="533400" y="1193800"/>
            <a:ext cx="77597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Arial is the preferred font</a:t>
            </a:r>
          </a:p>
          <a:p>
            <a:pPr lvl="0"/>
            <a:r>
              <a:rPr lang="en-US" dirty="0"/>
              <a:t>First level</a:t>
            </a:r>
          </a:p>
          <a:p>
            <a:pPr lvl="1"/>
            <a:r>
              <a:rPr lang="en-US" dirty="0"/>
              <a:t>Second level</a:t>
            </a:r>
          </a:p>
          <a:p>
            <a:pPr lvl="2"/>
            <a:r>
              <a:rPr lang="en-US" dirty="0"/>
              <a:t>Third level (suggestion: avoid going beyond third level for the On-Site Review Presentation. Your material may be too detailed for the audience and hard to read in the back of the room)</a:t>
            </a:r>
          </a:p>
          <a:p>
            <a:pPr lvl="0"/>
            <a:r>
              <a:rPr lang="en-US" dirty="0"/>
              <a:t>Division speakers may replace the Lawrence Berkeley National Laboratory line on the bottom of the master with the division name</a:t>
            </a:r>
          </a:p>
        </p:txBody>
      </p:sp>
      <p:pic>
        <p:nvPicPr>
          <p:cNvPr id="11" name="Picture 6" descr="NSD Bu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80350" y="6348384"/>
            <a:ext cx="126365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341250"/>
            <a:ext cx="8763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4"/>
          <p:cNvSpPr>
            <a:spLocks noChangeShapeType="1"/>
          </p:cNvSpPr>
          <p:nvPr userDrawn="1"/>
        </p:nvSpPr>
        <p:spPr bwMode="auto">
          <a:xfrm flipH="1">
            <a:off x="0" y="685800"/>
            <a:ext cx="9144000" cy="0"/>
          </a:xfrm>
          <a:prstGeom prst="line">
            <a:avLst/>
          </a:prstGeom>
          <a:noFill/>
          <a:ln w="50800">
            <a:solidFill>
              <a:srgbClr val="003399"/>
            </a:solidFill>
            <a:round/>
            <a:headEnd type="none" w="sm" len="sm"/>
            <a:tailEnd type="none" w="sm" len="sm"/>
          </a:ln>
        </p:spPr>
        <p:txBody>
          <a:bodyPr lIns="130046" tIns="65023" rIns="130046" bIns="65023"/>
          <a:lstStyle/>
          <a:p>
            <a:pPr>
              <a:spcBef>
                <a:spcPct val="0"/>
              </a:spcBef>
              <a:defRPr/>
            </a:pPr>
            <a:endParaRPr lang="en-US" sz="1800">
              <a:solidFill>
                <a:srgbClr val="000000"/>
              </a:solidFill>
              <a:latin typeface="Times New Roman" charset="0"/>
              <a:ea typeface="Arial" charset="0"/>
            </a:endParaRPr>
          </a:p>
        </p:txBody>
      </p:sp>
    </p:spTree>
  </p:cSld>
  <p:clrMap bg1="lt1" tx1="dk1" bg2="lt2" tx2="dk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2800" b="1">
          <a:solidFill>
            <a:srgbClr val="990033"/>
          </a:solidFill>
          <a:latin typeface="+mj-lt"/>
          <a:ea typeface="+mj-ea"/>
          <a:cs typeface="+mj-cs"/>
        </a:defRPr>
      </a:lvl1pPr>
      <a:lvl2pPr algn="ctr" rtl="0" eaLnBrk="0" fontAlgn="base" hangingPunct="0">
        <a:spcBef>
          <a:spcPct val="0"/>
        </a:spcBef>
        <a:spcAft>
          <a:spcPct val="0"/>
        </a:spcAft>
        <a:defRPr sz="2800" b="1">
          <a:solidFill>
            <a:srgbClr val="990033"/>
          </a:solidFill>
          <a:latin typeface="Arial" charset="0"/>
          <a:cs typeface="Arial" charset="0"/>
        </a:defRPr>
      </a:lvl2pPr>
      <a:lvl3pPr algn="ctr" rtl="0" eaLnBrk="0" fontAlgn="base" hangingPunct="0">
        <a:spcBef>
          <a:spcPct val="0"/>
        </a:spcBef>
        <a:spcAft>
          <a:spcPct val="0"/>
        </a:spcAft>
        <a:defRPr sz="2800" b="1">
          <a:solidFill>
            <a:srgbClr val="990033"/>
          </a:solidFill>
          <a:latin typeface="Arial" charset="0"/>
          <a:cs typeface="Arial" charset="0"/>
        </a:defRPr>
      </a:lvl3pPr>
      <a:lvl4pPr algn="ctr" rtl="0" eaLnBrk="0" fontAlgn="base" hangingPunct="0">
        <a:spcBef>
          <a:spcPct val="0"/>
        </a:spcBef>
        <a:spcAft>
          <a:spcPct val="0"/>
        </a:spcAft>
        <a:defRPr sz="2800" b="1">
          <a:solidFill>
            <a:srgbClr val="990033"/>
          </a:solidFill>
          <a:latin typeface="Arial" charset="0"/>
          <a:cs typeface="Arial" charset="0"/>
        </a:defRPr>
      </a:lvl4pPr>
      <a:lvl5pPr algn="ctr" rtl="0" eaLnBrk="0" fontAlgn="base" hangingPunct="0">
        <a:spcBef>
          <a:spcPct val="0"/>
        </a:spcBef>
        <a:spcAft>
          <a:spcPct val="0"/>
        </a:spcAft>
        <a:defRPr sz="2800" b="1">
          <a:solidFill>
            <a:srgbClr val="990033"/>
          </a:solidFill>
          <a:latin typeface="Arial" charset="0"/>
          <a:cs typeface="Arial" charset="0"/>
        </a:defRPr>
      </a:lvl5pPr>
      <a:lvl6pPr marL="457200" algn="ctr" rtl="0" fontAlgn="base">
        <a:spcBef>
          <a:spcPct val="0"/>
        </a:spcBef>
        <a:spcAft>
          <a:spcPct val="0"/>
        </a:spcAft>
        <a:defRPr sz="2800" b="1">
          <a:solidFill>
            <a:srgbClr val="00279F"/>
          </a:solidFill>
          <a:latin typeface="Arial" charset="0"/>
          <a:cs typeface="Arial" charset="0"/>
        </a:defRPr>
      </a:lvl6pPr>
      <a:lvl7pPr marL="914400" algn="ctr" rtl="0" fontAlgn="base">
        <a:spcBef>
          <a:spcPct val="0"/>
        </a:spcBef>
        <a:spcAft>
          <a:spcPct val="0"/>
        </a:spcAft>
        <a:defRPr sz="2800" b="1">
          <a:solidFill>
            <a:srgbClr val="00279F"/>
          </a:solidFill>
          <a:latin typeface="Arial" charset="0"/>
          <a:cs typeface="Arial" charset="0"/>
        </a:defRPr>
      </a:lvl7pPr>
      <a:lvl8pPr marL="1371600" algn="ctr" rtl="0" fontAlgn="base">
        <a:spcBef>
          <a:spcPct val="0"/>
        </a:spcBef>
        <a:spcAft>
          <a:spcPct val="0"/>
        </a:spcAft>
        <a:defRPr sz="2800" b="1">
          <a:solidFill>
            <a:srgbClr val="00279F"/>
          </a:solidFill>
          <a:latin typeface="Arial" charset="0"/>
          <a:cs typeface="Arial" charset="0"/>
        </a:defRPr>
      </a:lvl8pPr>
      <a:lvl9pPr marL="1828800" algn="ctr" rtl="0" fontAlgn="base">
        <a:spcBef>
          <a:spcPct val="0"/>
        </a:spcBef>
        <a:spcAft>
          <a:spcPct val="0"/>
        </a:spcAft>
        <a:defRPr sz="2800" b="1">
          <a:solidFill>
            <a:srgbClr val="00279F"/>
          </a:solidFill>
          <a:latin typeface="Arial" charset="0"/>
          <a:cs typeface="Arial" charset="0"/>
        </a:defRPr>
      </a:lvl9pPr>
    </p:titleStyle>
    <p:bodyStyle>
      <a:lvl1pPr marL="177800" indent="-177800" algn="l" rtl="0" eaLnBrk="0" fontAlgn="base" hangingPunct="0">
        <a:spcBef>
          <a:spcPct val="40000"/>
        </a:spcBef>
        <a:spcAft>
          <a:spcPct val="0"/>
        </a:spcAft>
        <a:buChar char="•"/>
        <a:defRPr sz="2400">
          <a:solidFill>
            <a:srgbClr val="00279F"/>
          </a:solidFill>
          <a:latin typeface="+mn-lt"/>
          <a:ea typeface="+mn-ea"/>
          <a:cs typeface="+mn-cs"/>
        </a:defRPr>
      </a:lvl1pPr>
      <a:lvl2pPr marL="523875" indent="-174625" algn="l" rtl="0" eaLnBrk="0" fontAlgn="base" hangingPunct="0">
        <a:spcBef>
          <a:spcPct val="20000"/>
        </a:spcBef>
        <a:spcAft>
          <a:spcPct val="0"/>
        </a:spcAft>
        <a:buChar char="–"/>
        <a:defRPr sz="2400">
          <a:solidFill>
            <a:srgbClr val="00279F"/>
          </a:solidFill>
          <a:latin typeface="+mn-lt"/>
          <a:cs typeface="+mn-cs"/>
        </a:defRPr>
      </a:lvl2pPr>
      <a:lvl3pPr marL="854075" indent="-173038" algn="l" rtl="0" eaLnBrk="0" fontAlgn="base" hangingPunct="0">
        <a:spcBef>
          <a:spcPct val="20000"/>
        </a:spcBef>
        <a:spcAft>
          <a:spcPct val="0"/>
        </a:spcAft>
        <a:buChar char="•"/>
        <a:defRPr sz="2200">
          <a:solidFill>
            <a:srgbClr val="00279F"/>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mn-cs"/>
        </a:defRPr>
      </a:lvl5pPr>
      <a:lvl6pPr marL="2514600" indent="-228600" algn="l" rtl="0" fontAlgn="base">
        <a:spcBef>
          <a:spcPct val="20000"/>
        </a:spcBef>
        <a:spcAft>
          <a:spcPct val="0"/>
        </a:spcAft>
        <a:buChar char="»"/>
        <a:defRPr sz="2000">
          <a:solidFill>
            <a:schemeClr val="tx1"/>
          </a:solidFill>
          <a:latin typeface="Times New Roman" pitchFamily="18" charset="0"/>
          <a:cs typeface="+mn-cs"/>
        </a:defRPr>
      </a:lvl6pPr>
      <a:lvl7pPr marL="2971800" indent="-228600" algn="l" rtl="0" fontAlgn="base">
        <a:spcBef>
          <a:spcPct val="20000"/>
        </a:spcBef>
        <a:spcAft>
          <a:spcPct val="0"/>
        </a:spcAft>
        <a:buChar char="»"/>
        <a:defRPr sz="2000">
          <a:solidFill>
            <a:schemeClr val="tx1"/>
          </a:solidFill>
          <a:latin typeface="Times New Roman" pitchFamily="18" charset="0"/>
          <a:cs typeface="+mn-cs"/>
        </a:defRPr>
      </a:lvl7pPr>
      <a:lvl8pPr marL="3429000" indent="-228600" algn="l" rtl="0" fontAlgn="base">
        <a:spcBef>
          <a:spcPct val="20000"/>
        </a:spcBef>
        <a:spcAft>
          <a:spcPct val="0"/>
        </a:spcAft>
        <a:buChar char="»"/>
        <a:defRPr sz="2000">
          <a:solidFill>
            <a:schemeClr val="tx1"/>
          </a:solidFill>
          <a:latin typeface="Times New Roman" pitchFamily="18" charset="0"/>
          <a:cs typeface="+mn-cs"/>
        </a:defRPr>
      </a:lvl8pPr>
      <a:lvl9pPr marL="3886200" indent="-228600" algn="l" rtl="0" fontAlgn="base">
        <a:spcBef>
          <a:spcPct val="20000"/>
        </a:spcBef>
        <a:spcAft>
          <a:spcPct val="0"/>
        </a:spcAft>
        <a:buChar char="»"/>
        <a:defRPr sz="2000">
          <a:solidFill>
            <a:schemeClr val="tx1"/>
          </a:solidFill>
          <a:latin typeface="Times New Roman"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F77082-DE83-4CCD-AF33-E8A71BC9800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575878-38E8-4A15-9D42-2DEF948DAB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66107-A378-446B-8190-6923CE69CE9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0CBE98-7DF0-4744-A324-944756E04A2B}" type="datetimeFigureOut">
              <a:rPr lang="en-US" smtClean="0"/>
              <a:t>6/24/2019</a:t>
            </a:fld>
            <a:endParaRPr lang="en-US"/>
          </a:p>
        </p:txBody>
      </p:sp>
      <p:sp>
        <p:nvSpPr>
          <p:cNvPr id="5" name="Footer Placeholder 4">
            <a:extLst>
              <a:ext uri="{FF2B5EF4-FFF2-40B4-BE49-F238E27FC236}">
                <a16:creationId xmlns:a16="http://schemas.microsoft.com/office/drawing/2014/main" id="{886E58F9-D3DF-421F-8F7F-D11FE106DA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CC3FBF-45E9-4302-9FAC-5B97C6943F9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731C7D-2DFE-47DB-B7CB-E5D4F319B27C}" type="slidenum">
              <a:rPr lang="en-US" smtClean="0"/>
              <a:t>‹#›</a:t>
            </a:fld>
            <a:endParaRPr lang="en-US"/>
          </a:p>
        </p:txBody>
      </p:sp>
    </p:spTree>
    <p:extLst>
      <p:ext uri="{BB962C8B-B14F-4D97-AF65-F5344CB8AC3E}">
        <p14:creationId xmlns:p14="http://schemas.microsoft.com/office/powerpoint/2010/main" val="3353938207"/>
      </p:ext>
    </p:extLst>
  </p:cSld>
  <p:clrMap bg1="lt1" tx1="dk1" bg2="lt2" tx2="dk2" accent1="accent1" accent2="accent2" accent3="accent3" accent4="accent4" accent5="accent5" accent6="accent6" hlink="hlink" folHlink="folHlink"/>
  <p:sldLayoutIdLst>
    <p:sldLayoutId id="214748380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80"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82"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90"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92"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94"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7053263" y="6261100"/>
            <a:ext cx="1612900" cy="274638"/>
          </a:xfrm>
          <a:prstGeom prst="rect">
            <a:avLst/>
          </a:prstGeom>
          <a:noFill/>
          <a:ln w="12700">
            <a:noFill/>
            <a:miter lim="800000"/>
            <a:headEnd/>
            <a:tailEnd/>
          </a:ln>
          <a:effectLst/>
        </p:spPr>
        <p:txBody>
          <a:bodyPr>
            <a:spAutoFit/>
          </a:bodyPr>
          <a:lstStyle/>
          <a:p>
            <a:endParaRPr lang="en-US" altLang="en-US" sz="1200">
              <a:solidFill>
                <a:srgbClr val="000000"/>
              </a:solidFill>
              <a:latin typeface="Helvetica" pitchFamily="34" charset="0"/>
              <a:ea typeface="+mn-ea"/>
            </a:endParaRPr>
          </a:p>
        </p:txBody>
      </p:sp>
      <p:sp>
        <p:nvSpPr>
          <p:cNvPr id="1035" name="Line 11"/>
          <p:cNvSpPr>
            <a:spLocks noChangeShapeType="1"/>
          </p:cNvSpPr>
          <p:nvPr/>
        </p:nvSpPr>
        <p:spPr bwMode="auto">
          <a:xfrm flipH="1" flipV="1">
            <a:off x="468313" y="1300163"/>
            <a:ext cx="7543800" cy="7937"/>
          </a:xfrm>
          <a:prstGeom prst="line">
            <a:avLst/>
          </a:prstGeom>
          <a:noFill/>
          <a:ln w="57150">
            <a:solidFill>
              <a:srgbClr val="000099"/>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040" name="Rectangle 16"/>
          <p:cNvSpPr>
            <a:spLocks noGrp="1" noChangeArrowheads="1"/>
          </p:cNvSpPr>
          <p:nvPr>
            <p:ph type="title"/>
          </p:nvPr>
        </p:nvSpPr>
        <p:spPr bwMode="auto">
          <a:xfrm>
            <a:off x="306388" y="206375"/>
            <a:ext cx="727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1" name="Picture 17" descr="C:\Divisionstuff\CBN_logo5_1.tif"/>
          <p:cNvPicPr>
            <a:picLocks noChangeAspect="1" noChangeArrowheads="1"/>
          </p:cNvPicPr>
          <p:nvPr userDrawn="1"/>
        </p:nvPicPr>
        <p:blipFill>
          <a:blip r:embed="rId3" cstate="print"/>
          <a:srcRect/>
          <a:stretch>
            <a:fillRect/>
          </a:stretch>
        </p:blipFill>
        <p:spPr bwMode="auto">
          <a:xfrm>
            <a:off x="7632700" y="0"/>
            <a:ext cx="1333500" cy="1333500"/>
          </a:xfrm>
          <a:prstGeom prst="rect">
            <a:avLst/>
          </a:prstGeom>
          <a:noFill/>
        </p:spPr>
      </p:pic>
    </p:spTree>
  </p:cSld>
  <p:clrMap bg1="lt1" tx1="dk1" bg2="lt2" tx2="dk2" accent1="accent1" accent2="accent2" accent3="accent3" accent4="accent4" accent5="accent5" accent6="accent6" hlink="hlink" folHlink="folHlink"/>
  <p:sldLayoutIdLst>
    <p:sldLayoutId id="2147483696" r:id="rId1"/>
  </p:sldLayoutIdLst>
  <p:txStyles>
    <p:titleStyle>
      <a:lvl1pPr algn="ctr" rtl="0" eaLnBrk="0" fontAlgn="base" hangingPunct="0">
        <a:spcBef>
          <a:spcPct val="0"/>
        </a:spcBef>
        <a:spcAft>
          <a:spcPct val="0"/>
        </a:spcAft>
        <a:defRPr sz="3200" b="1">
          <a:solidFill>
            <a:srgbClr val="961E8D"/>
          </a:solidFill>
          <a:latin typeface="+mj-lt"/>
          <a:ea typeface="+mj-ea"/>
          <a:cs typeface="+mj-cs"/>
        </a:defRPr>
      </a:lvl1pPr>
      <a:lvl2pPr algn="ctr" rtl="0" eaLnBrk="0" fontAlgn="base" hangingPunct="0">
        <a:spcBef>
          <a:spcPct val="0"/>
        </a:spcBef>
        <a:spcAft>
          <a:spcPct val="0"/>
        </a:spcAft>
        <a:defRPr sz="3200" b="1">
          <a:solidFill>
            <a:srgbClr val="961E8D"/>
          </a:solidFill>
          <a:latin typeface="Arial" charset="0"/>
        </a:defRPr>
      </a:lvl2pPr>
      <a:lvl3pPr algn="ctr" rtl="0" eaLnBrk="0" fontAlgn="base" hangingPunct="0">
        <a:spcBef>
          <a:spcPct val="0"/>
        </a:spcBef>
        <a:spcAft>
          <a:spcPct val="0"/>
        </a:spcAft>
        <a:defRPr sz="3200" b="1">
          <a:solidFill>
            <a:srgbClr val="961E8D"/>
          </a:solidFill>
          <a:latin typeface="Arial" charset="0"/>
        </a:defRPr>
      </a:lvl3pPr>
      <a:lvl4pPr algn="ctr" rtl="0" eaLnBrk="0" fontAlgn="base" hangingPunct="0">
        <a:spcBef>
          <a:spcPct val="0"/>
        </a:spcBef>
        <a:spcAft>
          <a:spcPct val="0"/>
        </a:spcAft>
        <a:defRPr sz="3200" b="1">
          <a:solidFill>
            <a:srgbClr val="961E8D"/>
          </a:solidFill>
          <a:latin typeface="Arial" charset="0"/>
        </a:defRPr>
      </a:lvl4pPr>
      <a:lvl5pPr algn="ctr" rtl="0" eaLnBrk="0" fontAlgn="base" hangingPunct="0">
        <a:spcBef>
          <a:spcPct val="0"/>
        </a:spcBef>
        <a:spcAft>
          <a:spcPct val="0"/>
        </a:spcAft>
        <a:defRPr sz="3200" b="1">
          <a:solidFill>
            <a:srgbClr val="961E8D"/>
          </a:solidFill>
          <a:latin typeface="Arial" charset="0"/>
        </a:defRPr>
      </a:lvl5pPr>
      <a:lvl6pPr marL="457200" algn="ctr" rtl="0" eaLnBrk="0" fontAlgn="base" hangingPunct="0">
        <a:spcBef>
          <a:spcPct val="0"/>
        </a:spcBef>
        <a:spcAft>
          <a:spcPct val="0"/>
        </a:spcAft>
        <a:defRPr sz="3200" b="1">
          <a:solidFill>
            <a:srgbClr val="961E8D"/>
          </a:solidFill>
          <a:latin typeface="Arial" charset="0"/>
        </a:defRPr>
      </a:lvl6pPr>
      <a:lvl7pPr marL="914400" algn="ctr" rtl="0" eaLnBrk="0" fontAlgn="base" hangingPunct="0">
        <a:spcBef>
          <a:spcPct val="0"/>
        </a:spcBef>
        <a:spcAft>
          <a:spcPct val="0"/>
        </a:spcAft>
        <a:defRPr sz="3200" b="1">
          <a:solidFill>
            <a:srgbClr val="961E8D"/>
          </a:solidFill>
          <a:latin typeface="Arial" charset="0"/>
        </a:defRPr>
      </a:lvl7pPr>
      <a:lvl8pPr marL="1371600" algn="ctr" rtl="0" eaLnBrk="0" fontAlgn="base" hangingPunct="0">
        <a:spcBef>
          <a:spcPct val="0"/>
        </a:spcBef>
        <a:spcAft>
          <a:spcPct val="0"/>
        </a:spcAft>
        <a:defRPr sz="3200" b="1">
          <a:solidFill>
            <a:srgbClr val="961E8D"/>
          </a:solidFill>
          <a:latin typeface="Arial" charset="0"/>
        </a:defRPr>
      </a:lvl8pPr>
      <a:lvl9pPr marL="1828800" algn="ctr" rtl="0" eaLnBrk="0" fontAlgn="base" hangingPunct="0">
        <a:spcBef>
          <a:spcPct val="0"/>
        </a:spcBef>
        <a:spcAft>
          <a:spcPct val="0"/>
        </a:spcAft>
        <a:defRPr sz="3200" b="1">
          <a:solidFill>
            <a:srgbClr val="961E8D"/>
          </a:solidFill>
          <a:latin typeface="Arial" charset="0"/>
        </a:defRPr>
      </a:lvl9pPr>
    </p:titleStyle>
    <p:bodyStyle>
      <a:lvl1pPr marL="227013" indent="-227013" algn="l" rtl="0" eaLnBrk="0" fontAlgn="base" hangingPunct="0">
        <a:lnSpc>
          <a:spcPct val="95000"/>
        </a:lnSpc>
        <a:spcBef>
          <a:spcPct val="15000"/>
        </a:spcBef>
        <a:spcAft>
          <a:spcPct val="15000"/>
        </a:spcAft>
        <a:buSzPct val="100000"/>
        <a:buChar char="•"/>
        <a:defRPr b="1">
          <a:solidFill>
            <a:schemeClr val="tx1"/>
          </a:solidFill>
          <a:latin typeface="+mn-lt"/>
          <a:ea typeface="+mn-ea"/>
          <a:cs typeface="+mn-cs"/>
        </a:defRPr>
      </a:lvl1pPr>
      <a:lvl2pPr marL="630238" indent="-288925" algn="l" rtl="0" eaLnBrk="0" fontAlgn="base" hangingPunct="0">
        <a:lnSpc>
          <a:spcPct val="95000"/>
        </a:lnSpc>
        <a:spcBef>
          <a:spcPct val="15000"/>
        </a:spcBef>
        <a:spcAft>
          <a:spcPct val="15000"/>
        </a:spcAft>
        <a:buSzPct val="100000"/>
        <a:buChar char="—"/>
        <a:defRPr b="1">
          <a:solidFill>
            <a:schemeClr val="tx1"/>
          </a:solidFill>
          <a:latin typeface="+mn-lt"/>
        </a:defRPr>
      </a:lvl2pPr>
      <a:lvl3pPr marL="1031875" indent="-236538" algn="l" rtl="0" eaLnBrk="0" fontAlgn="base" hangingPunct="0">
        <a:lnSpc>
          <a:spcPct val="95000"/>
        </a:lnSpc>
        <a:spcBef>
          <a:spcPct val="15000"/>
        </a:spcBef>
        <a:spcAft>
          <a:spcPct val="15000"/>
        </a:spcAft>
        <a:buSzPct val="100000"/>
        <a:buChar char="–"/>
        <a:defRPr b="1">
          <a:solidFill>
            <a:schemeClr val="tx1"/>
          </a:solidFill>
          <a:latin typeface="+mn-lt"/>
        </a:defRPr>
      </a:lvl3pPr>
      <a:lvl4pPr marL="1373188" indent="-176213" algn="l" rtl="0" eaLnBrk="0" fontAlgn="base" hangingPunct="0">
        <a:lnSpc>
          <a:spcPct val="95000"/>
        </a:lnSpc>
        <a:spcBef>
          <a:spcPct val="15000"/>
        </a:spcBef>
        <a:spcAft>
          <a:spcPct val="15000"/>
        </a:spcAft>
        <a:buSzPct val="100000"/>
        <a:buChar char="-"/>
        <a:defRPr b="1">
          <a:solidFill>
            <a:schemeClr val="tx1"/>
          </a:solidFill>
          <a:latin typeface="+mn-lt"/>
        </a:defRPr>
      </a:lvl4pPr>
      <a:lvl5pPr marL="1714500" indent="-176213" algn="l" rtl="0" eaLnBrk="0" fontAlgn="base" hangingPunct="0">
        <a:lnSpc>
          <a:spcPct val="95000"/>
        </a:lnSpc>
        <a:spcBef>
          <a:spcPct val="15000"/>
        </a:spcBef>
        <a:spcAft>
          <a:spcPct val="15000"/>
        </a:spcAft>
        <a:buSzPct val="100000"/>
        <a:buChar char="-"/>
        <a:defRPr b="1">
          <a:solidFill>
            <a:schemeClr val="tx1"/>
          </a:solidFill>
          <a:latin typeface="+mn-lt"/>
        </a:defRPr>
      </a:lvl5pPr>
      <a:lvl6pPr marL="2171700" indent="-176213" algn="l" rtl="0" eaLnBrk="0" fontAlgn="base" hangingPunct="0">
        <a:lnSpc>
          <a:spcPct val="95000"/>
        </a:lnSpc>
        <a:spcBef>
          <a:spcPct val="15000"/>
        </a:spcBef>
        <a:spcAft>
          <a:spcPct val="15000"/>
        </a:spcAft>
        <a:buSzPct val="100000"/>
        <a:buChar char="-"/>
        <a:defRPr b="1">
          <a:solidFill>
            <a:schemeClr val="tx1"/>
          </a:solidFill>
          <a:latin typeface="+mn-lt"/>
        </a:defRPr>
      </a:lvl6pPr>
      <a:lvl7pPr marL="2628900" indent="-176213" algn="l" rtl="0" eaLnBrk="0" fontAlgn="base" hangingPunct="0">
        <a:lnSpc>
          <a:spcPct val="95000"/>
        </a:lnSpc>
        <a:spcBef>
          <a:spcPct val="15000"/>
        </a:spcBef>
        <a:spcAft>
          <a:spcPct val="15000"/>
        </a:spcAft>
        <a:buSzPct val="100000"/>
        <a:buChar char="-"/>
        <a:defRPr b="1">
          <a:solidFill>
            <a:schemeClr val="tx1"/>
          </a:solidFill>
          <a:latin typeface="+mn-lt"/>
        </a:defRPr>
      </a:lvl7pPr>
      <a:lvl8pPr marL="3086100" indent="-176213" algn="l" rtl="0" eaLnBrk="0" fontAlgn="base" hangingPunct="0">
        <a:lnSpc>
          <a:spcPct val="95000"/>
        </a:lnSpc>
        <a:spcBef>
          <a:spcPct val="15000"/>
        </a:spcBef>
        <a:spcAft>
          <a:spcPct val="15000"/>
        </a:spcAft>
        <a:buSzPct val="100000"/>
        <a:buChar char="-"/>
        <a:defRPr b="1">
          <a:solidFill>
            <a:schemeClr val="tx1"/>
          </a:solidFill>
          <a:latin typeface="+mn-lt"/>
        </a:defRPr>
      </a:lvl8pPr>
      <a:lvl9pPr marL="3543300" indent="-176213" algn="l" rtl="0" eaLnBrk="0" fontAlgn="base" hangingPunct="0">
        <a:lnSpc>
          <a:spcPct val="95000"/>
        </a:lnSpc>
        <a:spcBef>
          <a:spcPct val="15000"/>
        </a:spcBef>
        <a:spcAft>
          <a:spcPct val="1500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6.xml"/><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wm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48.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gif"/><Relationship Id="rId9"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8.jpeg"/><Relationship Id="rId7" Type="http://schemas.openxmlformats.org/officeDocument/2006/relationships/image" Target="../media/image52.gif"/><Relationship Id="rId12" Type="http://schemas.openxmlformats.org/officeDocument/2006/relationships/image" Target="../media/image57.jpeg"/><Relationship Id="rId2" Type="http://schemas.openxmlformats.org/officeDocument/2006/relationships/slideLayout" Target="../slideLayouts/slideLayout48.xml"/><Relationship Id="rId1" Type="http://schemas.openxmlformats.org/officeDocument/2006/relationships/video" Target="\Users\pavetter\Desktop\DOE%20NP%20Low%20Energy%20Review%202011\Talks\cube%20corner%20for%20mac.m4v" TargetMode="External"/><Relationship Id="rId6" Type="http://schemas.openxmlformats.org/officeDocument/2006/relationships/image" Target="../media/image51.png"/><Relationship Id="rId11" Type="http://schemas.openxmlformats.org/officeDocument/2006/relationships/image" Target="../media/image56.gif"/><Relationship Id="rId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59.jpeg"/><Relationship Id="rId9" Type="http://schemas.openxmlformats.org/officeDocument/2006/relationships/image" Target="../media/image54.gif"/></Relationships>
</file>

<file path=ppt/slides/_rels/slide41.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61.jpeg"/><Relationship Id="rId1" Type="http://schemas.openxmlformats.org/officeDocument/2006/relationships/slideLayout" Target="../slideLayouts/slideLayout48.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gif"/><Relationship Id="rId9" Type="http://schemas.openxmlformats.org/officeDocument/2006/relationships/image" Target="../media/image57.jpe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2.png"/><Relationship Id="rId7" Type="http://schemas.openxmlformats.org/officeDocument/2006/relationships/image" Target="../media/image52.gif"/><Relationship Id="rId12"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51.png"/><Relationship Id="rId11" Type="http://schemas.openxmlformats.org/officeDocument/2006/relationships/image" Target="../media/image56.gif"/><Relationship Id="rId5" Type="http://schemas.openxmlformats.org/officeDocument/2006/relationships/image" Target="../media/image64.png"/><Relationship Id="rId10" Type="http://schemas.openxmlformats.org/officeDocument/2006/relationships/image" Target="../media/image55.jpeg"/><Relationship Id="rId4" Type="http://schemas.openxmlformats.org/officeDocument/2006/relationships/image" Target="../media/image63.png"/><Relationship Id="rId9" Type="http://schemas.openxmlformats.org/officeDocument/2006/relationships/image" Target="../media/image54.gif"/></Relationships>
</file>

<file path=ppt/slides/_rels/slide4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36.xml"/><Relationship Id="rId6" Type="http://schemas.openxmlformats.org/officeDocument/2006/relationships/image" Target="../media/image74.wmf"/><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87.jpeg"/><Relationship Id="rId7" Type="http://schemas.openxmlformats.org/officeDocument/2006/relationships/image" Target="../media/image85.emf"/><Relationship Id="rId2" Type="http://schemas.openxmlformats.org/officeDocument/2006/relationships/slideLayout" Target="../slideLayouts/slideLayout3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4.wmf"/><Relationship Id="rId4" Type="http://schemas.openxmlformats.org/officeDocument/2006/relationships/oleObject" Target="../embeddings/oleObject1.bin"/><Relationship Id="rId9" Type="http://schemas.openxmlformats.org/officeDocument/2006/relationships/image" Target="../media/image86.emf"/></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32.xml"/><Relationship Id="rId1" Type="http://schemas.openxmlformats.org/officeDocument/2006/relationships/vmlDrawing" Target="../drawings/vmlDrawing2.vml"/><Relationship Id="rId5" Type="http://schemas.openxmlformats.org/officeDocument/2006/relationships/image" Target="../media/image90.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44.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46.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3.xml"/><Relationship Id="rId7" Type="http://schemas.openxmlformats.org/officeDocument/2006/relationships/image" Target="../media/image106.jpeg"/><Relationship Id="rId2" Type="http://schemas.openxmlformats.org/officeDocument/2006/relationships/slideLayout" Target="../slideLayouts/slideLayout45.xml"/><Relationship Id="rId1" Type="http://schemas.openxmlformats.org/officeDocument/2006/relationships/vmlDrawing" Target="../drawings/vmlDrawing3.vml"/><Relationship Id="rId6" Type="http://schemas.openxmlformats.org/officeDocument/2006/relationships/image" Target="../media/image104.png"/><Relationship Id="rId5" Type="http://schemas.openxmlformats.org/officeDocument/2006/relationships/oleObject" Target="../embeddings/oleObject5.bin"/><Relationship Id="rId4" Type="http://schemas.openxmlformats.org/officeDocument/2006/relationships/image" Target="../media/image105.jpeg"/><Relationship Id="rId9" Type="http://schemas.openxmlformats.org/officeDocument/2006/relationships/image" Target="../media/image10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wmf"/><Relationship Id="rId1" Type="http://schemas.openxmlformats.org/officeDocument/2006/relationships/slideLayout" Target="../slideLayouts/slideLayout35.xml"/><Relationship Id="rId6" Type="http://schemas.openxmlformats.org/officeDocument/2006/relationships/image" Target="../media/image95.png"/><Relationship Id="rId5" Type="http://schemas.openxmlformats.org/officeDocument/2006/relationships/image" Target="../media/image117.png"/><Relationship Id="rId4" Type="http://schemas.openxmlformats.org/officeDocument/2006/relationships/image" Target="../media/image116.jpeg"/></Relationships>
</file>

<file path=ppt/slides/_rels/slide6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27590" y="743918"/>
            <a:ext cx="9016410" cy="986725"/>
          </a:xfrm>
        </p:spPr>
        <p:txBody>
          <a:bodyPr/>
          <a:lstStyle/>
          <a:p>
            <a:r>
              <a:rPr lang="en-US" sz="3200" dirty="0"/>
              <a:t>Nuclear Alchemy: The Sorcery of Making New Elements and the Quest for the Island of Stability</a:t>
            </a:r>
          </a:p>
        </p:txBody>
      </p:sp>
      <p:sp>
        <p:nvSpPr>
          <p:cNvPr id="11" name="Text Placeholder 10"/>
          <p:cNvSpPr>
            <a:spLocks noGrp="1"/>
          </p:cNvSpPr>
          <p:nvPr>
            <p:ph type="body" sz="quarter" idx="13"/>
          </p:nvPr>
        </p:nvSpPr>
        <p:spPr/>
        <p:txBody>
          <a:bodyPr/>
          <a:lstStyle/>
          <a:p>
            <a:pPr marL="0" lvl="0" indent="4763"/>
            <a:r>
              <a:rPr lang="en-US" dirty="0">
                <a:cs typeface="Lucida Handwriting"/>
              </a:rPr>
              <a:t>Exotic Beam Summer School </a:t>
            </a:r>
          </a:p>
        </p:txBody>
      </p:sp>
      <p:sp>
        <p:nvSpPr>
          <p:cNvPr id="10" name="Title 1"/>
          <p:cNvSpPr txBox="1">
            <a:spLocks/>
          </p:cNvSpPr>
          <p:nvPr/>
        </p:nvSpPr>
        <p:spPr>
          <a:xfrm>
            <a:off x="3649579" y="2390274"/>
            <a:ext cx="5282524" cy="669845"/>
          </a:xfrm>
          <a:prstGeom prst="rect">
            <a:avLst/>
          </a:prstGeom>
        </p:spPr>
        <p:txBody>
          <a:bodyPr vert="horz" lIns="91440" rIns="45720" rtlCol="0" anchor="b" anchorCtr="0">
            <a:noAutofit/>
            <a:scene3d>
              <a:camera prst="orthographicFront"/>
              <a:lightRig rig="threePt" dir="t">
                <a:rot lat="0" lon="0" rev="4800000"/>
              </a:lightRig>
            </a:scene3d>
            <a:sp3d prstMaterial="matte"/>
          </a:bodyPr>
          <a:lstStyle/>
          <a:p>
            <a:pPr algn="r" eaLnBrk="1" fontAlgn="auto" hangingPunct="1">
              <a:spcBef>
                <a:spcPct val="0"/>
              </a:spcBef>
              <a:spcAft>
                <a:spcPts val="0"/>
              </a:spcAft>
              <a:defRPr/>
            </a:pPr>
            <a:r>
              <a:rPr lang="en-US" sz="2000" dirty="0">
                <a:solidFill>
                  <a:prstClr val="black"/>
                </a:solidFill>
                <a:latin typeface="Arial"/>
                <a:ea typeface="+mj-ea"/>
                <a:cs typeface="Arial"/>
              </a:rPr>
              <a:t>Mark A. Stoyer</a:t>
            </a:r>
          </a:p>
          <a:p>
            <a:pPr algn="r" eaLnBrk="1" fontAlgn="auto" hangingPunct="1">
              <a:spcBef>
                <a:spcPct val="0"/>
              </a:spcBef>
              <a:spcAft>
                <a:spcPts val="0"/>
              </a:spcAft>
              <a:defRPr/>
            </a:pPr>
            <a:r>
              <a:rPr lang="en-US" sz="2000" dirty="0">
                <a:solidFill>
                  <a:prstClr val="black"/>
                </a:solidFill>
                <a:latin typeface="Arial"/>
                <a:ea typeface="+mj-ea"/>
                <a:cs typeface="Arial"/>
              </a:rPr>
              <a:t> </a:t>
            </a:r>
          </a:p>
        </p:txBody>
      </p:sp>
      <p:sp>
        <p:nvSpPr>
          <p:cNvPr id="9" name="Text Placeholder 10"/>
          <p:cNvSpPr txBox="1">
            <a:spLocks/>
          </p:cNvSpPr>
          <p:nvPr/>
        </p:nvSpPr>
        <p:spPr>
          <a:xfrm>
            <a:off x="795261" y="2075538"/>
            <a:ext cx="3776739" cy="397500"/>
          </a:xfrm>
          <a:prstGeom prst="rect">
            <a:avLst/>
          </a:prstGeom>
        </p:spPr>
        <p:txBody>
          <a:bodyPr vert="horz" lIns="54864" tIns="91440" rtlCol="0">
            <a:noAutofit/>
          </a:bodyPr>
          <a:lstStyle/>
          <a:p>
            <a:pPr defTabSz="457200" eaLnBrk="1" fontAlgn="auto" hangingPunct="1">
              <a:lnSpc>
                <a:spcPct val="80000"/>
              </a:lnSpc>
              <a:spcBef>
                <a:spcPts val="0"/>
              </a:spcBef>
              <a:spcAft>
                <a:spcPts val="0"/>
              </a:spcAft>
            </a:pPr>
            <a:r>
              <a:rPr lang="en-US" dirty="0">
                <a:solidFill>
                  <a:prstClr val="black"/>
                </a:solidFill>
                <a:latin typeface="Arial"/>
                <a:cs typeface="Lucida Handwriting"/>
              </a:rPr>
              <a:t>June 25, 2019</a:t>
            </a:r>
          </a:p>
        </p:txBody>
      </p:sp>
      <p:pic>
        <p:nvPicPr>
          <p:cNvPr id="6" name="Picture 25"/>
          <p:cNvPicPr>
            <a:picLocks noChangeAspect="1" noChangeArrowheads="1"/>
          </p:cNvPicPr>
          <p:nvPr/>
        </p:nvPicPr>
        <p:blipFill rotWithShape="1">
          <a:blip r:embed="rId3" cstate="print"/>
          <a:srcRect l="5204" t="13580" r="45377" b="32098"/>
          <a:stretch/>
        </p:blipFill>
        <p:spPr bwMode="auto">
          <a:xfrm>
            <a:off x="127590" y="3962400"/>
            <a:ext cx="1212111" cy="1571625"/>
          </a:xfrm>
          <a:prstGeom prst="rect">
            <a:avLst/>
          </a:prstGeom>
          <a:noFill/>
        </p:spPr>
      </p:pic>
      <p:pic>
        <p:nvPicPr>
          <p:cNvPr id="7" name="Picture 26" descr="25EC5A03"/>
          <p:cNvPicPr>
            <a:picLocks noChangeAspect="1" noChangeArrowheads="1"/>
          </p:cNvPicPr>
          <p:nvPr/>
        </p:nvPicPr>
        <p:blipFill>
          <a:blip r:embed="rId4" cstate="print"/>
          <a:srcRect r="42020" b="49870"/>
          <a:stretch>
            <a:fillRect/>
          </a:stretch>
        </p:blipFill>
        <p:spPr bwMode="auto">
          <a:xfrm>
            <a:off x="1974017" y="3962400"/>
            <a:ext cx="1419225" cy="16700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8" name="Rectangle 10"/>
          <p:cNvSpPr>
            <a:spLocks noChangeArrowheads="1"/>
          </p:cNvSpPr>
          <p:nvPr/>
        </p:nvSpPr>
        <p:spPr bwMode="auto">
          <a:xfrm>
            <a:off x="7537450" y="5530850"/>
            <a:ext cx="1417638" cy="1127125"/>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96610" name="Rectangle 2"/>
          <p:cNvSpPr>
            <a:spLocks noGrp="1" noChangeArrowheads="1"/>
          </p:cNvSpPr>
          <p:nvPr>
            <p:ph type="title"/>
          </p:nvPr>
        </p:nvSpPr>
        <p:spPr>
          <a:xfrm>
            <a:off x="-55563" y="150813"/>
            <a:ext cx="7867651" cy="1143000"/>
          </a:xfrm>
        </p:spPr>
        <p:txBody>
          <a:bodyPr/>
          <a:lstStyle/>
          <a:p>
            <a:r>
              <a:rPr lang="en-US" sz="2400"/>
              <a:t>New isotope discovery has been rapid since the mid-1900’s and routinely operating particle accelerators</a:t>
            </a:r>
            <a:r>
              <a:rPr lang="en-US"/>
              <a:t> </a:t>
            </a:r>
          </a:p>
        </p:txBody>
      </p:sp>
      <p:pic>
        <p:nvPicPr>
          <p:cNvPr id="196611" name="Picture 3" descr="C:\heavy elements\historicalchartb.gif"/>
          <p:cNvPicPr>
            <a:picLocks noChangeAspect="1" noChangeArrowheads="1"/>
          </p:cNvPicPr>
          <p:nvPr/>
        </p:nvPicPr>
        <p:blipFill>
          <a:blip r:embed="rId2" cstate="print"/>
          <a:srcRect/>
          <a:stretch>
            <a:fillRect/>
          </a:stretch>
        </p:blipFill>
        <p:spPr bwMode="auto">
          <a:xfrm>
            <a:off x="142875" y="1338263"/>
            <a:ext cx="7985125" cy="5519737"/>
          </a:xfrm>
          <a:prstGeom prst="rect">
            <a:avLst/>
          </a:prstGeom>
          <a:noFill/>
        </p:spPr>
      </p:pic>
      <p:sp>
        <p:nvSpPr>
          <p:cNvPr id="196612" name="Text Box 4"/>
          <p:cNvSpPr txBox="1">
            <a:spLocks noChangeArrowheads="1"/>
          </p:cNvSpPr>
          <p:nvPr/>
        </p:nvSpPr>
        <p:spPr bwMode="auto">
          <a:xfrm>
            <a:off x="209550" y="5405438"/>
            <a:ext cx="339725" cy="396875"/>
          </a:xfrm>
          <a:prstGeom prst="rect">
            <a:avLst/>
          </a:prstGeom>
          <a:noFill/>
          <a:ln w="12700">
            <a:noFill/>
            <a:miter lim="800000"/>
            <a:headEnd/>
            <a:tailEnd/>
          </a:ln>
          <a:effectLst/>
        </p:spPr>
        <p:txBody>
          <a:bodyPr wrap="none">
            <a:spAutoFit/>
          </a:bodyPr>
          <a:lstStyle/>
          <a:p>
            <a:pPr>
              <a:spcBef>
                <a:spcPct val="0"/>
              </a:spcBef>
            </a:pPr>
            <a:r>
              <a:rPr lang="en-US" sz="2000" b="1">
                <a:solidFill>
                  <a:srgbClr val="000000"/>
                </a:solidFill>
                <a:latin typeface="Helvetica" pitchFamily="34" charset="0"/>
                <a:ea typeface="+mn-ea"/>
              </a:rPr>
              <a:t>Z</a:t>
            </a:r>
          </a:p>
        </p:txBody>
      </p:sp>
      <p:sp>
        <p:nvSpPr>
          <p:cNvPr id="196613" name="Line 5"/>
          <p:cNvSpPr>
            <a:spLocks noChangeShapeType="1"/>
          </p:cNvSpPr>
          <p:nvPr/>
        </p:nvSpPr>
        <p:spPr bwMode="auto">
          <a:xfrm flipV="1">
            <a:off x="368300" y="4405313"/>
            <a:ext cx="0" cy="779462"/>
          </a:xfrm>
          <a:prstGeom prst="line">
            <a:avLst/>
          </a:prstGeom>
          <a:noFill/>
          <a:ln w="38100">
            <a:solidFill>
              <a:schemeClr val="tx1"/>
            </a:solidFill>
            <a:round/>
            <a:headEnd/>
            <a:tailEnd type="triangle" w="med" len="med"/>
          </a:ln>
          <a:effectLst/>
        </p:spPr>
        <p:txBody>
          <a:bodyPr/>
          <a:lstStyle/>
          <a:p>
            <a:pPr>
              <a:spcBef>
                <a:spcPct val="0"/>
              </a:spcBef>
            </a:pPr>
            <a:endParaRPr lang="en-US" sz="2400">
              <a:solidFill>
                <a:srgbClr val="000000"/>
              </a:solidFill>
              <a:latin typeface="Helvetica" pitchFamily="34" charset="0"/>
              <a:ea typeface="+mn-ea"/>
            </a:endParaRPr>
          </a:p>
        </p:txBody>
      </p:sp>
      <p:sp>
        <p:nvSpPr>
          <p:cNvPr id="196614" name="Text Box 6"/>
          <p:cNvSpPr txBox="1">
            <a:spLocks noChangeArrowheads="1"/>
          </p:cNvSpPr>
          <p:nvPr/>
        </p:nvSpPr>
        <p:spPr bwMode="auto">
          <a:xfrm>
            <a:off x="2268538" y="6461125"/>
            <a:ext cx="368300" cy="396875"/>
          </a:xfrm>
          <a:prstGeom prst="rect">
            <a:avLst/>
          </a:prstGeom>
          <a:noFill/>
          <a:ln w="12700">
            <a:noFill/>
            <a:miter lim="800000"/>
            <a:headEnd/>
            <a:tailEnd/>
          </a:ln>
          <a:effectLst/>
        </p:spPr>
        <p:txBody>
          <a:bodyPr wrap="none">
            <a:spAutoFit/>
          </a:bodyPr>
          <a:lstStyle/>
          <a:p>
            <a:pPr>
              <a:spcBef>
                <a:spcPct val="0"/>
              </a:spcBef>
            </a:pPr>
            <a:r>
              <a:rPr lang="en-US" sz="2000" b="1">
                <a:solidFill>
                  <a:srgbClr val="000000"/>
                </a:solidFill>
                <a:latin typeface="Helvetica" pitchFamily="34" charset="0"/>
                <a:ea typeface="+mn-ea"/>
              </a:rPr>
              <a:t>N</a:t>
            </a:r>
          </a:p>
        </p:txBody>
      </p:sp>
      <p:sp>
        <p:nvSpPr>
          <p:cNvPr id="196615" name="Line 7"/>
          <p:cNvSpPr>
            <a:spLocks noChangeShapeType="1"/>
          </p:cNvSpPr>
          <p:nvPr/>
        </p:nvSpPr>
        <p:spPr bwMode="auto">
          <a:xfrm>
            <a:off x="2809875" y="6635750"/>
            <a:ext cx="1182688" cy="0"/>
          </a:xfrm>
          <a:prstGeom prst="line">
            <a:avLst/>
          </a:prstGeom>
          <a:noFill/>
          <a:ln w="38100">
            <a:solidFill>
              <a:schemeClr val="tx1"/>
            </a:solidFill>
            <a:round/>
            <a:headEnd/>
            <a:tailEnd type="triangle" w="med" len="med"/>
          </a:ln>
          <a:effectLst/>
        </p:spPr>
        <p:txBody>
          <a:bodyPr/>
          <a:lstStyle/>
          <a:p>
            <a:pPr>
              <a:spcBef>
                <a:spcPct val="0"/>
              </a:spcBef>
            </a:pPr>
            <a:endParaRPr lang="en-US" sz="2400">
              <a:solidFill>
                <a:srgbClr val="000000"/>
              </a:solidFill>
              <a:latin typeface="Helvetica" pitchFamily="34" charset="0"/>
              <a:ea typeface="+mn-ea"/>
            </a:endParaRPr>
          </a:p>
        </p:txBody>
      </p:sp>
      <p:sp>
        <p:nvSpPr>
          <p:cNvPr id="196616" name="Oval 8"/>
          <p:cNvSpPr>
            <a:spLocks noChangeArrowheads="1"/>
          </p:cNvSpPr>
          <p:nvPr/>
        </p:nvSpPr>
        <p:spPr bwMode="auto">
          <a:xfrm>
            <a:off x="7505700" y="3000375"/>
            <a:ext cx="1504950" cy="2095500"/>
          </a:xfrm>
          <a:prstGeom prst="ellipse">
            <a:avLst/>
          </a:prstGeom>
          <a:noFill/>
          <a:ln w="38100">
            <a:solidFill>
              <a:schemeClr val="tx1"/>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96617" name="Text Box 9"/>
          <p:cNvSpPr txBox="1">
            <a:spLocks noChangeArrowheads="1"/>
          </p:cNvSpPr>
          <p:nvPr/>
        </p:nvSpPr>
        <p:spPr bwMode="auto">
          <a:xfrm>
            <a:off x="7523163" y="5613400"/>
            <a:ext cx="1397000" cy="1006475"/>
          </a:xfrm>
          <a:prstGeom prst="rect">
            <a:avLst/>
          </a:prstGeom>
          <a:noFill/>
          <a:ln w="12700">
            <a:noFill/>
            <a:miter lim="800000"/>
            <a:headEnd/>
            <a:tailEnd/>
          </a:ln>
          <a:effectLst/>
        </p:spPr>
        <p:txBody>
          <a:bodyPr>
            <a:spAutoFit/>
          </a:bodyPr>
          <a:lstStyle/>
          <a:p>
            <a:pPr algn="ctr">
              <a:spcBef>
                <a:spcPct val="0"/>
              </a:spcBef>
            </a:pPr>
            <a:r>
              <a:rPr lang="en-US" sz="2000" b="1">
                <a:solidFill>
                  <a:srgbClr val="000000"/>
                </a:solidFill>
                <a:latin typeface="Helvetica" pitchFamily="34" charset="0"/>
                <a:ea typeface="+mn-ea"/>
              </a:rPr>
              <a:t>This talk will focus here</a:t>
            </a:r>
          </a:p>
        </p:txBody>
      </p:sp>
      <p:sp>
        <p:nvSpPr>
          <p:cNvPr id="196619" name="Line 11"/>
          <p:cNvSpPr>
            <a:spLocks noChangeShapeType="1"/>
          </p:cNvSpPr>
          <p:nvPr/>
        </p:nvSpPr>
        <p:spPr bwMode="auto">
          <a:xfrm flipV="1">
            <a:off x="8262938" y="4081463"/>
            <a:ext cx="0" cy="1438275"/>
          </a:xfrm>
          <a:prstGeom prst="line">
            <a:avLst/>
          </a:prstGeom>
          <a:noFill/>
          <a:ln w="38100">
            <a:solidFill>
              <a:schemeClr val="tx1"/>
            </a:solidFill>
            <a:round/>
            <a:headEnd/>
            <a:tailEnd type="triangle" w="med" len="med"/>
          </a:ln>
          <a:effectLst/>
        </p:spPr>
        <p:txBody>
          <a:bodyPr/>
          <a:lstStyle/>
          <a:p>
            <a:pPr>
              <a:spcBef>
                <a:spcPct val="0"/>
              </a:spcBef>
            </a:pPr>
            <a:endParaRPr lang="en-US" sz="2400">
              <a:solidFill>
                <a:srgbClr val="000000"/>
              </a:solidFill>
              <a:latin typeface="Helvetica" pitchFamily="34" charset="0"/>
              <a:ea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0136"/>
            <a:ext cx="8229600" cy="846664"/>
          </a:xfrm>
        </p:spPr>
        <p:txBody>
          <a:bodyPr/>
          <a:lstStyle/>
          <a:p>
            <a:r>
              <a:rPr lang="en-US" sz="3200" dirty="0"/>
              <a:t>Our current knowledge of the upper end of the chart of nuclides </a:t>
            </a:r>
            <a:r>
              <a:rPr lang="en-US" sz="3200"/>
              <a:t>(2019)</a:t>
            </a:r>
            <a:endParaRPr lang="en-US" sz="3200" dirty="0"/>
          </a:p>
        </p:txBody>
      </p:sp>
      <p:pic>
        <p:nvPicPr>
          <p:cNvPr id="6" name="Picture 5">
            <a:extLst>
              <a:ext uri="{FF2B5EF4-FFF2-40B4-BE49-F238E27FC236}">
                <a16:creationId xmlns:a16="http://schemas.microsoft.com/office/drawing/2014/main" id="{9B87698E-4048-4A8C-8B45-B73C52D7BDB0}"/>
              </a:ext>
            </a:extLst>
          </p:cNvPr>
          <p:cNvPicPr>
            <a:picLocks noChangeAspect="1"/>
          </p:cNvPicPr>
          <p:nvPr/>
        </p:nvPicPr>
        <p:blipFill>
          <a:blip r:embed="rId2"/>
          <a:stretch>
            <a:fillRect/>
          </a:stretch>
        </p:blipFill>
        <p:spPr>
          <a:xfrm>
            <a:off x="271208" y="1248787"/>
            <a:ext cx="8567992" cy="5533013"/>
          </a:xfrm>
          <a:prstGeom prst="rect">
            <a:avLst/>
          </a:prstGeom>
        </p:spPr>
      </p:pic>
    </p:spTree>
    <p:extLst>
      <p:ext uri="{BB962C8B-B14F-4D97-AF65-F5344CB8AC3E}">
        <p14:creationId xmlns:p14="http://schemas.microsoft.com/office/powerpoint/2010/main" val="121423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239713" y="0"/>
            <a:ext cx="7270750" cy="1143000"/>
          </a:xfrm>
        </p:spPr>
        <p:txBody>
          <a:bodyPr/>
          <a:lstStyle/>
          <a:p>
            <a:r>
              <a:rPr lang="en-US" sz="2000"/>
              <a:t>The existence of certain “magic” numbers of neutrons or protons has been known for nuclei, prompting the development of the shell model and analogies to filled electronic orbits in chemistry</a:t>
            </a:r>
          </a:p>
        </p:txBody>
      </p:sp>
      <p:pic>
        <p:nvPicPr>
          <p:cNvPr id="220164" name="Picture 4" descr="C:\Documents and Settings\stoyer1\Desktop\TOI_14159.jpg"/>
          <p:cNvPicPr>
            <a:picLocks noChangeAspect="1" noChangeArrowheads="1"/>
          </p:cNvPicPr>
          <p:nvPr/>
        </p:nvPicPr>
        <p:blipFill>
          <a:blip r:embed="rId2" cstate="print"/>
          <a:srcRect r="8235"/>
          <a:stretch>
            <a:fillRect/>
          </a:stretch>
        </p:blipFill>
        <p:spPr bwMode="auto">
          <a:xfrm>
            <a:off x="5254625" y="1374775"/>
            <a:ext cx="3889375" cy="5483225"/>
          </a:xfrm>
          <a:prstGeom prst="rect">
            <a:avLst/>
          </a:prstGeom>
          <a:noFill/>
          <a:ln w="9525">
            <a:noFill/>
            <a:miter lim="800000"/>
            <a:headEnd/>
            <a:tailEnd/>
          </a:ln>
        </p:spPr>
      </p:pic>
      <p:grpSp>
        <p:nvGrpSpPr>
          <p:cNvPr id="2" name="Group 9"/>
          <p:cNvGrpSpPr>
            <a:grpSpLocks/>
          </p:cNvGrpSpPr>
          <p:nvPr/>
        </p:nvGrpSpPr>
        <p:grpSpPr bwMode="auto">
          <a:xfrm>
            <a:off x="320675" y="1336675"/>
            <a:ext cx="4408488" cy="3270250"/>
            <a:chOff x="202" y="842"/>
            <a:chExt cx="2777" cy="2060"/>
          </a:xfrm>
        </p:grpSpPr>
        <p:pic>
          <p:nvPicPr>
            <p:cNvPr id="220165" name="Picture 5" descr="C:\UMd\2-NEUT.tif"/>
            <p:cNvPicPr>
              <a:picLocks noChangeAspect="1" noChangeArrowheads="1"/>
            </p:cNvPicPr>
            <p:nvPr/>
          </p:nvPicPr>
          <p:blipFill>
            <a:blip r:embed="rId3" cstate="print"/>
            <a:srcRect t="5971"/>
            <a:stretch>
              <a:fillRect/>
            </a:stretch>
          </p:blipFill>
          <p:spPr bwMode="auto">
            <a:xfrm>
              <a:off x="321" y="842"/>
              <a:ext cx="2658" cy="2060"/>
            </a:xfrm>
            <a:prstGeom prst="rect">
              <a:avLst/>
            </a:prstGeom>
            <a:noFill/>
            <a:ln w="9525">
              <a:noFill/>
              <a:miter lim="800000"/>
              <a:headEnd/>
              <a:tailEnd/>
            </a:ln>
          </p:spPr>
        </p:pic>
        <p:sp>
          <p:nvSpPr>
            <p:cNvPr id="220166" name="Text Box 6"/>
            <p:cNvSpPr txBox="1">
              <a:spLocks noChangeArrowheads="1"/>
            </p:cNvSpPr>
            <p:nvPr/>
          </p:nvSpPr>
          <p:spPr bwMode="auto">
            <a:xfrm rot="-5400000">
              <a:off x="-380" y="1693"/>
              <a:ext cx="1338" cy="173"/>
            </a:xfrm>
            <a:prstGeom prst="rect">
              <a:avLst/>
            </a:prstGeom>
            <a:noFill/>
            <a:ln w="12700">
              <a:noFill/>
              <a:miter lim="800000"/>
              <a:headEnd/>
              <a:tailEnd/>
            </a:ln>
            <a:effectLst/>
          </p:spPr>
          <p:txBody>
            <a:bodyPr wrap="none">
              <a:spAutoFit/>
            </a:bodyPr>
            <a:lstStyle/>
            <a:p>
              <a:pPr>
                <a:spcBef>
                  <a:spcPct val="0"/>
                </a:spcBef>
              </a:pPr>
              <a:r>
                <a:rPr lang="en-US" sz="1200" b="1">
                  <a:solidFill>
                    <a:srgbClr val="000000"/>
                  </a:solidFill>
                  <a:latin typeface="Times New Roman" pitchFamily="18" charset="0"/>
                  <a:ea typeface="+mn-ea"/>
                </a:rPr>
                <a:t>2-neutron separation energies</a:t>
              </a: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508" y="4572369"/>
            <a:ext cx="3823492" cy="22856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“magic” numbers universal throughout the chart of nuclides?</a:t>
            </a:r>
          </a:p>
        </p:txBody>
      </p:sp>
      <p:sp>
        <p:nvSpPr>
          <p:cNvPr id="3" name="TextBox 2"/>
          <p:cNvSpPr txBox="1"/>
          <p:nvPr/>
        </p:nvSpPr>
        <p:spPr>
          <a:xfrm>
            <a:off x="381000" y="2057400"/>
            <a:ext cx="8610600" cy="1169551"/>
          </a:xfrm>
          <a:prstGeom prst="rect">
            <a:avLst/>
          </a:prstGeom>
          <a:noFill/>
        </p:spPr>
        <p:txBody>
          <a:bodyPr wrap="square" rtlCol="0">
            <a:spAutoFit/>
          </a:bodyPr>
          <a:lstStyle/>
          <a:p>
            <a:r>
              <a:rPr lang="en-US" sz="2000" b="1" dirty="0">
                <a:latin typeface="Cambria" panose="02040503050406030204" pitchFamily="18" charset="0"/>
              </a:rPr>
              <a:t>A) Yes – they are 2, 8, 20, 28, 50, 82, 126, 184 …</a:t>
            </a:r>
          </a:p>
          <a:p>
            <a:r>
              <a:rPr lang="en-US" sz="2000" b="1" dirty="0">
                <a:latin typeface="Cambria" panose="02040503050406030204" pitchFamily="18" charset="0"/>
              </a:rPr>
              <a:t>B) No – Because of the complex interactions between nucleons in the nucleus, they change with different ratios of protons/neutron</a:t>
            </a:r>
          </a:p>
        </p:txBody>
      </p:sp>
      <p:sp>
        <p:nvSpPr>
          <p:cNvPr id="4" name="TextBox 3"/>
          <p:cNvSpPr txBox="1"/>
          <p:nvPr/>
        </p:nvSpPr>
        <p:spPr>
          <a:xfrm>
            <a:off x="2895600" y="4789975"/>
            <a:ext cx="2085058" cy="584775"/>
          </a:xfrm>
          <a:prstGeom prst="rect">
            <a:avLst/>
          </a:prstGeom>
          <a:noFill/>
        </p:spPr>
        <p:txBody>
          <a:bodyPr wrap="none" rtlCol="0">
            <a:spAutoFit/>
          </a:bodyPr>
          <a:lstStyle/>
          <a:p>
            <a:r>
              <a:rPr lang="en-US" sz="3200" b="1" dirty="0">
                <a:latin typeface="Cambria" panose="02040503050406030204" pitchFamily="18" charset="0"/>
              </a:rPr>
              <a:t>Answer: B</a:t>
            </a:r>
          </a:p>
        </p:txBody>
      </p:sp>
    </p:spTree>
    <p:extLst>
      <p:ext uri="{BB962C8B-B14F-4D97-AF65-F5344CB8AC3E}">
        <p14:creationId xmlns:p14="http://schemas.microsoft.com/office/powerpoint/2010/main" val="38232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t="19426"/>
          <a:stretch>
            <a:fillRect/>
          </a:stretch>
        </p:blipFill>
        <p:spPr bwMode="auto">
          <a:xfrm>
            <a:off x="368300" y="1420813"/>
            <a:ext cx="8337550" cy="4549775"/>
          </a:xfrm>
          <a:prstGeom prst="rect">
            <a:avLst/>
          </a:prstGeom>
          <a:noFill/>
          <a:ln w="9525">
            <a:noFill/>
            <a:miter lim="800000"/>
            <a:headEnd/>
            <a:tailEnd/>
          </a:ln>
          <a:effectLst/>
        </p:spPr>
      </p:pic>
      <p:sp>
        <p:nvSpPr>
          <p:cNvPr id="153603" name="Text Box 3"/>
          <p:cNvSpPr txBox="1">
            <a:spLocks noChangeArrowheads="1"/>
          </p:cNvSpPr>
          <p:nvPr/>
        </p:nvSpPr>
        <p:spPr bwMode="auto">
          <a:xfrm>
            <a:off x="7226300" y="2525713"/>
            <a:ext cx="1404938" cy="457200"/>
          </a:xfrm>
          <a:prstGeom prst="rect">
            <a:avLst/>
          </a:prstGeom>
          <a:solidFill>
            <a:schemeClr val="bg1"/>
          </a:solidFill>
          <a:ln w="12700">
            <a:noFill/>
            <a:miter lim="800000"/>
            <a:headEnd/>
            <a:tailEnd/>
          </a:ln>
          <a:effectLst/>
        </p:spPr>
        <p:txBody>
          <a:bodyPr wrap="none">
            <a:spAutoFit/>
          </a:bodyPr>
          <a:lstStyle/>
          <a:p>
            <a:pPr>
              <a:spcBef>
                <a:spcPct val="0"/>
              </a:spcBef>
            </a:pPr>
            <a:r>
              <a:rPr lang="en-US" sz="1800" b="1">
                <a:solidFill>
                  <a:srgbClr val="000000"/>
                </a:solidFill>
                <a:latin typeface="Helvetica" pitchFamily="34" charset="0"/>
                <a:ea typeface="+mn-ea"/>
              </a:rPr>
              <a:t>peak of</a:t>
            </a:r>
            <a:r>
              <a:rPr lang="en-US" sz="2400">
                <a:solidFill>
                  <a:srgbClr val="000000"/>
                </a:solidFill>
                <a:latin typeface="Helvetica" pitchFamily="34" charset="0"/>
                <a:ea typeface="+mn-ea"/>
              </a:rPr>
              <a:t>     </a:t>
            </a:r>
          </a:p>
        </p:txBody>
      </p:sp>
      <p:sp>
        <p:nvSpPr>
          <p:cNvPr id="153604" name="Rectangle 4"/>
          <p:cNvSpPr>
            <a:spLocks noGrp="1" noChangeArrowheads="1"/>
          </p:cNvSpPr>
          <p:nvPr>
            <p:ph type="title"/>
          </p:nvPr>
        </p:nvSpPr>
        <p:spPr/>
        <p:txBody>
          <a:bodyPr/>
          <a:lstStyle/>
          <a:p>
            <a:r>
              <a:rPr lang="en-US" sz="2800" dirty="0"/>
              <a:t>Scientists tried unsuccessfully for 40 years to find the “Island of Stability”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1536700" y="1428750"/>
            <a:ext cx="6945313" cy="4654550"/>
          </a:xfrm>
          <a:prstGeom prst="rect">
            <a:avLst/>
          </a:prstGeom>
          <a:noFill/>
          <a:ln w="12700">
            <a:noFill/>
            <a:miter lim="800000"/>
            <a:headEnd/>
            <a:tailEnd/>
          </a:ln>
          <a:effectLst/>
        </p:spPr>
      </p:pic>
      <p:sp>
        <p:nvSpPr>
          <p:cNvPr id="154627" name="Text Box 3"/>
          <p:cNvSpPr txBox="1">
            <a:spLocks noChangeArrowheads="1"/>
          </p:cNvSpPr>
          <p:nvPr/>
        </p:nvSpPr>
        <p:spPr bwMode="auto">
          <a:xfrm>
            <a:off x="3460750" y="6019800"/>
            <a:ext cx="2389188" cy="457200"/>
          </a:xfrm>
          <a:prstGeom prst="rect">
            <a:avLst/>
          </a:prstGeom>
          <a:noFill/>
          <a:ln w="12700">
            <a:noFill/>
            <a:miter lim="800000"/>
            <a:headEnd/>
            <a:tailEnd/>
          </a:ln>
          <a:effectLst/>
        </p:spPr>
        <p:txBody>
          <a:bodyPr wrap="none">
            <a:spAutoFit/>
          </a:bodyPr>
          <a:lstStyle/>
          <a:p>
            <a:pPr>
              <a:spcBef>
                <a:spcPct val="0"/>
              </a:spcBef>
            </a:pPr>
            <a:r>
              <a:rPr lang="en-US" sz="2400" dirty="0">
                <a:solidFill>
                  <a:srgbClr val="000000"/>
                </a:solidFill>
                <a:latin typeface="Helvetica" pitchFamily="34" charset="0"/>
                <a:ea typeface="+mn-ea"/>
              </a:rPr>
              <a:t>Neutron number</a:t>
            </a:r>
          </a:p>
        </p:txBody>
      </p:sp>
      <p:sp>
        <p:nvSpPr>
          <p:cNvPr id="154628" name="Text Box 4"/>
          <p:cNvSpPr txBox="1">
            <a:spLocks noChangeArrowheads="1"/>
          </p:cNvSpPr>
          <p:nvPr/>
        </p:nvSpPr>
        <p:spPr bwMode="auto">
          <a:xfrm rot="-5400000">
            <a:off x="42069" y="3388519"/>
            <a:ext cx="2201862" cy="457200"/>
          </a:xfrm>
          <a:prstGeom prst="rect">
            <a:avLst/>
          </a:prstGeom>
          <a:noFill/>
          <a:ln w="12700">
            <a:noFill/>
            <a:miter lim="800000"/>
            <a:headEnd/>
            <a:tailEnd/>
          </a:ln>
          <a:effectLst/>
        </p:spPr>
        <p:txBody>
          <a:bodyPr wrap="none">
            <a:spAutoFit/>
          </a:bodyPr>
          <a:lstStyle/>
          <a:p>
            <a:pPr>
              <a:spcBef>
                <a:spcPct val="0"/>
              </a:spcBef>
            </a:pPr>
            <a:r>
              <a:rPr lang="en-US" sz="2400">
                <a:solidFill>
                  <a:srgbClr val="000000"/>
                </a:solidFill>
                <a:latin typeface="Helvetica" pitchFamily="34" charset="0"/>
                <a:ea typeface="+mn-ea"/>
              </a:rPr>
              <a:t>Proton number</a:t>
            </a:r>
          </a:p>
        </p:txBody>
      </p:sp>
      <p:sp>
        <p:nvSpPr>
          <p:cNvPr id="154630" name="Rectangle 6"/>
          <p:cNvSpPr>
            <a:spLocks noGrp="1" noChangeArrowheads="1"/>
          </p:cNvSpPr>
          <p:nvPr>
            <p:ph type="title"/>
          </p:nvPr>
        </p:nvSpPr>
        <p:spPr/>
        <p:txBody>
          <a:bodyPr/>
          <a:lstStyle/>
          <a:p>
            <a:r>
              <a:rPr lang="en-US"/>
              <a:t>Nuclear theory at Berkeley, circa 1969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5"/>
          <p:cNvSpPr>
            <a:spLocks noGrp="1" noChangeArrowheads="1"/>
          </p:cNvSpPr>
          <p:nvPr>
            <p:ph type="title"/>
          </p:nvPr>
        </p:nvSpPr>
        <p:spPr/>
        <p:txBody>
          <a:bodyPr/>
          <a:lstStyle/>
          <a:p>
            <a:r>
              <a:rPr lang="en-US"/>
              <a:t>Nuclear theory in the Soviet Union, circa 1969</a:t>
            </a:r>
          </a:p>
        </p:txBody>
      </p:sp>
      <p:pic>
        <p:nvPicPr>
          <p:cNvPr id="155650" name="Picture 2"/>
          <p:cNvPicPr>
            <a:picLocks noChangeAspect="1" noChangeArrowheads="1"/>
          </p:cNvPicPr>
          <p:nvPr/>
        </p:nvPicPr>
        <p:blipFill>
          <a:blip r:embed="rId2" cstate="print"/>
          <a:srcRect l="7985" t="13528" r="14374" b="22226"/>
          <a:stretch>
            <a:fillRect/>
          </a:stretch>
        </p:blipFill>
        <p:spPr bwMode="auto">
          <a:xfrm>
            <a:off x="469900" y="1350963"/>
            <a:ext cx="8064500" cy="5513387"/>
          </a:xfrm>
          <a:prstGeom prst="rect">
            <a:avLst/>
          </a:prstGeom>
          <a:noFill/>
          <a:ln w="12700">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t="24699"/>
          <a:stretch>
            <a:fillRect/>
          </a:stretch>
        </p:blipFill>
        <p:spPr bwMode="auto">
          <a:xfrm>
            <a:off x="398463" y="1565275"/>
            <a:ext cx="7847012" cy="4181475"/>
          </a:xfrm>
          <a:prstGeom prst="rect">
            <a:avLst/>
          </a:prstGeom>
          <a:noFill/>
          <a:ln w="12700">
            <a:noFill/>
            <a:miter lim="800000"/>
            <a:headEnd/>
            <a:tailEnd/>
          </a:ln>
          <a:effectLst/>
        </p:spPr>
      </p:pic>
      <p:sp>
        <p:nvSpPr>
          <p:cNvPr id="156675" name="Rectangle 3"/>
          <p:cNvSpPr>
            <a:spLocks noGrp="1" noChangeArrowheads="1"/>
          </p:cNvSpPr>
          <p:nvPr>
            <p:ph type="title"/>
          </p:nvPr>
        </p:nvSpPr>
        <p:spPr>
          <a:xfrm>
            <a:off x="306388" y="155575"/>
            <a:ext cx="7270750" cy="1143000"/>
          </a:xfrm>
        </p:spPr>
        <p:txBody>
          <a:bodyPr/>
          <a:lstStyle/>
          <a:p>
            <a:r>
              <a:rPr lang="en-US" sz="2400"/>
              <a:t>Modern nuclear theory has done a much better job at modeling superheavy nuclei (and suspect with this new data models will improve)</a:t>
            </a:r>
          </a:p>
        </p:txBody>
      </p:sp>
      <p:sp>
        <p:nvSpPr>
          <p:cNvPr id="156676" name="Text Box 4"/>
          <p:cNvSpPr txBox="1">
            <a:spLocks noChangeArrowheads="1"/>
          </p:cNvSpPr>
          <p:nvPr/>
        </p:nvSpPr>
        <p:spPr bwMode="auto">
          <a:xfrm>
            <a:off x="187325" y="5670550"/>
            <a:ext cx="8791575" cy="1187450"/>
          </a:xfrm>
          <a:prstGeom prst="rect">
            <a:avLst/>
          </a:prstGeom>
          <a:noFill/>
          <a:ln w="12700">
            <a:noFill/>
            <a:miter lim="800000"/>
            <a:headEnd/>
            <a:tailEnd/>
          </a:ln>
          <a:effectLst/>
        </p:spPr>
        <p:txBody>
          <a:bodyPr>
            <a:spAutoFit/>
          </a:bodyPr>
          <a:lstStyle/>
          <a:p>
            <a:pPr algn="ctr">
              <a:spcBef>
                <a:spcPct val="0"/>
              </a:spcBef>
            </a:pPr>
            <a:r>
              <a:rPr lang="en-US" sz="2400" b="1">
                <a:solidFill>
                  <a:srgbClr val="000000"/>
                </a:solidFill>
                <a:latin typeface="Helvetica" pitchFamily="34" charset="0"/>
                <a:ea typeface="+mn-ea"/>
              </a:rPr>
              <a:t>(Latest calculations are a bit more ambiguous about the location of the closed proton shell, some models indicate Z=114, Z=120 or even Z=126—all indicate N=184)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t="15515"/>
          <a:stretch>
            <a:fillRect/>
          </a:stretch>
        </p:blipFill>
        <p:spPr bwMode="auto">
          <a:xfrm>
            <a:off x="147638" y="1246188"/>
            <a:ext cx="8693150" cy="5476875"/>
          </a:xfrm>
          <a:prstGeom prst="rect">
            <a:avLst/>
          </a:prstGeom>
          <a:noFill/>
          <a:ln w="12700">
            <a:noFill/>
            <a:miter lim="800000"/>
            <a:headEnd/>
            <a:tailEnd/>
          </a:ln>
          <a:effectLst/>
        </p:spPr>
      </p:pic>
      <p:sp>
        <p:nvSpPr>
          <p:cNvPr id="157699" name="Rectangle 3"/>
          <p:cNvSpPr>
            <a:spLocks noGrp="1" noChangeArrowheads="1"/>
          </p:cNvSpPr>
          <p:nvPr>
            <p:ph type="title"/>
          </p:nvPr>
        </p:nvSpPr>
        <p:spPr/>
        <p:txBody>
          <a:bodyPr/>
          <a:lstStyle/>
          <a:p>
            <a:r>
              <a:rPr lang="en-US" sz="2800"/>
              <a:t>The results of the predictions enabled us to plan experiments in this region</a:t>
            </a:r>
          </a:p>
        </p:txBody>
      </p:sp>
      <p:sp>
        <p:nvSpPr>
          <p:cNvPr id="2" name="Freeform 1"/>
          <p:cNvSpPr/>
          <p:nvPr/>
        </p:nvSpPr>
        <p:spPr bwMode="auto">
          <a:xfrm>
            <a:off x="7602279" y="1658679"/>
            <a:ext cx="1075938" cy="1329070"/>
          </a:xfrm>
          <a:custGeom>
            <a:avLst/>
            <a:gdLst>
              <a:gd name="connsiteX0" fmla="*/ 0 w 1075938"/>
              <a:gd name="connsiteY0" fmla="*/ 1329070 h 1329070"/>
              <a:gd name="connsiteX1" fmla="*/ 53163 w 1075938"/>
              <a:gd name="connsiteY1" fmla="*/ 1244009 h 1329070"/>
              <a:gd name="connsiteX2" fmla="*/ 74428 w 1075938"/>
              <a:gd name="connsiteY2" fmla="*/ 1212112 h 1329070"/>
              <a:gd name="connsiteX3" fmla="*/ 95693 w 1075938"/>
              <a:gd name="connsiteY3" fmla="*/ 1180214 h 1329070"/>
              <a:gd name="connsiteX4" fmla="*/ 106326 w 1075938"/>
              <a:gd name="connsiteY4" fmla="*/ 1137684 h 1329070"/>
              <a:gd name="connsiteX5" fmla="*/ 127591 w 1075938"/>
              <a:gd name="connsiteY5" fmla="*/ 1010093 h 1329070"/>
              <a:gd name="connsiteX6" fmla="*/ 159488 w 1075938"/>
              <a:gd name="connsiteY6" fmla="*/ 861237 h 1329070"/>
              <a:gd name="connsiteX7" fmla="*/ 170121 w 1075938"/>
              <a:gd name="connsiteY7" fmla="*/ 829340 h 1329070"/>
              <a:gd name="connsiteX8" fmla="*/ 191386 w 1075938"/>
              <a:gd name="connsiteY8" fmla="*/ 808074 h 1329070"/>
              <a:gd name="connsiteX9" fmla="*/ 265814 w 1075938"/>
              <a:gd name="connsiteY9" fmla="*/ 733647 h 1329070"/>
              <a:gd name="connsiteX10" fmla="*/ 297712 w 1075938"/>
              <a:gd name="connsiteY10" fmla="*/ 754912 h 1329070"/>
              <a:gd name="connsiteX11" fmla="*/ 329609 w 1075938"/>
              <a:gd name="connsiteY11" fmla="*/ 765544 h 1329070"/>
              <a:gd name="connsiteX12" fmla="*/ 372140 w 1075938"/>
              <a:gd name="connsiteY12" fmla="*/ 818707 h 1329070"/>
              <a:gd name="connsiteX13" fmla="*/ 435935 w 1075938"/>
              <a:gd name="connsiteY13" fmla="*/ 839972 h 1329070"/>
              <a:gd name="connsiteX14" fmla="*/ 478465 w 1075938"/>
              <a:gd name="connsiteY14" fmla="*/ 797442 h 1329070"/>
              <a:gd name="connsiteX15" fmla="*/ 510363 w 1075938"/>
              <a:gd name="connsiteY15" fmla="*/ 776177 h 1329070"/>
              <a:gd name="connsiteX16" fmla="*/ 531628 w 1075938"/>
              <a:gd name="connsiteY16" fmla="*/ 744279 h 1329070"/>
              <a:gd name="connsiteX17" fmla="*/ 574158 w 1075938"/>
              <a:gd name="connsiteY17" fmla="*/ 648586 h 1329070"/>
              <a:gd name="connsiteX18" fmla="*/ 595423 w 1075938"/>
              <a:gd name="connsiteY18" fmla="*/ 552893 h 1329070"/>
              <a:gd name="connsiteX19" fmla="*/ 606056 w 1075938"/>
              <a:gd name="connsiteY19" fmla="*/ 520995 h 1329070"/>
              <a:gd name="connsiteX20" fmla="*/ 637954 w 1075938"/>
              <a:gd name="connsiteY20" fmla="*/ 499730 h 1329070"/>
              <a:gd name="connsiteX21" fmla="*/ 648586 w 1075938"/>
              <a:gd name="connsiteY21" fmla="*/ 467833 h 1329070"/>
              <a:gd name="connsiteX22" fmla="*/ 680484 w 1075938"/>
              <a:gd name="connsiteY22" fmla="*/ 404037 h 1329070"/>
              <a:gd name="connsiteX23" fmla="*/ 691116 w 1075938"/>
              <a:gd name="connsiteY23" fmla="*/ 297712 h 1329070"/>
              <a:gd name="connsiteX24" fmla="*/ 701749 w 1075938"/>
              <a:gd name="connsiteY24" fmla="*/ 116958 h 1329070"/>
              <a:gd name="connsiteX25" fmla="*/ 733647 w 1075938"/>
              <a:gd name="connsiteY25" fmla="*/ 85061 h 1329070"/>
              <a:gd name="connsiteX26" fmla="*/ 754912 w 1075938"/>
              <a:gd name="connsiteY26" fmla="*/ 53163 h 1329070"/>
              <a:gd name="connsiteX27" fmla="*/ 818707 w 1075938"/>
              <a:gd name="connsiteY27" fmla="*/ 0 h 1329070"/>
              <a:gd name="connsiteX28" fmla="*/ 956930 w 1075938"/>
              <a:gd name="connsiteY28" fmla="*/ 31898 h 1329070"/>
              <a:gd name="connsiteX29" fmla="*/ 967563 w 1075938"/>
              <a:gd name="connsiteY29" fmla="*/ 63795 h 1329070"/>
              <a:gd name="connsiteX30" fmla="*/ 988828 w 1075938"/>
              <a:gd name="connsiteY30" fmla="*/ 276447 h 1329070"/>
              <a:gd name="connsiteX31" fmla="*/ 999461 w 1075938"/>
              <a:gd name="connsiteY31" fmla="*/ 478465 h 1329070"/>
              <a:gd name="connsiteX32" fmla="*/ 1020726 w 1075938"/>
              <a:gd name="connsiteY32" fmla="*/ 648586 h 1329070"/>
              <a:gd name="connsiteX33" fmla="*/ 1041991 w 1075938"/>
              <a:gd name="connsiteY33" fmla="*/ 712381 h 1329070"/>
              <a:gd name="connsiteX34" fmla="*/ 1052623 w 1075938"/>
              <a:gd name="connsiteY34" fmla="*/ 744279 h 1329070"/>
              <a:gd name="connsiteX35" fmla="*/ 1073888 w 1075938"/>
              <a:gd name="connsiteY35" fmla="*/ 776177 h 1329070"/>
              <a:gd name="connsiteX36" fmla="*/ 1073888 w 1075938"/>
              <a:gd name="connsiteY36" fmla="*/ 839972 h 13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5938" h="1329070">
                <a:moveTo>
                  <a:pt x="0" y="1329070"/>
                </a:moveTo>
                <a:cubicBezTo>
                  <a:pt x="17721" y="1300716"/>
                  <a:pt x="35212" y="1272218"/>
                  <a:pt x="53163" y="1244009"/>
                </a:cubicBezTo>
                <a:cubicBezTo>
                  <a:pt x="60023" y="1233228"/>
                  <a:pt x="67340" y="1222744"/>
                  <a:pt x="74428" y="1212112"/>
                </a:cubicBezTo>
                <a:lnTo>
                  <a:pt x="95693" y="1180214"/>
                </a:lnTo>
                <a:cubicBezTo>
                  <a:pt x="99237" y="1166037"/>
                  <a:pt x="104104" y="1152127"/>
                  <a:pt x="106326" y="1137684"/>
                </a:cubicBezTo>
                <a:cubicBezTo>
                  <a:pt x="126675" y="1005414"/>
                  <a:pt x="103847" y="1081321"/>
                  <a:pt x="127591" y="1010093"/>
                </a:cubicBezTo>
                <a:cubicBezTo>
                  <a:pt x="136513" y="956559"/>
                  <a:pt x="141826" y="914219"/>
                  <a:pt x="159488" y="861237"/>
                </a:cubicBezTo>
                <a:cubicBezTo>
                  <a:pt x="163032" y="850605"/>
                  <a:pt x="164355" y="838950"/>
                  <a:pt x="170121" y="829340"/>
                </a:cubicBezTo>
                <a:cubicBezTo>
                  <a:pt x="175279" y="820744"/>
                  <a:pt x="185371" y="816094"/>
                  <a:pt x="191386" y="808074"/>
                </a:cubicBezTo>
                <a:cubicBezTo>
                  <a:pt x="248256" y="732246"/>
                  <a:pt x="206108" y="753548"/>
                  <a:pt x="265814" y="733647"/>
                </a:cubicBezTo>
                <a:cubicBezTo>
                  <a:pt x="276447" y="740735"/>
                  <a:pt x="286282" y="749197"/>
                  <a:pt x="297712" y="754912"/>
                </a:cubicBezTo>
                <a:cubicBezTo>
                  <a:pt x="307736" y="759924"/>
                  <a:pt x="320858" y="758543"/>
                  <a:pt x="329609" y="765544"/>
                </a:cubicBezTo>
                <a:cubicBezTo>
                  <a:pt x="354656" y="785581"/>
                  <a:pt x="343233" y="804254"/>
                  <a:pt x="372140" y="818707"/>
                </a:cubicBezTo>
                <a:cubicBezTo>
                  <a:pt x="392189" y="828731"/>
                  <a:pt x="435935" y="839972"/>
                  <a:pt x="435935" y="839972"/>
                </a:cubicBezTo>
                <a:cubicBezTo>
                  <a:pt x="505531" y="816775"/>
                  <a:pt x="437224" y="848994"/>
                  <a:pt x="478465" y="797442"/>
                </a:cubicBezTo>
                <a:cubicBezTo>
                  <a:pt x="486448" y="787463"/>
                  <a:pt x="499730" y="783265"/>
                  <a:pt x="510363" y="776177"/>
                </a:cubicBezTo>
                <a:cubicBezTo>
                  <a:pt x="517451" y="765544"/>
                  <a:pt x="526438" y="755956"/>
                  <a:pt x="531628" y="744279"/>
                </a:cubicBezTo>
                <a:cubicBezTo>
                  <a:pt x="582240" y="630401"/>
                  <a:pt x="526033" y="720775"/>
                  <a:pt x="574158" y="648586"/>
                </a:cubicBezTo>
                <a:cubicBezTo>
                  <a:pt x="581464" y="612056"/>
                  <a:pt x="585415" y="587920"/>
                  <a:pt x="595423" y="552893"/>
                </a:cubicBezTo>
                <a:cubicBezTo>
                  <a:pt x="598502" y="542116"/>
                  <a:pt x="599054" y="529747"/>
                  <a:pt x="606056" y="520995"/>
                </a:cubicBezTo>
                <a:cubicBezTo>
                  <a:pt x="614039" y="511016"/>
                  <a:pt x="627321" y="506818"/>
                  <a:pt x="637954" y="499730"/>
                </a:cubicBezTo>
                <a:cubicBezTo>
                  <a:pt x="641498" y="489098"/>
                  <a:pt x="643574" y="477857"/>
                  <a:pt x="648586" y="467833"/>
                </a:cubicBezTo>
                <a:cubicBezTo>
                  <a:pt x="689811" y="385382"/>
                  <a:pt x="653756" y="484217"/>
                  <a:pt x="680484" y="404037"/>
                </a:cubicBezTo>
                <a:cubicBezTo>
                  <a:pt x="684028" y="368595"/>
                  <a:pt x="688485" y="333233"/>
                  <a:pt x="691116" y="297712"/>
                </a:cubicBezTo>
                <a:cubicBezTo>
                  <a:pt x="695575" y="237521"/>
                  <a:pt x="689912" y="176141"/>
                  <a:pt x="701749" y="116958"/>
                </a:cubicBezTo>
                <a:cubicBezTo>
                  <a:pt x="704698" y="102213"/>
                  <a:pt x="724021" y="96612"/>
                  <a:pt x="733647" y="85061"/>
                </a:cubicBezTo>
                <a:cubicBezTo>
                  <a:pt x="741828" y="75244"/>
                  <a:pt x="746731" y="62980"/>
                  <a:pt x="754912" y="53163"/>
                </a:cubicBezTo>
                <a:cubicBezTo>
                  <a:pt x="780496" y="22461"/>
                  <a:pt x="787342" y="20910"/>
                  <a:pt x="818707" y="0"/>
                </a:cubicBezTo>
                <a:cubicBezTo>
                  <a:pt x="850748" y="3204"/>
                  <a:pt x="926608" y="-6004"/>
                  <a:pt x="956930" y="31898"/>
                </a:cubicBezTo>
                <a:cubicBezTo>
                  <a:pt x="963931" y="40650"/>
                  <a:pt x="964019" y="53163"/>
                  <a:pt x="967563" y="63795"/>
                </a:cubicBezTo>
                <a:cubicBezTo>
                  <a:pt x="982460" y="168080"/>
                  <a:pt x="980458" y="142534"/>
                  <a:pt x="988828" y="276447"/>
                </a:cubicBezTo>
                <a:cubicBezTo>
                  <a:pt x="993034" y="343748"/>
                  <a:pt x="993702" y="411279"/>
                  <a:pt x="999461" y="478465"/>
                </a:cubicBezTo>
                <a:cubicBezTo>
                  <a:pt x="1004342" y="535405"/>
                  <a:pt x="1002654" y="594370"/>
                  <a:pt x="1020726" y="648586"/>
                </a:cubicBezTo>
                <a:lnTo>
                  <a:pt x="1041991" y="712381"/>
                </a:lnTo>
                <a:cubicBezTo>
                  <a:pt x="1045535" y="723014"/>
                  <a:pt x="1046406" y="734954"/>
                  <a:pt x="1052623" y="744279"/>
                </a:cubicBezTo>
                <a:cubicBezTo>
                  <a:pt x="1059711" y="754912"/>
                  <a:pt x="1071116" y="763702"/>
                  <a:pt x="1073888" y="776177"/>
                </a:cubicBezTo>
                <a:cubicBezTo>
                  <a:pt x="1078501" y="796936"/>
                  <a:pt x="1073888" y="818707"/>
                  <a:pt x="1073888" y="839972"/>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sp>
        <p:nvSpPr>
          <p:cNvPr id="3" name="Freeform 2"/>
          <p:cNvSpPr/>
          <p:nvPr/>
        </p:nvSpPr>
        <p:spPr bwMode="auto">
          <a:xfrm>
            <a:off x="7442791" y="3313029"/>
            <a:ext cx="1222744" cy="1237706"/>
          </a:xfrm>
          <a:custGeom>
            <a:avLst/>
            <a:gdLst>
              <a:gd name="connsiteX0" fmla="*/ 0 w 1222744"/>
              <a:gd name="connsiteY0" fmla="*/ 1237706 h 1237706"/>
              <a:gd name="connsiteX1" fmla="*/ 95693 w 1222744"/>
              <a:gd name="connsiteY1" fmla="*/ 1142013 h 1237706"/>
              <a:gd name="connsiteX2" fmla="*/ 159488 w 1222744"/>
              <a:gd name="connsiteY2" fmla="*/ 1120748 h 1237706"/>
              <a:gd name="connsiteX3" fmla="*/ 180753 w 1222744"/>
              <a:gd name="connsiteY3" fmla="*/ 1056952 h 1237706"/>
              <a:gd name="connsiteX4" fmla="*/ 191386 w 1222744"/>
              <a:gd name="connsiteY4" fmla="*/ 1025055 h 1237706"/>
              <a:gd name="connsiteX5" fmla="*/ 233916 w 1222744"/>
              <a:gd name="connsiteY5" fmla="*/ 876199 h 1237706"/>
              <a:gd name="connsiteX6" fmla="*/ 244549 w 1222744"/>
              <a:gd name="connsiteY6" fmla="*/ 844301 h 1237706"/>
              <a:gd name="connsiteX7" fmla="*/ 255181 w 1222744"/>
              <a:gd name="connsiteY7" fmla="*/ 812404 h 1237706"/>
              <a:gd name="connsiteX8" fmla="*/ 276446 w 1222744"/>
              <a:gd name="connsiteY8" fmla="*/ 791138 h 1237706"/>
              <a:gd name="connsiteX9" fmla="*/ 318976 w 1222744"/>
              <a:gd name="connsiteY9" fmla="*/ 737976 h 1237706"/>
              <a:gd name="connsiteX10" fmla="*/ 393404 w 1222744"/>
              <a:gd name="connsiteY10" fmla="*/ 684813 h 1237706"/>
              <a:gd name="connsiteX11" fmla="*/ 404037 w 1222744"/>
              <a:gd name="connsiteY11" fmla="*/ 652915 h 1237706"/>
              <a:gd name="connsiteX12" fmla="*/ 552893 w 1222744"/>
              <a:gd name="connsiteY12" fmla="*/ 652915 h 1237706"/>
              <a:gd name="connsiteX13" fmla="*/ 723014 w 1222744"/>
              <a:gd name="connsiteY13" fmla="*/ 663548 h 1237706"/>
              <a:gd name="connsiteX14" fmla="*/ 744279 w 1222744"/>
              <a:gd name="connsiteY14" fmla="*/ 631650 h 1237706"/>
              <a:gd name="connsiteX15" fmla="*/ 765544 w 1222744"/>
              <a:gd name="connsiteY15" fmla="*/ 567855 h 1237706"/>
              <a:gd name="connsiteX16" fmla="*/ 776176 w 1222744"/>
              <a:gd name="connsiteY16" fmla="*/ 514692 h 1237706"/>
              <a:gd name="connsiteX17" fmla="*/ 797442 w 1222744"/>
              <a:gd name="connsiteY17" fmla="*/ 493427 h 1237706"/>
              <a:gd name="connsiteX18" fmla="*/ 818707 w 1222744"/>
              <a:gd name="connsiteY18" fmla="*/ 461529 h 1237706"/>
              <a:gd name="connsiteX19" fmla="*/ 861237 w 1222744"/>
              <a:gd name="connsiteY19" fmla="*/ 387101 h 1237706"/>
              <a:gd name="connsiteX20" fmla="*/ 882502 w 1222744"/>
              <a:gd name="connsiteY20" fmla="*/ 323306 h 1237706"/>
              <a:gd name="connsiteX21" fmla="*/ 903767 w 1222744"/>
              <a:gd name="connsiteY21" fmla="*/ 216980 h 1237706"/>
              <a:gd name="connsiteX22" fmla="*/ 935665 w 1222744"/>
              <a:gd name="connsiteY22" fmla="*/ 142552 h 1237706"/>
              <a:gd name="connsiteX23" fmla="*/ 967562 w 1222744"/>
              <a:gd name="connsiteY23" fmla="*/ 121287 h 1237706"/>
              <a:gd name="connsiteX24" fmla="*/ 988828 w 1222744"/>
              <a:gd name="connsiteY24" fmla="*/ 100022 h 1237706"/>
              <a:gd name="connsiteX25" fmla="*/ 1052623 w 1222744"/>
              <a:gd name="connsiteY25" fmla="*/ 57492 h 1237706"/>
              <a:gd name="connsiteX26" fmla="*/ 1084521 w 1222744"/>
              <a:gd name="connsiteY26" fmla="*/ 36227 h 1237706"/>
              <a:gd name="connsiteX27" fmla="*/ 1127051 w 1222744"/>
              <a:gd name="connsiteY27" fmla="*/ 25594 h 1237706"/>
              <a:gd name="connsiteX28" fmla="*/ 1148316 w 1222744"/>
              <a:gd name="connsiteY28" fmla="*/ 89390 h 1237706"/>
              <a:gd name="connsiteX29" fmla="*/ 1158949 w 1222744"/>
              <a:gd name="connsiteY29" fmla="*/ 291408 h 1237706"/>
              <a:gd name="connsiteX30" fmla="*/ 1169581 w 1222744"/>
              <a:gd name="connsiteY30" fmla="*/ 344571 h 1237706"/>
              <a:gd name="connsiteX31" fmla="*/ 1180214 w 1222744"/>
              <a:gd name="connsiteY31" fmla="*/ 589120 h 1237706"/>
              <a:gd name="connsiteX32" fmla="*/ 1201479 w 1222744"/>
              <a:gd name="connsiteY32" fmla="*/ 674180 h 1237706"/>
              <a:gd name="connsiteX33" fmla="*/ 1222744 w 1222744"/>
              <a:gd name="connsiteY33" fmla="*/ 759241 h 1237706"/>
              <a:gd name="connsiteX34" fmla="*/ 1222744 w 1222744"/>
              <a:gd name="connsiteY34" fmla="*/ 844301 h 123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2744" h="1237706">
                <a:moveTo>
                  <a:pt x="0" y="1237706"/>
                </a:moveTo>
                <a:cubicBezTo>
                  <a:pt x="28675" y="1189914"/>
                  <a:pt x="34948" y="1162261"/>
                  <a:pt x="95693" y="1142013"/>
                </a:cubicBezTo>
                <a:lnTo>
                  <a:pt x="159488" y="1120748"/>
                </a:lnTo>
                <a:lnTo>
                  <a:pt x="180753" y="1056952"/>
                </a:lnTo>
                <a:cubicBezTo>
                  <a:pt x="184297" y="1046320"/>
                  <a:pt x="188668" y="1035928"/>
                  <a:pt x="191386" y="1025055"/>
                </a:cubicBezTo>
                <a:cubicBezTo>
                  <a:pt x="218086" y="918253"/>
                  <a:pt x="203410" y="967717"/>
                  <a:pt x="233916" y="876199"/>
                </a:cubicBezTo>
                <a:lnTo>
                  <a:pt x="244549" y="844301"/>
                </a:lnTo>
                <a:cubicBezTo>
                  <a:pt x="248093" y="833669"/>
                  <a:pt x="247256" y="820329"/>
                  <a:pt x="255181" y="812404"/>
                </a:cubicBezTo>
                <a:lnTo>
                  <a:pt x="276446" y="791138"/>
                </a:lnTo>
                <a:cubicBezTo>
                  <a:pt x="294334" y="737477"/>
                  <a:pt x="274089" y="776451"/>
                  <a:pt x="318976" y="737976"/>
                </a:cubicBezTo>
                <a:cubicBezTo>
                  <a:pt x="383191" y="682934"/>
                  <a:pt x="334795" y="704349"/>
                  <a:pt x="393404" y="684813"/>
                </a:cubicBezTo>
                <a:cubicBezTo>
                  <a:pt x="396948" y="674180"/>
                  <a:pt x="395285" y="659916"/>
                  <a:pt x="404037" y="652915"/>
                </a:cubicBezTo>
                <a:cubicBezTo>
                  <a:pt x="434014" y="628934"/>
                  <a:pt x="546853" y="652311"/>
                  <a:pt x="552893" y="652915"/>
                </a:cubicBezTo>
                <a:cubicBezTo>
                  <a:pt x="614753" y="694155"/>
                  <a:pt x="602740" y="695621"/>
                  <a:pt x="723014" y="663548"/>
                </a:cubicBezTo>
                <a:cubicBezTo>
                  <a:pt x="735361" y="660255"/>
                  <a:pt x="737191" y="642283"/>
                  <a:pt x="744279" y="631650"/>
                </a:cubicBezTo>
                <a:cubicBezTo>
                  <a:pt x="751367" y="610385"/>
                  <a:pt x="761148" y="589835"/>
                  <a:pt x="765544" y="567855"/>
                </a:cubicBezTo>
                <a:cubicBezTo>
                  <a:pt x="769088" y="550134"/>
                  <a:pt x="769057" y="531303"/>
                  <a:pt x="776176" y="514692"/>
                </a:cubicBezTo>
                <a:cubicBezTo>
                  <a:pt x="780125" y="505478"/>
                  <a:pt x="791180" y="501255"/>
                  <a:pt x="797442" y="493427"/>
                </a:cubicBezTo>
                <a:cubicBezTo>
                  <a:pt x="805425" y="483448"/>
                  <a:pt x="812367" y="472624"/>
                  <a:pt x="818707" y="461529"/>
                </a:cubicBezTo>
                <a:cubicBezTo>
                  <a:pt x="872667" y="367099"/>
                  <a:pt x="809428" y="464816"/>
                  <a:pt x="861237" y="387101"/>
                </a:cubicBezTo>
                <a:cubicBezTo>
                  <a:pt x="868325" y="365836"/>
                  <a:pt x="879332" y="345496"/>
                  <a:pt x="882502" y="323306"/>
                </a:cubicBezTo>
                <a:cubicBezTo>
                  <a:pt x="900646" y="196301"/>
                  <a:pt x="882560" y="291205"/>
                  <a:pt x="903767" y="216980"/>
                </a:cubicBezTo>
                <a:cubicBezTo>
                  <a:pt x="913527" y="182818"/>
                  <a:pt x="909768" y="168450"/>
                  <a:pt x="935665" y="142552"/>
                </a:cubicBezTo>
                <a:cubicBezTo>
                  <a:pt x="944701" y="133516"/>
                  <a:pt x="957584" y="129270"/>
                  <a:pt x="967562" y="121287"/>
                </a:cubicBezTo>
                <a:cubicBezTo>
                  <a:pt x="975390" y="115025"/>
                  <a:pt x="980808" y="106037"/>
                  <a:pt x="988828" y="100022"/>
                </a:cubicBezTo>
                <a:cubicBezTo>
                  <a:pt x="1009274" y="84688"/>
                  <a:pt x="1031358" y="71669"/>
                  <a:pt x="1052623" y="57492"/>
                </a:cubicBezTo>
                <a:lnTo>
                  <a:pt x="1084521" y="36227"/>
                </a:lnTo>
                <a:cubicBezTo>
                  <a:pt x="1091858" y="14214"/>
                  <a:pt x="1094192" y="-26981"/>
                  <a:pt x="1127051" y="25594"/>
                </a:cubicBezTo>
                <a:cubicBezTo>
                  <a:pt x="1138931" y="44602"/>
                  <a:pt x="1148316" y="89390"/>
                  <a:pt x="1148316" y="89390"/>
                </a:cubicBezTo>
                <a:cubicBezTo>
                  <a:pt x="1151860" y="156729"/>
                  <a:pt x="1153349" y="224208"/>
                  <a:pt x="1158949" y="291408"/>
                </a:cubicBezTo>
                <a:cubicBezTo>
                  <a:pt x="1160450" y="309417"/>
                  <a:pt x="1168293" y="326545"/>
                  <a:pt x="1169581" y="344571"/>
                </a:cubicBezTo>
                <a:cubicBezTo>
                  <a:pt x="1175394" y="425957"/>
                  <a:pt x="1174401" y="507734"/>
                  <a:pt x="1180214" y="589120"/>
                </a:cubicBezTo>
                <a:cubicBezTo>
                  <a:pt x="1183571" y="636117"/>
                  <a:pt x="1191006" y="635778"/>
                  <a:pt x="1201479" y="674180"/>
                </a:cubicBezTo>
                <a:cubicBezTo>
                  <a:pt x="1209169" y="702376"/>
                  <a:pt x="1222744" y="730015"/>
                  <a:pt x="1222744" y="759241"/>
                </a:cubicBezTo>
                <a:lnTo>
                  <a:pt x="1222744" y="844301"/>
                </a:ln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sp>
        <p:nvSpPr>
          <p:cNvPr id="5" name="Freeform 4"/>
          <p:cNvSpPr/>
          <p:nvPr/>
        </p:nvSpPr>
        <p:spPr bwMode="auto">
          <a:xfrm>
            <a:off x="7336465" y="4963347"/>
            <a:ext cx="1351432" cy="1256700"/>
          </a:xfrm>
          <a:custGeom>
            <a:avLst/>
            <a:gdLst>
              <a:gd name="connsiteX0" fmla="*/ 0 w 1351432"/>
              <a:gd name="connsiteY0" fmla="*/ 1256700 h 1256700"/>
              <a:gd name="connsiteX1" fmla="*/ 31898 w 1351432"/>
              <a:gd name="connsiteY1" fmla="*/ 1203537 h 1256700"/>
              <a:gd name="connsiteX2" fmla="*/ 63795 w 1351432"/>
              <a:gd name="connsiteY2" fmla="*/ 1171639 h 1256700"/>
              <a:gd name="connsiteX3" fmla="*/ 74428 w 1351432"/>
              <a:gd name="connsiteY3" fmla="*/ 1139741 h 1256700"/>
              <a:gd name="connsiteX4" fmla="*/ 95693 w 1351432"/>
              <a:gd name="connsiteY4" fmla="*/ 1107844 h 1256700"/>
              <a:gd name="connsiteX5" fmla="*/ 106326 w 1351432"/>
              <a:gd name="connsiteY5" fmla="*/ 1075946 h 1256700"/>
              <a:gd name="connsiteX6" fmla="*/ 138223 w 1351432"/>
              <a:gd name="connsiteY6" fmla="*/ 1054681 h 1256700"/>
              <a:gd name="connsiteX7" fmla="*/ 170121 w 1351432"/>
              <a:gd name="connsiteY7" fmla="*/ 990886 h 1256700"/>
              <a:gd name="connsiteX8" fmla="*/ 191386 w 1351432"/>
              <a:gd name="connsiteY8" fmla="*/ 969620 h 1256700"/>
              <a:gd name="connsiteX9" fmla="*/ 255182 w 1351432"/>
              <a:gd name="connsiteY9" fmla="*/ 884560 h 1256700"/>
              <a:gd name="connsiteX10" fmla="*/ 265814 w 1351432"/>
              <a:gd name="connsiteY10" fmla="*/ 852662 h 1256700"/>
              <a:gd name="connsiteX11" fmla="*/ 340242 w 1351432"/>
              <a:gd name="connsiteY11" fmla="*/ 756969 h 1256700"/>
              <a:gd name="connsiteX12" fmla="*/ 350875 w 1351432"/>
              <a:gd name="connsiteY12" fmla="*/ 725072 h 1256700"/>
              <a:gd name="connsiteX13" fmla="*/ 372140 w 1351432"/>
              <a:gd name="connsiteY13" fmla="*/ 703806 h 1256700"/>
              <a:gd name="connsiteX14" fmla="*/ 393405 w 1351432"/>
              <a:gd name="connsiteY14" fmla="*/ 671909 h 1256700"/>
              <a:gd name="connsiteX15" fmla="*/ 414670 w 1351432"/>
              <a:gd name="connsiteY15" fmla="*/ 608113 h 1256700"/>
              <a:gd name="connsiteX16" fmla="*/ 435935 w 1351432"/>
              <a:gd name="connsiteY16" fmla="*/ 576216 h 1256700"/>
              <a:gd name="connsiteX17" fmla="*/ 446568 w 1351432"/>
              <a:gd name="connsiteY17" fmla="*/ 544318 h 1256700"/>
              <a:gd name="connsiteX18" fmla="*/ 457200 w 1351432"/>
              <a:gd name="connsiteY18" fmla="*/ 501788 h 1256700"/>
              <a:gd name="connsiteX19" fmla="*/ 489098 w 1351432"/>
              <a:gd name="connsiteY19" fmla="*/ 480523 h 1256700"/>
              <a:gd name="connsiteX20" fmla="*/ 520995 w 1351432"/>
              <a:gd name="connsiteY20" fmla="*/ 501788 h 1256700"/>
              <a:gd name="connsiteX21" fmla="*/ 542261 w 1351432"/>
              <a:gd name="connsiteY21" fmla="*/ 523053 h 1256700"/>
              <a:gd name="connsiteX22" fmla="*/ 574158 w 1351432"/>
              <a:gd name="connsiteY22" fmla="*/ 533686 h 1256700"/>
              <a:gd name="connsiteX23" fmla="*/ 659219 w 1351432"/>
              <a:gd name="connsiteY23" fmla="*/ 608113 h 1256700"/>
              <a:gd name="connsiteX24" fmla="*/ 712382 w 1351432"/>
              <a:gd name="connsiteY24" fmla="*/ 640011 h 1256700"/>
              <a:gd name="connsiteX25" fmla="*/ 733647 w 1351432"/>
              <a:gd name="connsiteY25" fmla="*/ 671909 h 1256700"/>
              <a:gd name="connsiteX26" fmla="*/ 797442 w 1351432"/>
              <a:gd name="connsiteY26" fmla="*/ 714439 h 1256700"/>
              <a:gd name="connsiteX27" fmla="*/ 818707 w 1351432"/>
              <a:gd name="connsiteY27" fmla="*/ 682541 h 1256700"/>
              <a:gd name="connsiteX28" fmla="*/ 850605 w 1351432"/>
              <a:gd name="connsiteY28" fmla="*/ 650644 h 1256700"/>
              <a:gd name="connsiteX29" fmla="*/ 871870 w 1351432"/>
              <a:gd name="connsiteY29" fmla="*/ 586848 h 1256700"/>
              <a:gd name="connsiteX30" fmla="*/ 914400 w 1351432"/>
              <a:gd name="connsiteY30" fmla="*/ 523053 h 1256700"/>
              <a:gd name="connsiteX31" fmla="*/ 935665 w 1351432"/>
              <a:gd name="connsiteY31" fmla="*/ 491155 h 1256700"/>
              <a:gd name="connsiteX32" fmla="*/ 956930 w 1351432"/>
              <a:gd name="connsiteY32" fmla="*/ 427360 h 1256700"/>
              <a:gd name="connsiteX33" fmla="*/ 967563 w 1351432"/>
              <a:gd name="connsiteY33" fmla="*/ 395462 h 1256700"/>
              <a:gd name="connsiteX34" fmla="*/ 999461 w 1351432"/>
              <a:gd name="connsiteY34" fmla="*/ 374197 h 1256700"/>
              <a:gd name="connsiteX35" fmla="*/ 1041991 w 1351432"/>
              <a:gd name="connsiteY35" fmla="*/ 278504 h 1256700"/>
              <a:gd name="connsiteX36" fmla="*/ 1073888 w 1351432"/>
              <a:gd name="connsiteY36" fmla="*/ 161546 h 1256700"/>
              <a:gd name="connsiteX37" fmla="*/ 1095154 w 1351432"/>
              <a:gd name="connsiteY37" fmla="*/ 87118 h 1256700"/>
              <a:gd name="connsiteX38" fmla="*/ 1127051 w 1351432"/>
              <a:gd name="connsiteY38" fmla="*/ 65853 h 1256700"/>
              <a:gd name="connsiteX39" fmla="*/ 1190847 w 1351432"/>
              <a:gd name="connsiteY39" fmla="*/ 23323 h 1256700"/>
              <a:gd name="connsiteX40" fmla="*/ 1222744 w 1351432"/>
              <a:gd name="connsiteY40" fmla="*/ 2058 h 1256700"/>
              <a:gd name="connsiteX41" fmla="*/ 1233377 w 1351432"/>
              <a:gd name="connsiteY41" fmla="*/ 65853 h 1256700"/>
              <a:gd name="connsiteX42" fmla="*/ 1244009 w 1351432"/>
              <a:gd name="connsiteY42" fmla="*/ 97751 h 1256700"/>
              <a:gd name="connsiteX43" fmla="*/ 1254642 w 1351432"/>
              <a:gd name="connsiteY43" fmla="*/ 140281 h 1256700"/>
              <a:gd name="connsiteX44" fmla="*/ 1265275 w 1351432"/>
              <a:gd name="connsiteY44" fmla="*/ 204076 h 1256700"/>
              <a:gd name="connsiteX45" fmla="*/ 1286540 w 1351432"/>
              <a:gd name="connsiteY45" fmla="*/ 267872 h 1256700"/>
              <a:gd name="connsiteX46" fmla="*/ 1307805 w 1351432"/>
              <a:gd name="connsiteY46" fmla="*/ 597481 h 1256700"/>
              <a:gd name="connsiteX47" fmla="*/ 1318437 w 1351432"/>
              <a:gd name="connsiteY47" fmla="*/ 640011 h 1256700"/>
              <a:gd name="connsiteX48" fmla="*/ 1329070 w 1351432"/>
              <a:gd name="connsiteY48" fmla="*/ 693174 h 1256700"/>
              <a:gd name="connsiteX49" fmla="*/ 1339702 w 1351432"/>
              <a:gd name="connsiteY49" fmla="*/ 810132 h 1256700"/>
              <a:gd name="connsiteX50" fmla="*/ 1350335 w 1351432"/>
              <a:gd name="connsiteY50" fmla="*/ 842030 h 1256700"/>
              <a:gd name="connsiteX51" fmla="*/ 1350335 w 1351432"/>
              <a:gd name="connsiteY51" fmla="*/ 916458 h 125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51432" h="1256700">
                <a:moveTo>
                  <a:pt x="0" y="1256700"/>
                </a:moveTo>
                <a:cubicBezTo>
                  <a:pt x="10633" y="1238979"/>
                  <a:pt x="19498" y="1220070"/>
                  <a:pt x="31898" y="1203537"/>
                </a:cubicBezTo>
                <a:cubicBezTo>
                  <a:pt x="40920" y="1191508"/>
                  <a:pt x="55454" y="1184150"/>
                  <a:pt x="63795" y="1171639"/>
                </a:cubicBezTo>
                <a:cubicBezTo>
                  <a:pt x="70012" y="1162313"/>
                  <a:pt x="69416" y="1149766"/>
                  <a:pt x="74428" y="1139741"/>
                </a:cubicBezTo>
                <a:cubicBezTo>
                  <a:pt x="80143" y="1128312"/>
                  <a:pt x="89978" y="1119273"/>
                  <a:pt x="95693" y="1107844"/>
                </a:cubicBezTo>
                <a:cubicBezTo>
                  <a:pt x="100705" y="1097819"/>
                  <a:pt x="99325" y="1084698"/>
                  <a:pt x="106326" y="1075946"/>
                </a:cubicBezTo>
                <a:cubicBezTo>
                  <a:pt x="114309" y="1065968"/>
                  <a:pt x="127591" y="1061769"/>
                  <a:pt x="138223" y="1054681"/>
                </a:cubicBezTo>
                <a:cubicBezTo>
                  <a:pt x="149454" y="1020989"/>
                  <a:pt x="146565" y="1020332"/>
                  <a:pt x="170121" y="990886"/>
                </a:cubicBezTo>
                <a:cubicBezTo>
                  <a:pt x="176383" y="983058"/>
                  <a:pt x="185371" y="977640"/>
                  <a:pt x="191386" y="969620"/>
                </a:cubicBezTo>
                <a:cubicBezTo>
                  <a:pt x="263515" y="873447"/>
                  <a:pt x="206415" y="933325"/>
                  <a:pt x="255182" y="884560"/>
                </a:cubicBezTo>
                <a:cubicBezTo>
                  <a:pt x="258726" y="873927"/>
                  <a:pt x="260371" y="862459"/>
                  <a:pt x="265814" y="852662"/>
                </a:cubicBezTo>
                <a:cubicBezTo>
                  <a:pt x="297607" y="795433"/>
                  <a:pt x="301497" y="795714"/>
                  <a:pt x="340242" y="756969"/>
                </a:cubicBezTo>
                <a:cubicBezTo>
                  <a:pt x="343786" y="746337"/>
                  <a:pt x="345109" y="734682"/>
                  <a:pt x="350875" y="725072"/>
                </a:cubicBezTo>
                <a:cubicBezTo>
                  <a:pt x="356033" y="716476"/>
                  <a:pt x="365878" y="711634"/>
                  <a:pt x="372140" y="703806"/>
                </a:cubicBezTo>
                <a:cubicBezTo>
                  <a:pt x="380123" y="693828"/>
                  <a:pt x="386317" y="682541"/>
                  <a:pt x="393405" y="671909"/>
                </a:cubicBezTo>
                <a:cubicBezTo>
                  <a:pt x="400493" y="650644"/>
                  <a:pt x="402236" y="626764"/>
                  <a:pt x="414670" y="608113"/>
                </a:cubicBezTo>
                <a:cubicBezTo>
                  <a:pt x="421758" y="597481"/>
                  <a:pt x="430220" y="587645"/>
                  <a:pt x="435935" y="576216"/>
                </a:cubicBezTo>
                <a:cubicBezTo>
                  <a:pt x="440947" y="566191"/>
                  <a:pt x="443489" y="555095"/>
                  <a:pt x="446568" y="544318"/>
                </a:cubicBezTo>
                <a:cubicBezTo>
                  <a:pt x="450582" y="530267"/>
                  <a:pt x="449094" y="513947"/>
                  <a:pt x="457200" y="501788"/>
                </a:cubicBezTo>
                <a:cubicBezTo>
                  <a:pt x="464288" y="491155"/>
                  <a:pt x="478465" y="487611"/>
                  <a:pt x="489098" y="480523"/>
                </a:cubicBezTo>
                <a:cubicBezTo>
                  <a:pt x="499730" y="487611"/>
                  <a:pt x="511017" y="493805"/>
                  <a:pt x="520995" y="501788"/>
                </a:cubicBezTo>
                <a:cubicBezTo>
                  <a:pt x="528823" y="508050"/>
                  <a:pt x="533665" y="517895"/>
                  <a:pt x="542261" y="523053"/>
                </a:cubicBezTo>
                <a:cubicBezTo>
                  <a:pt x="551871" y="528819"/>
                  <a:pt x="563526" y="530142"/>
                  <a:pt x="574158" y="533686"/>
                </a:cubicBezTo>
                <a:cubicBezTo>
                  <a:pt x="634417" y="624073"/>
                  <a:pt x="535156" y="484044"/>
                  <a:pt x="659219" y="608113"/>
                </a:cubicBezTo>
                <a:cubicBezTo>
                  <a:pt x="688409" y="637304"/>
                  <a:pt x="670974" y="626209"/>
                  <a:pt x="712382" y="640011"/>
                </a:cubicBezTo>
                <a:cubicBezTo>
                  <a:pt x="719470" y="650644"/>
                  <a:pt x="724030" y="663494"/>
                  <a:pt x="733647" y="671909"/>
                </a:cubicBezTo>
                <a:cubicBezTo>
                  <a:pt x="752881" y="688739"/>
                  <a:pt x="797442" y="714439"/>
                  <a:pt x="797442" y="714439"/>
                </a:cubicBezTo>
                <a:cubicBezTo>
                  <a:pt x="804530" y="703806"/>
                  <a:pt x="810526" y="692358"/>
                  <a:pt x="818707" y="682541"/>
                </a:cubicBezTo>
                <a:cubicBezTo>
                  <a:pt x="828333" y="670990"/>
                  <a:pt x="843303" y="663788"/>
                  <a:pt x="850605" y="650644"/>
                </a:cubicBezTo>
                <a:cubicBezTo>
                  <a:pt x="861491" y="631049"/>
                  <a:pt x="859436" y="605499"/>
                  <a:pt x="871870" y="586848"/>
                </a:cubicBezTo>
                <a:lnTo>
                  <a:pt x="914400" y="523053"/>
                </a:lnTo>
                <a:cubicBezTo>
                  <a:pt x="921488" y="512420"/>
                  <a:pt x="931624" y="503278"/>
                  <a:pt x="935665" y="491155"/>
                </a:cubicBezTo>
                <a:lnTo>
                  <a:pt x="956930" y="427360"/>
                </a:lnTo>
                <a:cubicBezTo>
                  <a:pt x="960474" y="416727"/>
                  <a:pt x="958237" y="401679"/>
                  <a:pt x="967563" y="395462"/>
                </a:cubicBezTo>
                <a:lnTo>
                  <a:pt x="999461" y="374197"/>
                </a:lnTo>
                <a:cubicBezTo>
                  <a:pt x="1024767" y="298279"/>
                  <a:pt x="1008292" y="329053"/>
                  <a:pt x="1041991" y="278504"/>
                </a:cubicBezTo>
                <a:cubicBezTo>
                  <a:pt x="1061865" y="218878"/>
                  <a:pt x="1049903" y="257484"/>
                  <a:pt x="1073888" y="161546"/>
                </a:cubicBezTo>
                <a:cubicBezTo>
                  <a:pt x="1074583" y="158767"/>
                  <a:pt x="1089607" y="94052"/>
                  <a:pt x="1095154" y="87118"/>
                </a:cubicBezTo>
                <a:cubicBezTo>
                  <a:pt x="1103137" y="77140"/>
                  <a:pt x="1117234" y="74034"/>
                  <a:pt x="1127051" y="65853"/>
                </a:cubicBezTo>
                <a:cubicBezTo>
                  <a:pt x="1180147" y="21606"/>
                  <a:pt x="1134791" y="42007"/>
                  <a:pt x="1190847" y="23323"/>
                </a:cubicBezTo>
                <a:cubicBezTo>
                  <a:pt x="1201479" y="16235"/>
                  <a:pt x="1213708" y="-6978"/>
                  <a:pt x="1222744" y="2058"/>
                </a:cubicBezTo>
                <a:cubicBezTo>
                  <a:pt x="1237988" y="17302"/>
                  <a:pt x="1228700" y="44808"/>
                  <a:pt x="1233377" y="65853"/>
                </a:cubicBezTo>
                <a:cubicBezTo>
                  <a:pt x="1235808" y="76794"/>
                  <a:pt x="1240930" y="86974"/>
                  <a:pt x="1244009" y="97751"/>
                </a:cubicBezTo>
                <a:cubicBezTo>
                  <a:pt x="1248023" y="111802"/>
                  <a:pt x="1251776" y="125952"/>
                  <a:pt x="1254642" y="140281"/>
                </a:cubicBezTo>
                <a:cubicBezTo>
                  <a:pt x="1258870" y="161421"/>
                  <a:pt x="1260046" y="183161"/>
                  <a:pt x="1265275" y="204076"/>
                </a:cubicBezTo>
                <a:cubicBezTo>
                  <a:pt x="1270712" y="225822"/>
                  <a:pt x="1286540" y="267872"/>
                  <a:pt x="1286540" y="267872"/>
                </a:cubicBezTo>
                <a:cubicBezTo>
                  <a:pt x="1314121" y="460950"/>
                  <a:pt x="1279449" y="200498"/>
                  <a:pt x="1307805" y="597481"/>
                </a:cubicBezTo>
                <a:cubicBezTo>
                  <a:pt x="1308846" y="612057"/>
                  <a:pt x="1315267" y="625746"/>
                  <a:pt x="1318437" y="640011"/>
                </a:cubicBezTo>
                <a:cubicBezTo>
                  <a:pt x="1322357" y="657653"/>
                  <a:pt x="1325526" y="675453"/>
                  <a:pt x="1329070" y="693174"/>
                </a:cubicBezTo>
                <a:cubicBezTo>
                  <a:pt x="1332614" y="732160"/>
                  <a:pt x="1334166" y="771379"/>
                  <a:pt x="1339702" y="810132"/>
                </a:cubicBezTo>
                <a:cubicBezTo>
                  <a:pt x="1341287" y="821227"/>
                  <a:pt x="1349220" y="830878"/>
                  <a:pt x="1350335" y="842030"/>
                </a:cubicBezTo>
                <a:cubicBezTo>
                  <a:pt x="1352804" y="866716"/>
                  <a:pt x="1350335" y="891649"/>
                  <a:pt x="1350335" y="916458"/>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sp>
        <p:nvSpPr>
          <p:cNvPr id="6" name="Freeform 5"/>
          <p:cNvSpPr/>
          <p:nvPr/>
        </p:nvSpPr>
        <p:spPr bwMode="auto">
          <a:xfrm>
            <a:off x="5358809" y="1742369"/>
            <a:ext cx="1371600" cy="1170952"/>
          </a:xfrm>
          <a:custGeom>
            <a:avLst/>
            <a:gdLst>
              <a:gd name="connsiteX0" fmla="*/ 0 w 1371600"/>
              <a:gd name="connsiteY0" fmla="*/ 1170952 h 1170952"/>
              <a:gd name="connsiteX1" fmla="*/ 63796 w 1371600"/>
              <a:gd name="connsiteY1" fmla="*/ 1085891 h 1170952"/>
              <a:gd name="connsiteX2" fmla="*/ 106326 w 1371600"/>
              <a:gd name="connsiteY2" fmla="*/ 1022096 h 1170952"/>
              <a:gd name="connsiteX3" fmla="*/ 127591 w 1371600"/>
              <a:gd name="connsiteY3" fmla="*/ 990198 h 1170952"/>
              <a:gd name="connsiteX4" fmla="*/ 159489 w 1371600"/>
              <a:gd name="connsiteY4" fmla="*/ 958301 h 1170952"/>
              <a:gd name="connsiteX5" fmla="*/ 170121 w 1371600"/>
              <a:gd name="connsiteY5" fmla="*/ 926403 h 1170952"/>
              <a:gd name="connsiteX6" fmla="*/ 202019 w 1371600"/>
              <a:gd name="connsiteY6" fmla="*/ 862608 h 1170952"/>
              <a:gd name="connsiteX7" fmla="*/ 212651 w 1371600"/>
              <a:gd name="connsiteY7" fmla="*/ 798812 h 1170952"/>
              <a:gd name="connsiteX8" fmla="*/ 233917 w 1371600"/>
              <a:gd name="connsiteY8" fmla="*/ 735017 h 1170952"/>
              <a:gd name="connsiteX9" fmla="*/ 287079 w 1371600"/>
              <a:gd name="connsiteY9" fmla="*/ 639324 h 1170952"/>
              <a:gd name="connsiteX10" fmla="*/ 350875 w 1371600"/>
              <a:gd name="connsiteY10" fmla="*/ 596794 h 1170952"/>
              <a:gd name="connsiteX11" fmla="*/ 382772 w 1371600"/>
              <a:gd name="connsiteY11" fmla="*/ 575529 h 1170952"/>
              <a:gd name="connsiteX12" fmla="*/ 435935 w 1371600"/>
              <a:gd name="connsiteY12" fmla="*/ 543631 h 1170952"/>
              <a:gd name="connsiteX13" fmla="*/ 489098 w 1371600"/>
              <a:gd name="connsiteY13" fmla="*/ 501101 h 1170952"/>
              <a:gd name="connsiteX14" fmla="*/ 510363 w 1371600"/>
              <a:gd name="connsiteY14" fmla="*/ 469203 h 1170952"/>
              <a:gd name="connsiteX15" fmla="*/ 531628 w 1371600"/>
              <a:gd name="connsiteY15" fmla="*/ 394775 h 1170952"/>
              <a:gd name="connsiteX16" fmla="*/ 563526 w 1371600"/>
              <a:gd name="connsiteY16" fmla="*/ 405408 h 1170952"/>
              <a:gd name="connsiteX17" fmla="*/ 616689 w 1371600"/>
              <a:gd name="connsiteY17" fmla="*/ 458571 h 1170952"/>
              <a:gd name="connsiteX18" fmla="*/ 648586 w 1371600"/>
              <a:gd name="connsiteY18" fmla="*/ 554264 h 1170952"/>
              <a:gd name="connsiteX19" fmla="*/ 680484 w 1371600"/>
              <a:gd name="connsiteY19" fmla="*/ 618059 h 1170952"/>
              <a:gd name="connsiteX20" fmla="*/ 712382 w 1371600"/>
              <a:gd name="connsiteY20" fmla="*/ 639324 h 1170952"/>
              <a:gd name="connsiteX21" fmla="*/ 786810 w 1371600"/>
              <a:gd name="connsiteY21" fmla="*/ 724384 h 1170952"/>
              <a:gd name="connsiteX22" fmla="*/ 808075 w 1371600"/>
              <a:gd name="connsiteY22" fmla="*/ 745650 h 1170952"/>
              <a:gd name="connsiteX23" fmla="*/ 839972 w 1371600"/>
              <a:gd name="connsiteY23" fmla="*/ 724384 h 1170952"/>
              <a:gd name="connsiteX24" fmla="*/ 861238 w 1371600"/>
              <a:gd name="connsiteY24" fmla="*/ 660589 h 1170952"/>
              <a:gd name="connsiteX25" fmla="*/ 871870 w 1371600"/>
              <a:gd name="connsiteY25" fmla="*/ 628691 h 1170952"/>
              <a:gd name="connsiteX26" fmla="*/ 914400 w 1371600"/>
              <a:gd name="connsiteY26" fmla="*/ 564896 h 1170952"/>
              <a:gd name="connsiteX27" fmla="*/ 935665 w 1371600"/>
              <a:gd name="connsiteY27" fmla="*/ 532998 h 1170952"/>
              <a:gd name="connsiteX28" fmla="*/ 956931 w 1371600"/>
              <a:gd name="connsiteY28" fmla="*/ 511733 h 1170952"/>
              <a:gd name="connsiteX29" fmla="*/ 1010093 w 1371600"/>
              <a:gd name="connsiteY29" fmla="*/ 416040 h 1170952"/>
              <a:gd name="connsiteX30" fmla="*/ 1073889 w 1371600"/>
              <a:gd name="connsiteY30" fmla="*/ 373510 h 1170952"/>
              <a:gd name="connsiteX31" fmla="*/ 1105786 w 1371600"/>
              <a:gd name="connsiteY31" fmla="*/ 309715 h 1170952"/>
              <a:gd name="connsiteX32" fmla="*/ 1127051 w 1371600"/>
              <a:gd name="connsiteY32" fmla="*/ 182124 h 1170952"/>
              <a:gd name="connsiteX33" fmla="*/ 1148317 w 1371600"/>
              <a:gd name="connsiteY33" fmla="*/ 160859 h 1170952"/>
              <a:gd name="connsiteX34" fmla="*/ 1212112 w 1371600"/>
              <a:gd name="connsiteY34" fmla="*/ 118329 h 1170952"/>
              <a:gd name="connsiteX35" fmla="*/ 1233377 w 1371600"/>
              <a:gd name="connsiteY35" fmla="*/ 86431 h 1170952"/>
              <a:gd name="connsiteX36" fmla="*/ 1244010 w 1371600"/>
              <a:gd name="connsiteY36" fmla="*/ 1371 h 1170952"/>
              <a:gd name="connsiteX37" fmla="*/ 1265275 w 1371600"/>
              <a:gd name="connsiteY37" fmla="*/ 65166 h 1170952"/>
              <a:gd name="connsiteX38" fmla="*/ 1275907 w 1371600"/>
              <a:gd name="connsiteY38" fmla="*/ 171491 h 1170952"/>
              <a:gd name="connsiteX39" fmla="*/ 1297172 w 1371600"/>
              <a:gd name="connsiteY39" fmla="*/ 341612 h 1170952"/>
              <a:gd name="connsiteX40" fmla="*/ 1307805 w 1371600"/>
              <a:gd name="connsiteY40" fmla="*/ 416040 h 1170952"/>
              <a:gd name="connsiteX41" fmla="*/ 1329070 w 1371600"/>
              <a:gd name="connsiteY41" fmla="*/ 479836 h 1170952"/>
              <a:gd name="connsiteX42" fmla="*/ 1350335 w 1371600"/>
              <a:gd name="connsiteY42" fmla="*/ 841343 h 1170952"/>
              <a:gd name="connsiteX43" fmla="*/ 1371600 w 1371600"/>
              <a:gd name="connsiteY43" fmla="*/ 883873 h 117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71600" h="1170952">
                <a:moveTo>
                  <a:pt x="0" y="1170952"/>
                </a:moveTo>
                <a:cubicBezTo>
                  <a:pt x="87578" y="1024990"/>
                  <a:pt x="-17599" y="1190542"/>
                  <a:pt x="63796" y="1085891"/>
                </a:cubicBezTo>
                <a:cubicBezTo>
                  <a:pt x="79487" y="1065717"/>
                  <a:pt x="92149" y="1043361"/>
                  <a:pt x="106326" y="1022096"/>
                </a:cubicBezTo>
                <a:cubicBezTo>
                  <a:pt x="113414" y="1011463"/>
                  <a:pt x="118555" y="999234"/>
                  <a:pt x="127591" y="990198"/>
                </a:cubicBezTo>
                <a:lnTo>
                  <a:pt x="159489" y="958301"/>
                </a:lnTo>
                <a:cubicBezTo>
                  <a:pt x="163033" y="947668"/>
                  <a:pt x="165109" y="936428"/>
                  <a:pt x="170121" y="926403"/>
                </a:cubicBezTo>
                <a:cubicBezTo>
                  <a:pt x="211348" y="843946"/>
                  <a:pt x="175289" y="942792"/>
                  <a:pt x="202019" y="862608"/>
                </a:cubicBezTo>
                <a:cubicBezTo>
                  <a:pt x="205563" y="841343"/>
                  <a:pt x="207422" y="819727"/>
                  <a:pt x="212651" y="798812"/>
                </a:cubicBezTo>
                <a:cubicBezTo>
                  <a:pt x="218088" y="777066"/>
                  <a:pt x="226829" y="756282"/>
                  <a:pt x="233917" y="735017"/>
                </a:cubicBezTo>
                <a:cubicBezTo>
                  <a:pt x="244997" y="701776"/>
                  <a:pt x="255738" y="660218"/>
                  <a:pt x="287079" y="639324"/>
                </a:cubicBezTo>
                <a:lnTo>
                  <a:pt x="350875" y="596794"/>
                </a:lnTo>
                <a:cubicBezTo>
                  <a:pt x="361507" y="589706"/>
                  <a:pt x="373736" y="584565"/>
                  <a:pt x="382772" y="575529"/>
                </a:cubicBezTo>
                <a:cubicBezTo>
                  <a:pt x="411963" y="546339"/>
                  <a:pt x="394528" y="557434"/>
                  <a:pt x="435935" y="543631"/>
                </a:cubicBezTo>
                <a:cubicBezTo>
                  <a:pt x="496878" y="452216"/>
                  <a:pt x="415730" y="559795"/>
                  <a:pt x="489098" y="501101"/>
                </a:cubicBezTo>
                <a:cubicBezTo>
                  <a:pt x="499077" y="493118"/>
                  <a:pt x="504648" y="480633"/>
                  <a:pt x="510363" y="469203"/>
                </a:cubicBezTo>
                <a:cubicBezTo>
                  <a:pt x="517992" y="453946"/>
                  <a:pt x="528220" y="408407"/>
                  <a:pt x="531628" y="394775"/>
                </a:cubicBezTo>
                <a:cubicBezTo>
                  <a:pt x="542261" y="398319"/>
                  <a:pt x="554560" y="398683"/>
                  <a:pt x="563526" y="405408"/>
                </a:cubicBezTo>
                <a:cubicBezTo>
                  <a:pt x="583575" y="420445"/>
                  <a:pt x="616689" y="458571"/>
                  <a:pt x="616689" y="458571"/>
                </a:cubicBezTo>
                <a:lnTo>
                  <a:pt x="648586" y="554264"/>
                </a:lnTo>
                <a:cubicBezTo>
                  <a:pt x="657233" y="580205"/>
                  <a:pt x="659875" y="597450"/>
                  <a:pt x="680484" y="618059"/>
                </a:cubicBezTo>
                <a:cubicBezTo>
                  <a:pt x="689520" y="627095"/>
                  <a:pt x="701749" y="632236"/>
                  <a:pt x="712382" y="639324"/>
                </a:cubicBezTo>
                <a:cubicBezTo>
                  <a:pt x="747549" y="692076"/>
                  <a:pt x="724609" y="662183"/>
                  <a:pt x="786810" y="724384"/>
                </a:cubicBezTo>
                <a:lnTo>
                  <a:pt x="808075" y="745650"/>
                </a:lnTo>
                <a:cubicBezTo>
                  <a:pt x="818707" y="738561"/>
                  <a:pt x="833199" y="735220"/>
                  <a:pt x="839972" y="724384"/>
                </a:cubicBezTo>
                <a:cubicBezTo>
                  <a:pt x="851852" y="705376"/>
                  <a:pt x="854150" y="681854"/>
                  <a:pt x="861238" y="660589"/>
                </a:cubicBezTo>
                <a:cubicBezTo>
                  <a:pt x="864782" y="649956"/>
                  <a:pt x="865653" y="638016"/>
                  <a:pt x="871870" y="628691"/>
                </a:cubicBezTo>
                <a:lnTo>
                  <a:pt x="914400" y="564896"/>
                </a:lnTo>
                <a:cubicBezTo>
                  <a:pt x="921488" y="554263"/>
                  <a:pt x="926629" y="542034"/>
                  <a:pt x="935665" y="532998"/>
                </a:cubicBezTo>
                <a:lnTo>
                  <a:pt x="956931" y="511733"/>
                </a:lnTo>
                <a:cubicBezTo>
                  <a:pt x="975832" y="455029"/>
                  <a:pt x="967122" y="449462"/>
                  <a:pt x="1010093" y="416040"/>
                </a:cubicBezTo>
                <a:cubicBezTo>
                  <a:pt x="1030267" y="400349"/>
                  <a:pt x="1073889" y="373510"/>
                  <a:pt x="1073889" y="373510"/>
                </a:cubicBezTo>
                <a:cubicBezTo>
                  <a:pt x="1090218" y="349017"/>
                  <a:pt x="1100895" y="339062"/>
                  <a:pt x="1105786" y="309715"/>
                </a:cubicBezTo>
                <a:cubicBezTo>
                  <a:pt x="1107562" y="299061"/>
                  <a:pt x="1109796" y="210882"/>
                  <a:pt x="1127051" y="182124"/>
                </a:cubicBezTo>
                <a:cubicBezTo>
                  <a:pt x="1132209" y="173528"/>
                  <a:pt x="1140297" y="166874"/>
                  <a:pt x="1148317" y="160859"/>
                </a:cubicBezTo>
                <a:cubicBezTo>
                  <a:pt x="1168763" y="145525"/>
                  <a:pt x="1212112" y="118329"/>
                  <a:pt x="1212112" y="118329"/>
                </a:cubicBezTo>
                <a:cubicBezTo>
                  <a:pt x="1219200" y="107696"/>
                  <a:pt x="1230015" y="98760"/>
                  <a:pt x="1233377" y="86431"/>
                </a:cubicBezTo>
                <a:cubicBezTo>
                  <a:pt x="1240895" y="58864"/>
                  <a:pt x="1220235" y="17221"/>
                  <a:pt x="1244010" y="1371"/>
                </a:cubicBezTo>
                <a:cubicBezTo>
                  <a:pt x="1262661" y="-11063"/>
                  <a:pt x="1265275" y="65166"/>
                  <a:pt x="1265275" y="65166"/>
                </a:cubicBezTo>
                <a:cubicBezTo>
                  <a:pt x="1268819" y="100608"/>
                  <a:pt x="1272821" y="136006"/>
                  <a:pt x="1275907" y="171491"/>
                </a:cubicBezTo>
                <a:cubicBezTo>
                  <a:pt x="1289427" y="326972"/>
                  <a:pt x="1271436" y="264400"/>
                  <a:pt x="1297172" y="341612"/>
                </a:cubicBezTo>
                <a:cubicBezTo>
                  <a:pt x="1300716" y="366421"/>
                  <a:pt x="1302170" y="391621"/>
                  <a:pt x="1307805" y="416040"/>
                </a:cubicBezTo>
                <a:cubicBezTo>
                  <a:pt x="1312845" y="437882"/>
                  <a:pt x="1329070" y="479836"/>
                  <a:pt x="1329070" y="479836"/>
                </a:cubicBezTo>
                <a:cubicBezTo>
                  <a:pt x="1331480" y="528038"/>
                  <a:pt x="1342151" y="771782"/>
                  <a:pt x="1350335" y="841343"/>
                </a:cubicBezTo>
                <a:cubicBezTo>
                  <a:pt x="1353593" y="869034"/>
                  <a:pt x="1357051" y="869322"/>
                  <a:pt x="1371600" y="883873"/>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sp>
        <p:nvSpPr>
          <p:cNvPr id="7" name="Freeform 6"/>
          <p:cNvSpPr/>
          <p:nvPr/>
        </p:nvSpPr>
        <p:spPr bwMode="auto">
          <a:xfrm>
            <a:off x="5295014" y="3317358"/>
            <a:ext cx="1424763" cy="1222744"/>
          </a:xfrm>
          <a:custGeom>
            <a:avLst/>
            <a:gdLst>
              <a:gd name="connsiteX0" fmla="*/ 0 w 1424763"/>
              <a:gd name="connsiteY0" fmla="*/ 1222744 h 1222744"/>
              <a:gd name="connsiteX1" fmla="*/ 21265 w 1424763"/>
              <a:gd name="connsiteY1" fmla="*/ 1169582 h 1222744"/>
              <a:gd name="connsiteX2" fmla="*/ 53163 w 1424763"/>
              <a:gd name="connsiteY2" fmla="*/ 1105786 h 1222744"/>
              <a:gd name="connsiteX3" fmla="*/ 85060 w 1424763"/>
              <a:gd name="connsiteY3" fmla="*/ 1084521 h 1222744"/>
              <a:gd name="connsiteX4" fmla="*/ 106326 w 1424763"/>
              <a:gd name="connsiteY4" fmla="*/ 1063256 h 1222744"/>
              <a:gd name="connsiteX5" fmla="*/ 148856 w 1424763"/>
              <a:gd name="connsiteY5" fmla="*/ 1010093 h 1222744"/>
              <a:gd name="connsiteX6" fmla="*/ 170121 w 1424763"/>
              <a:gd name="connsiteY6" fmla="*/ 946298 h 1222744"/>
              <a:gd name="connsiteX7" fmla="*/ 191386 w 1424763"/>
              <a:gd name="connsiteY7" fmla="*/ 914400 h 1222744"/>
              <a:gd name="connsiteX8" fmla="*/ 212651 w 1424763"/>
              <a:gd name="connsiteY8" fmla="*/ 850605 h 1222744"/>
              <a:gd name="connsiteX9" fmla="*/ 223284 w 1424763"/>
              <a:gd name="connsiteY9" fmla="*/ 818707 h 1222744"/>
              <a:gd name="connsiteX10" fmla="*/ 265814 w 1424763"/>
              <a:gd name="connsiteY10" fmla="*/ 744279 h 1222744"/>
              <a:gd name="connsiteX11" fmla="*/ 276446 w 1424763"/>
              <a:gd name="connsiteY11" fmla="*/ 712382 h 1222744"/>
              <a:gd name="connsiteX12" fmla="*/ 329609 w 1424763"/>
              <a:gd name="connsiteY12" fmla="*/ 680484 h 1222744"/>
              <a:gd name="connsiteX13" fmla="*/ 414670 w 1424763"/>
              <a:gd name="connsiteY13" fmla="*/ 669851 h 1222744"/>
              <a:gd name="connsiteX14" fmla="*/ 435935 w 1424763"/>
              <a:gd name="connsiteY14" fmla="*/ 637954 h 1222744"/>
              <a:gd name="connsiteX15" fmla="*/ 446567 w 1424763"/>
              <a:gd name="connsiteY15" fmla="*/ 606056 h 1222744"/>
              <a:gd name="connsiteX16" fmla="*/ 510363 w 1424763"/>
              <a:gd name="connsiteY16" fmla="*/ 520995 h 1222744"/>
              <a:gd name="connsiteX17" fmla="*/ 542260 w 1424763"/>
              <a:gd name="connsiteY17" fmla="*/ 499730 h 1222744"/>
              <a:gd name="connsiteX18" fmla="*/ 552893 w 1424763"/>
              <a:gd name="connsiteY18" fmla="*/ 467833 h 1222744"/>
              <a:gd name="connsiteX19" fmla="*/ 584791 w 1424763"/>
              <a:gd name="connsiteY19" fmla="*/ 457200 h 1222744"/>
              <a:gd name="connsiteX20" fmla="*/ 616688 w 1424763"/>
              <a:gd name="connsiteY20" fmla="*/ 435935 h 1222744"/>
              <a:gd name="connsiteX21" fmla="*/ 637953 w 1424763"/>
              <a:gd name="connsiteY21" fmla="*/ 467833 h 1222744"/>
              <a:gd name="connsiteX22" fmla="*/ 648586 w 1424763"/>
              <a:gd name="connsiteY22" fmla="*/ 510363 h 1222744"/>
              <a:gd name="connsiteX23" fmla="*/ 669851 w 1424763"/>
              <a:gd name="connsiteY23" fmla="*/ 574158 h 1222744"/>
              <a:gd name="connsiteX24" fmla="*/ 680484 w 1424763"/>
              <a:gd name="connsiteY24" fmla="*/ 606056 h 1222744"/>
              <a:gd name="connsiteX25" fmla="*/ 691116 w 1424763"/>
              <a:gd name="connsiteY25" fmla="*/ 637954 h 1222744"/>
              <a:gd name="connsiteX26" fmla="*/ 733646 w 1424763"/>
              <a:gd name="connsiteY26" fmla="*/ 701749 h 1222744"/>
              <a:gd name="connsiteX27" fmla="*/ 754912 w 1424763"/>
              <a:gd name="connsiteY27" fmla="*/ 733647 h 1222744"/>
              <a:gd name="connsiteX28" fmla="*/ 776177 w 1424763"/>
              <a:gd name="connsiteY28" fmla="*/ 765544 h 1222744"/>
              <a:gd name="connsiteX29" fmla="*/ 808074 w 1424763"/>
              <a:gd name="connsiteY29" fmla="*/ 776177 h 1222744"/>
              <a:gd name="connsiteX30" fmla="*/ 861237 w 1424763"/>
              <a:gd name="connsiteY30" fmla="*/ 818707 h 1222744"/>
              <a:gd name="connsiteX31" fmla="*/ 893135 w 1424763"/>
              <a:gd name="connsiteY31" fmla="*/ 808075 h 1222744"/>
              <a:gd name="connsiteX32" fmla="*/ 914400 w 1424763"/>
              <a:gd name="connsiteY32" fmla="*/ 786809 h 1222744"/>
              <a:gd name="connsiteX33" fmla="*/ 925033 w 1424763"/>
              <a:gd name="connsiteY33" fmla="*/ 754912 h 1222744"/>
              <a:gd name="connsiteX34" fmla="*/ 956930 w 1424763"/>
              <a:gd name="connsiteY34" fmla="*/ 733647 h 1222744"/>
              <a:gd name="connsiteX35" fmla="*/ 988828 w 1424763"/>
              <a:gd name="connsiteY35" fmla="*/ 659219 h 1222744"/>
              <a:gd name="connsiteX36" fmla="*/ 1020726 w 1424763"/>
              <a:gd name="connsiteY36" fmla="*/ 595423 h 1222744"/>
              <a:gd name="connsiteX37" fmla="*/ 1073888 w 1424763"/>
              <a:gd name="connsiteY37" fmla="*/ 499730 h 1222744"/>
              <a:gd name="connsiteX38" fmla="*/ 1116419 w 1424763"/>
              <a:gd name="connsiteY38" fmla="*/ 446568 h 1222744"/>
              <a:gd name="connsiteX39" fmla="*/ 1127051 w 1424763"/>
              <a:gd name="connsiteY39" fmla="*/ 414670 h 1222744"/>
              <a:gd name="connsiteX40" fmla="*/ 1158949 w 1424763"/>
              <a:gd name="connsiteY40" fmla="*/ 393405 h 1222744"/>
              <a:gd name="connsiteX41" fmla="*/ 1180214 w 1424763"/>
              <a:gd name="connsiteY41" fmla="*/ 329609 h 1222744"/>
              <a:gd name="connsiteX42" fmla="*/ 1190846 w 1424763"/>
              <a:gd name="connsiteY42" fmla="*/ 297712 h 1222744"/>
              <a:gd name="connsiteX43" fmla="*/ 1212112 w 1424763"/>
              <a:gd name="connsiteY43" fmla="*/ 265814 h 1222744"/>
              <a:gd name="connsiteX44" fmla="*/ 1244009 w 1424763"/>
              <a:gd name="connsiteY44" fmla="*/ 148856 h 1222744"/>
              <a:gd name="connsiteX45" fmla="*/ 1275907 w 1424763"/>
              <a:gd name="connsiteY45" fmla="*/ 127591 h 1222744"/>
              <a:gd name="connsiteX46" fmla="*/ 1307805 w 1424763"/>
              <a:gd name="connsiteY46" fmla="*/ 0 h 1222744"/>
              <a:gd name="connsiteX47" fmla="*/ 1339702 w 1424763"/>
              <a:gd name="connsiteY47" fmla="*/ 10633 h 1222744"/>
              <a:gd name="connsiteX48" fmla="*/ 1350335 w 1424763"/>
              <a:gd name="connsiteY48" fmla="*/ 53163 h 1222744"/>
              <a:gd name="connsiteX49" fmla="*/ 1360967 w 1424763"/>
              <a:gd name="connsiteY49" fmla="*/ 180754 h 1222744"/>
              <a:gd name="connsiteX50" fmla="*/ 1392865 w 1424763"/>
              <a:gd name="connsiteY50" fmla="*/ 350875 h 1222744"/>
              <a:gd name="connsiteX51" fmla="*/ 1424763 w 1424763"/>
              <a:gd name="connsiteY51" fmla="*/ 839972 h 122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24763" h="1222744">
                <a:moveTo>
                  <a:pt x="0" y="1222744"/>
                </a:moveTo>
                <a:cubicBezTo>
                  <a:pt x="7088" y="1205023"/>
                  <a:pt x="14563" y="1187453"/>
                  <a:pt x="21265" y="1169582"/>
                </a:cubicBezTo>
                <a:cubicBezTo>
                  <a:pt x="31642" y="1141910"/>
                  <a:pt x="30580" y="1128369"/>
                  <a:pt x="53163" y="1105786"/>
                </a:cubicBezTo>
                <a:cubicBezTo>
                  <a:pt x="62199" y="1096750"/>
                  <a:pt x="75082" y="1092504"/>
                  <a:pt x="85060" y="1084521"/>
                </a:cubicBezTo>
                <a:cubicBezTo>
                  <a:pt x="92888" y="1078259"/>
                  <a:pt x="99237" y="1070344"/>
                  <a:pt x="106326" y="1063256"/>
                </a:cubicBezTo>
                <a:cubicBezTo>
                  <a:pt x="145099" y="946931"/>
                  <a:pt x="80154" y="1120015"/>
                  <a:pt x="148856" y="1010093"/>
                </a:cubicBezTo>
                <a:cubicBezTo>
                  <a:pt x="160736" y="991085"/>
                  <a:pt x="157687" y="964949"/>
                  <a:pt x="170121" y="946298"/>
                </a:cubicBezTo>
                <a:cubicBezTo>
                  <a:pt x="177209" y="935665"/>
                  <a:pt x="186196" y="926077"/>
                  <a:pt x="191386" y="914400"/>
                </a:cubicBezTo>
                <a:cubicBezTo>
                  <a:pt x="200490" y="893917"/>
                  <a:pt x="205563" y="871870"/>
                  <a:pt x="212651" y="850605"/>
                </a:cubicBezTo>
                <a:cubicBezTo>
                  <a:pt x="216195" y="839972"/>
                  <a:pt x="218272" y="828732"/>
                  <a:pt x="223284" y="818707"/>
                </a:cubicBezTo>
                <a:cubicBezTo>
                  <a:pt x="250264" y="764747"/>
                  <a:pt x="235757" y="789365"/>
                  <a:pt x="265814" y="744279"/>
                </a:cubicBezTo>
                <a:cubicBezTo>
                  <a:pt x="269358" y="733647"/>
                  <a:pt x="270680" y="721992"/>
                  <a:pt x="276446" y="712382"/>
                </a:cubicBezTo>
                <a:cubicBezTo>
                  <a:pt x="288752" y="691873"/>
                  <a:pt x="307078" y="684580"/>
                  <a:pt x="329609" y="680484"/>
                </a:cubicBezTo>
                <a:cubicBezTo>
                  <a:pt x="357722" y="675372"/>
                  <a:pt x="386316" y="673395"/>
                  <a:pt x="414670" y="669851"/>
                </a:cubicBezTo>
                <a:cubicBezTo>
                  <a:pt x="421758" y="659219"/>
                  <a:pt x="430220" y="649384"/>
                  <a:pt x="435935" y="637954"/>
                </a:cubicBezTo>
                <a:cubicBezTo>
                  <a:pt x="440947" y="627929"/>
                  <a:pt x="441124" y="615853"/>
                  <a:pt x="446567" y="606056"/>
                </a:cubicBezTo>
                <a:cubicBezTo>
                  <a:pt x="460169" y="581572"/>
                  <a:pt x="484555" y="541642"/>
                  <a:pt x="510363" y="520995"/>
                </a:cubicBezTo>
                <a:cubicBezTo>
                  <a:pt x="520341" y="513012"/>
                  <a:pt x="531628" y="506818"/>
                  <a:pt x="542260" y="499730"/>
                </a:cubicBezTo>
                <a:cubicBezTo>
                  <a:pt x="545804" y="489098"/>
                  <a:pt x="544968" y="475758"/>
                  <a:pt x="552893" y="467833"/>
                </a:cubicBezTo>
                <a:cubicBezTo>
                  <a:pt x="560818" y="459908"/>
                  <a:pt x="574766" y="462212"/>
                  <a:pt x="584791" y="457200"/>
                </a:cubicBezTo>
                <a:cubicBezTo>
                  <a:pt x="596220" y="451485"/>
                  <a:pt x="606056" y="443023"/>
                  <a:pt x="616688" y="435935"/>
                </a:cubicBezTo>
                <a:cubicBezTo>
                  <a:pt x="623776" y="446568"/>
                  <a:pt x="632919" y="456087"/>
                  <a:pt x="637953" y="467833"/>
                </a:cubicBezTo>
                <a:cubicBezTo>
                  <a:pt x="643709" y="481264"/>
                  <a:pt x="644387" y="496366"/>
                  <a:pt x="648586" y="510363"/>
                </a:cubicBezTo>
                <a:cubicBezTo>
                  <a:pt x="655027" y="531833"/>
                  <a:pt x="662763" y="552893"/>
                  <a:pt x="669851" y="574158"/>
                </a:cubicBezTo>
                <a:lnTo>
                  <a:pt x="680484" y="606056"/>
                </a:lnTo>
                <a:cubicBezTo>
                  <a:pt x="684028" y="616689"/>
                  <a:pt x="684899" y="628629"/>
                  <a:pt x="691116" y="637954"/>
                </a:cubicBezTo>
                <a:lnTo>
                  <a:pt x="733646" y="701749"/>
                </a:lnTo>
                <a:lnTo>
                  <a:pt x="754912" y="733647"/>
                </a:lnTo>
                <a:cubicBezTo>
                  <a:pt x="762000" y="744279"/>
                  <a:pt x="764054" y="761503"/>
                  <a:pt x="776177" y="765544"/>
                </a:cubicBezTo>
                <a:lnTo>
                  <a:pt x="808074" y="776177"/>
                </a:lnTo>
                <a:cubicBezTo>
                  <a:pt x="824403" y="800671"/>
                  <a:pt x="826998" y="818707"/>
                  <a:pt x="861237" y="818707"/>
                </a:cubicBezTo>
                <a:cubicBezTo>
                  <a:pt x="872445" y="818707"/>
                  <a:pt x="882502" y="811619"/>
                  <a:pt x="893135" y="808075"/>
                </a:cubicBezTo>
                <a:cubicBezTo>
                  <a:pt x="900223" y="800986"/>
                  <a:pt x="909242" y="795405"/>
                  <a:pt x="914400" y="786809"/>
                </a:cubicBezTo>
                <a:cubicBezTo>
                  <a:pt x="920166" y="777199"/>
                  <a:pt x="918032" y="763664"/>
                  <a:pt x="925033" y="754912"/>
                </a:cubicBezTo>
                <a:cubicBezTo>
                  <a:pt x="933016" y="744934"/>
                  <a:pt x="946298" y="740735"/>
                  <a:pt x="956930" y="733647"/>
                </a:cubicBezTo>
                <a:cubicBezTo>
                  <a:pt x="979061" y="645126"/>
                  <a:pt x="952113" y="732650"/>
                  <a:pt x="988828" y="659219"/>
                </a:cubicBezTo>
                <a:cubicBezTo>
                  <a:pt x="1032847" y="571181"/>
                  <a:pt x="959783" y="686834"/>
                  <a:pt x="1020726" y="595423"/>
                </a:cubicBezTo>
                <a:cubicBezTo>
                  <a:pt x="1039440" y="539281"/>
                  <a:pt x="1025142" y="572850"/>
                  <a:pt x="1073888" y="499730"/>
                </a:cubicBezTo>
                <a:cubicBezTo>
                  <a:pt x="1100712" y="459494"/>
                  <a:pt x="1086118" y="476867"/>
                  <a:pt x="1116419" y="446568"/>
                </a:cubicBezTo>
                <a:cubicBezTo>
                  <a:pt x="1119963" y="435935"/>
                  <a:pt x="1120050" y="423422"/>
                  <a:pt x="1127051" y="414670"/>
                </a:cubicBezTo>
                <a:cubicBezTo>
                  <a:pt x="1135034" y="404691"/>
                  <a:pt x="1152176" y="404241"/>
                  <a:pt x="1158949" y="393405"/>
                </a:cubicBezTo>
                <a:cubicBezTo>
                  <a:pt x="1170829" y="374397"/>
                  <a:pt x="1173126" y="350874"/>
                  <a:pt x="1180214" y="329609"/>
                </a:cubicBezTo>
                <a:cubicBezTo>
                  <a:pt x="1183758" y="318977"/>
                  <a:pt x="1184629" y="307037"/>
                  <a:pt x="1190846" y="297712"/>
                </a:cubicBezTo>
                <a:lnTo>
                  <a:pt x="1212112" y="265814"/>
                </a:lnTo>
                <a:cubicBezTo>
                  <a:pt x="1215428" y="249234"/>
                  <a:pt x="1231556" y="157158"/>
                  <a:pt x="1244009" y="148856"/>
                </a:cubicBezTo>
                <a:lnTo>
                  <a:pt x="1275907" y="127591"/>
                </a:lnTo>
                <a:cubicBezTo>
                  <a:pt x="1303989" y="43343"/>
                  <a:pt x="1293487" y="85906"/>
                  <a:pt x="1307805" y="0"/>
                </a:cubicBezTo>
                <a:cubicBezTo>
                  <a:pt x="1318437" y="3544"/>
                  <a:pt x="1332701" y="1881"/>
                  <a:pt x="1339702" y="10633"/>
                </a:cubicBezTo>
                <a:cubicBezTo>
                  <a:pt x="1348831" y="22044"/>
                  <a:pt x="1348522" y="38663"/>
                  <a:pt x="1350335" y="53163"/>
                </a:cubicBezTo>
                <a:cubicBezTo>
                  <a:pt x="1355628" y="95511"/>
                  <a:pt x="1355673" y="138406"/>
                  <a:pt x="1360967" y="180754"/>
                </a:cubicBezTo>
                <a:cubicBezTo>
                  <a:pt x="1372799" y="275409"/>
                  <a:pt x="1375788" y="282562"/>
                  <a:pt x="1392865" y="350875"/>
                </a:cubicBezTo>
                <a:cubicBezTo>
                  <a:pt x="1414490" y="826624"/>
                  <a:pt x="1344315" y="679084"/>
                  <a:pt x="1424763" y="839972"/>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sp>
        <p:nvSpPr>
          <p:cNvPr id="8" name="Freeform 7"/>
          <p:cNvSpPr/>
          <p:nvPr/>
        </p:nvSpPr>
        <p:spPr bwMode="auto">
          <a:xfrm>
            <a:off x="5220586" y="4708076"/>
            <a:ext cx="1543589" cy="1490705"/>
          </a:xfrm>
          <a:custGeom>
            <a:avLst/>
            <a:gdLst>
              <a:gd name="connsiteX0" fmla="*/ 0 w 1543589"/>
              <a:gd name="connsiteY0" fmla="*/ 1490705 h 1490705"/>
              <a:gd name="connsiteX1" fmla="*/ 31898 w 1543589"/>
              <a:gd name="connsiteY1" fmla="*/ 1437543 h 1490705"/>
              <a:gd name="connsiteX2" fmla="*/ 63795 w 1543589"/>
              <a:gd name="connsiteY2" fmla="*/ 1416277 h 1490705"/>
              <a:gd name="connsiteX3" fmla="*/ 85061 w 1543589"/>
              <a:gd name="connsiteY3" fmla="*/ 1395012 h 1490705"/>
              <a:gd name="connsiteX4" fmla="*/ 127591 w 1543589"/>
              <a:gd name="connsiteY4" fmla="*/ 1331217 h 1490705"/>
              <a:gd name="connsiteX5" fmla="*/ 159488 w 1543589"/>
              <a:gd name="connsiteY5" fmla="*/ 1267422 h 1490705"/>
              <a:gd name="connsiteX6" fmla="*/ 223284 w 1543589"/>
              <a:gd name="connsiteY6" fmla="*/ 1192994 h 1490705"/>
              <a:gd name="connsiteX7" fmla="*/ 233916 w 1543589"/>
              <a:gd name="connsiteY7" fmla="*/ 1161096 h 1490705"/>
              <a:gd name="connsiteX8" fmla="*/ 276447 w 1543589"/>
              <a:gd name="connsiteY8" fmla="*/ 1107933 h 1490705"/>
              <a:gd name="connsiteX9" fmla="*/ 318977 w 1543589"/>
              <a:gd name="connsiteY9" fmla="*/ 1012240 h 1490705"/>
              <a:gd name="connsiteX10" fmla="*/ 478465 w 1543589"/>
              <a:gd name="connsiteY10" fmla="*/ 937812 h 1490705"/>
              <a:gd name="connsiteX11" fmla="*/ 510363 w 1543589"/>
              <a:gd name="connsiteY11" fmla="*/ 927180 h 1490705"/>
              <a:gd name="connsiteX12" fmla="*/ 574158 w 1543589"/>
              <a:gd name="connsiteY12" fmla="*/ 884650 h 1490705"/>
              <a:gd name="connsiteX13" fmla="*/ 606056 w 1543589"/>
              <a:gd name="connsiteY13" fmla="*/ 874017 h 1490705"/>
              <a:gd name="connsiteX14" fmla="*/ 637954 w 1543589"/>
              <a:gd name="connsiteY14" fmla="*/ 852752 h 1490705"/>
              <a:gd name="connsiteX15" fmla="*/ 701749 w 1543589"/>
              <a:gd name="connsiteY15" fmla="*/ 831487 h 1490705"/>
              <a:gd name="connsiteX16" fmla="*/ 733647 w 1543589"/>
              <a:gd name="connsiteY16" fmla="*/ 884650 h 1490705"/>
              <a:gd name="connsiteX17" fmla="*/ 776177 w 1543589"/>
              <a:gd name="connsiteY17" fmla="*/ 948445 h 1490705"/>
              <a:gd name="connsiteX18" fmla="*/ 818707 w 1543589"/>
              <a:gd name="connsiteY18" fmla="*/ 990975 h 1490705"/>
              <a:gd name="connsiteX19" fmla="*/ 861237 w 1543589"/>
              <a:gd name="connsiteY19" fmla="*/ 1033505 h 1490705"/>
              <a:gd name="connsiteX20" fmla="*/ 882502 w 1543589"/>
              <a:gd name="connsiteY20" fmla="*/ 1065403 h 1490705"/>
              <a:gd name="connsiteX21" fmla="*/ 914400 w 1543589"/>
              <a:gd name="connsiteY21" fmla="*/ 1086668 h 1490705"/>
              <a:gd name="connsiteX22" fmla="*/ 946298 w 1543589"/>
              <a:gd name="connsiteY22" fmla="*/ 1118566 h 1490705"/>
              <a:gd name="connsiteX23" fmla="*/ 978195 w 1543589"/>
              <a:gd name="connsiteY23" fmla="*/ 1097301 h 1490705"/>
              <a:gd name="connsiteX24" fmla="*/ 1020726 w 1543589"/>
              <a:gd name="connsiteY24" fmla="*/ 1033505 h 1490705"/>
              <a:gd name="connsiteX25" fmla="*/ 1041991 w 1543589"/>
              <a:gd name="connsiteY25" fmla="*/ 969710 h 1490705"/>
              <a:gd name="connsiteX26" fmla="*/ 1073888 w 1543589"/>
              <a:gd name="connsiteY26" fmla="*/ 863384 h 1490705"/>
              <a:gd name="connsiteX27" fmla="*/ 1095154 w 1543589"/>
              <a:gd name="connsiteY27" fmla="*/ 842119 h 1490705"/>
              <a:gd name="connsiteX28" fmla="*/ 1116419 w 1543589"/>
              <a:gd name="connsiteY28" fmla="*/ 778324 h 1490705"/>
              <a:gd name="connsiteX29" fmla="*/ 1127051 w 1543589"/>
              <a:gd name="connsiteY29" fmla="*/ 746426 h 1490705"/>
              <a:gd name="connsiteX30" fmla="*/ 1148316 w 1543589"/>
              <a:gd name="connsiteY30" fmla="*/ 714529 h 1490705"/>
              <a:gd name="connsiteX31" fmla="*/ 1169581 w 1543589"/>
              <a:gd name="connsiteY31" fmla="*/ 650733 h 1490705"/>
              <a:gd name="connsiteX32" fmla="*/ 1212112 w 1543589"/>
              <a:gd name="connsiteY32" fmla="*/ 576305 h 1490705"/>
              <a:gd name="connsiteX33" fmla="*/ 1233377 w 1543589"/>
              <a:gd name="connsiteY33" fmla="*/ 512510 h 1490705"/>
              <a:gd name="connsiteX34" fmla="*/ 1265274 w 1543589"/>
              <a:gd name="connsiteY34" fmla="*/ 438082 h 1490705"/>
              <a:gd name="connsiteX35" fmla="*/ 1297172 w 1543589"/>
              <a:gd name="connsiteY35" fmla="*/ 416817 h 1490705"/>
              <a:gd name="connsiteX36" fmla="*/ 1318437 w 1543589"/>
              <a:gd name="connsiteY36" fmla="*/ 374287 h 1490705"/>
              <a:gd name="connsiteX37" fmla="*/ 1339702 w 1543589"/>
              <a:gd name="connsiteY37" fmla="*/ 310491 h 1490705"/>
              <a:gd name="connsiteX38" fmla="*/ 1350335 w 1543589"/>
              <a:gd name="connsiteY38" fmla="*/ 278594 h 1490705"/>
              <a:gd name="connsiteX39" fmla="*/ 1371600 w 1543589"/>
              <a:gd name="connsiteY39" fmla="*/ 214798 h 1490705"/>
              <a:gd name="connsiteX40" fmla="*/ 1382233 w 1543589"/>
              <a:gd name="connsiteY40" fmla="*/ 182901 h 1490705"/>
              <a:gd name="connsiteX41" fmla="*/ 1403498 w 1543589"/>
              <a:gd name="connsiteY41" fmla="*/ 97840 h 1490705"/>
              <a:gd name="connsiteX42" fmla="*/ 1414130 w 1543589"/>
              <a:gd name="connsiteY42" fmla="*/ 2147 h 1490705"/>
              <a:gd name="connsiteX43" fmla="*/ 1424763 w 1543589"/>
              <a:gd name="connsiteY43" fmla="*/ 34045 h 1490705"/>
              <a:gd name="connsiteX44" fmla="*/ 1435395 w 1543589"/>
              <a:gd name="connsiteY44" fmla="*/ 76575 h 1490705"/>
              <a:gd name="connsiteX45" fmla="*/ 1456661 w 1543589"/>
              <a:gd name="connsiteY45" fmla="*/ 289226 h 1490705"/>
              <a:gd name="connsiteX46" fmla="*/ 1467293 w 1543589"/>
              <a:gd name="connsiteY46" fmla="*/ 395552 h 1490705"/>
              <a:gd name="connsiteX47" fmla="*/ 1477926 w 1543589"/>
              <a:gd name="connsiteY47" fmla="*/ 555040 h 1490705"/>
              <a:gd name="connsiteX48" fmla="*/ 1499191 w 1543589"/>
              <a:gd name="connsiteY48" fmla="*/ 693264 h 1490705"/>
              <a:gd name="connsiteX49" fmla="*/ 1520456 w 1543589"/>
              <a:gd name="connsiteY49" fmla="*/ 725161 h 1490705"/>
              <a:gd name="connsiteX50" fmla="*/ 1541721 w 1543589"/>
              <a:gd name="connsiteY50" fmla="*/ 895282 h 149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3589" h="1490705">
                <a:moveTo>
                  <a:pt x="0" y="1490705"/>
                </a:moveTo>
                <a:cubicBezTo>
                  <a:pt x="10633" y="1472984"/>
                  <a:pt x="18449" y="1453234"/>
                  <a:pt x="31898" y="1437543"/>
                </a:cubicBezTo>
                <a:cubicBezTo>
                  <a:pt x="40214" y="1427841"/>
                  <a:pt x="53817" y="1424260"/>
                  <a:pt x="63795" y="1416277"/>
                </a:cubicBezTo>
                <a:cubicBezTo>
                  <a:pt x="71623" y="1410015"/>
                  <a:pt x="77972" y="1402100"/>
                  <a:pt x="85061" y="1395012"/>
                </a:cubicBezTo>
                <a:cubicBezTo>
                  <a:pt x="110342" y="1319168"/>
                  <a:pt x="74494" y="1410864"/>
                  <a:pt x="127591" y="1331217"/>
                </a:cubicBezTo>
                <a:cubicBezTo>
                  <a:pt x="184191" y="1246316"/>
                  <a:pt x="84203" y="1355254"/>
                  <a:pt x="159488" y="1267422"/>
                </a:cubicBezTo>
                <a:cubicBezTo>
                  <a:pt x="236838" y="1177182"/>
                  <a:pt x="174465" y="1266222"/>
                  <a:pt x="223284" y="1192994"/>
                </a:cubicBezTo>
                <a:cubicBezTo>
                  <a:pt x="226828" y="1182361"/>
                  <a:pt x="228904" y="1171121"/>
                  <a:pt x="233916" y="1161096"/>
                </a:cubicBezTo>
                <a:cubicBezTo>
                  <a:pt x="247329" y="1134269"/>
                  <a:pt x="256666" y="1127713"/>
                  <a:pt x="276447" y="1107933"/>
                </a:cubicBezTo>
                <a:cubicBezTo>
                  <a:pt x="301753" y="1032015"/>
                  <a:pt x="285278" y="1062789"/>
                  <a:pt x="318977" y="1012240"/>
                </a:cubicBezTo>
                <a:cubicBezTo>
                  <a:pt x="354855" y="904606"/>
                  <a:pt x="317893" y="950164"/>
                  <a:pt x="478465" y="937812"/>
                </a:cubicBezTo>
                <a:cubicBezTo>
                  <a:pt x="489098" y="934268"/>
                  <a:pt x="500566" y="932623"/>
                  <a:pt x="510363" y="927180"/>
                </a:cubicBezTo>
                <a:cubicBezTo>
                  <a:pt x="532704" y="914768"/>
                  <a:pt x="549912" y="892732"/>
                  <a:pt x="574158" y="884650"/>
                </a:cubicBezTo>
                <a:cubicBezTo>
                  <a:pt x="584791" y="881106"/>
                  <a:pt x="596031" y="879029"/>
                  <a:pt x="606056" y="874017"/>
                </a:cubicBezTo>
                <a:cubicBezTo>
                  <a:pt x="617486" y="868302"/>
                  <a:pt x="626277" y="857942"/>
                  <a:pt x="637954" y="852752"/>
                </a:cubicBezTo>
                <a:cubicBezTo>
                  <a:pt x="658437" y="843648"/>
                  <a:pt x="701749" y="831487"/>
                  <a:pt x="701749" y="831487"/>
                </a:cubicBezTo>
                <a:cubicBezTo>
                  <a:pt x="722077" y="892474"/>
                  <a:pt x="698618" y="837945"/>
                  <a:pt x="733647" y="884650"/>
                </a:cubicBezTo>
                <a:cubicBezTo>
                  <a:pt x="748981" y="905096"/>
                  <a:pt x="776177" y="948445"/>
                  <a:pt x="776177" y="948445"/>
                </a:cubicBezTo>
                <a:cubicBezTo>
                  <a:pt x="804528" y="1033504"/>
                  <a:pt x="762001" y="934270"/>
                  <a:pt x="818707" y="990975"/>
                </a:cubicBezTo>
                <a:cubicBezTo>
                  <a:pt x="875415" y="1047682"/>
                  <a:pt x="776178" y="1005153"/>
                  <a:pt x="861237" y="1033505"/>
                </a:cubicBezTo>
                <a:cubicBezTo>
                  <a:pt x="868325" y="1044138"/>
                  <a:pt x="873466" y="1056367"/>
                  <a:pt x="882502" y="1065403"/>
                </a:cubicBezTo>
                <a:cubicBezTo>
                  <a:pt x="891538" y="1074439"/>
                  <a:pt x="904583" y="1078487"/>
                  <a:pt x="914400" y="1086668"/>
                </a:cubicBezTo>
                <a:cubicBezTo>
                  <a:pt x="925952" y="1096294"/>
                  <a:pt x="935665" y="1107933"/>
                  <a:pt x="946298" y="1118566"/>
                </a:cubicBezTo>
                <a:cubicBezTo>
                  <a:pt x="956930" y="1111478"/>
                  <a:pt x="969780" y="1106918"/>
                  <a:pt x="978195" y="1097301"/>
                </a:cubicBezTo>
                <a:cubicBezTo>
                  <a:pt x="995025" y="1078067"/>
                  <a:pt x="1020726" y="1033505"/>
                  <a:pt x="1020726" y="1033505"/>
                </a:cubicBezTo>
                <a:cubicBezTo>
                  <a:pt x="1027814" y="1012240"/>
                  <a:pt x="1036555" y="991456"/>
                  <a:pt x="1041991" y="969710"/>
                </a:cubicBezTo>
                <a:cubicBezTo>
                  <a:pt x="1046809" y="950435"/>
                  <a:pt x="1065259" y="872013"/>
                  <a:pt x="1073888" y="863384"/>
                </a:cubicBezTo>
                <a:lnTo>
                  <a:pt x="1095154" y="842119"/>
                </a:lnTo>
                <a:lnTo>
                  <a:pt x="1116419" y="778324"/>
                </a:lnTo>
                <a:cubicBezTo>
                  <a:pt x="1119963" y="767691"/>
                  <a:pt x="1120834" y="755751"/>
                  <a:pt x="1127051" y="746426"/>
                </a:cubicBezTo>
                <a:cubicBezTo>
                  <a:pt x="1134139" y="735794"/>
                  <a:pt x="1143126" y="726206"/>
                  <a:pt x="1148316" y="714529"/>
                </a:cubicBezTo>
                <a:cubicBezTo>
                  <a:pt x="1157420" y="694045"/>
                  <a:pt x="1159556" y="670782"/>
                  <a:pt x="1169581" y="650733"/>
                </a:cubicBezTo>
                <a:cubicBezTo>
                  <a:pt x="1196562" y="596773"/>
                  <a:pt x="1182055" y="621391"/>
                  <a:pt x="1212112" y="576305"/>
                </a:cubicBezTo>
                <a:lnTo>
                  <a:pt x="1233377" y="512510"/>
                </a:lnTo>
                <a:cubicBezTo>
                  <a:pt x="1240764" y="490348"/>
                  <a:pt x="1250674" y="455602"/>
                  <a:pt x="1265274" y="438082"/>
                </a:cubicBezTo>
                <a:cubicBezTo>
                  <a:pt x="1273455" y="428265"/>
                  <a:pt x="1286539" y="423905"/>
                  <a:pt x="1297172" y="416817"/>
                </a:cubicBezTo>
                <a:cubicBezTo>
                  <a:pt x="1304260" y="402640"/>
                  <a:pt x="1312551" y="389003"/>
                  <a:pt x="1318437" y="374287"/>
                </a:cubicBezTo>
                <a:cubicBezTo>
                  <a:pt x="1326762" y="353475"/>
                  <a:pt x="1332613" y="331756"/>
                  <a:pt x="1339702" y="310491"/>
                </a:cubicBezTo>
                <a:lnTo>
                  <a:pt x="1350335" y="278594"/>
                </a:lnTo>
                <a:lnTo>
                  <a:pt x="1371600" y="214798"/>
                </a:lnTo>
                <a:cubicBezTo>
                  <a:pt x="1375144" y="204166"/>
                  <a:pt x="1380035" y="193891"/>
                  <a:pt x="1382233" y="182901"/>
                </a:cubicBezTo>
                <a:cubicBezTo>
                  <a:pt x="1395063" y="118748"/>
                  <a:pt x="1387150" y="146882"/>
                  <a:pt x="1403498" y="97840"/>
                </a:cubicBezTo>
                <a:cubicBezTo>
                  <a:pt x="1407042" y="65942"/>
                  <a:pt x="1403981" y="32594"/>
                  <a:pt x="1414130" y="2147"/>
                </a:cubicBezTo>
                <a:cubicBezTo>
                  <a:pt x="1417674" y="-8486"/>
                  <a:pt x="1421684" y="23268"/>
                  <a:pt x="1424763" y="34045"/>
                </a:cubicBezTo>
                <a:cubicBezTo>
                  <a:pt x="1428777" y="48096"/>
                  <a:pt x="1432781" y="62198"/>
                  <a:pt x="1435395" y="76575"/>
                </a:cubicBezTo>
                <a:cubicBezTo>
                  <a:pt x="1449974" y="156758"/>
                  <a:pt x="1448881" y="199754"/>
                  <a:pt x="1456661" y="289226"/>
                </a:cubicBezTo>
                <a:cubicBezTo>
                  <a:pt x="1459747" y="324711"/>
                  <a:pt x="1464453" y="360047"/>
                  <a:pt x="1467293" y="395552"/>
                </a:cubicBezTo>
                <a:cubicBezTo>
                  <a:pt x="1471542" y="448663"/>
                  <a:pt x="1473677" y="501929"/>
                  <a:pt x="1477926" y="555040"/>
                </a:cubicBezTo>
                <a:cubicBezTo>
                  <a:pt x="1480250" y="584087"/>
                  <a:pt x="1480259" y="655401"/>
                  <a:pt x="1499191" y="693264"/>
                </a:cubicBezTo>
                <a:cubicBezTo>
                  <a:pt x="1504906" y="704693"/>
                  <a:pt x="1513368" y="714529"/>
                  <a:pt x="1520456" y="725161"/>
                </a:cubicBezTo>
                <a:cubicBezTo>
                  <a:pt x="1552928" y="822580"/>
                  <a:pt x="1541721" y="766541"/>
                  <a:pt x="1541721" y="895282"/>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cxnSp>
        <p:nvCxnSpPr>
          <p:cNvPr id="9" name="Straight Connector 8"/>
          <p:cNvCxnSpPr/>
          <p:nvPr/>
        </p:nvCxnSpPr>
        <p:spPr bwMode="auto">
          <a:xfrm>
            <a:off x="8382000" y="1447800"/>
            <a:ext cx="0" cy="4876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6444868" y="1447800"/>
            <a:ext cx="0" cy="4876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t="18640"/>
          <a:stretch>
            <a:fillRect/>
          </a:stretch>
        </p:blipFill>
        <p:spPr bwMode="auto">
          <a:xfrm>
            <a:off x="0" y="1393825"/>
            <a:ext cx="7631113" cy="5187950"/>
          </a:xfrm>
          <a:prstGeom prst="rect">
            <a:avLst/>
          </a:prstGeom>
          <a:noFill/>
          <a:ln w="12700">
            <a:noFill/>
            <a:miter lim="800000"/>
            <a:headEnd/>
            <a:tailEnd/>
          </a:ln>
          <a:effectLst/>
        </p:spPr>
      </p:pic>
      <p:sp>
        <p:nvSpPr>
          <p:cNvPr id="158724" name="Rectangle 4"/>
          <p:cNvSpPr>
            <a:spLocks noChangeArrowheads="1"/>
          </p:cNvSpPr>
          <p:nvPr/>
        </p:nvSpPr>
        <p:spPr bwMode="auto">
          <a:xfrm>
            <a:off x="6184900" y="4013200"/>
            <a:ext cx="2717800" cy="1993900"/>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158723" name="Text Box 3"/>
          <p:cNvSpPr txBox="1">
            <a:spLocks noChangeArrowheads="1"/>
          </p:cNvSpPr>
          <p:nvPr/>
        </p:nvSpPr>
        <p:spPr bwMode="auto">
          <a:xfrm>
            <a:off x="6130925" y="4002088"/>
            <a:ext cx="2835275" cy="1917700"/>
          </a:xfrm>
          <a:prstGeom prst="rect">
            <a:avLst/>
          </a:prstGeom>
          <a:noFill/>
          <a:ln w="12700">
            <a:noFill/>
            <a:miter lim="800000"/>
            <a:headEnd/>
            <a:tailEnd/>
          </a:ln>
          <a:effectLst/>
        </p:spPr>
        <p:txBody>
          <a:bodyPr>
            <a:spAutoFit/>
          </a:bodyPr>
          <a:lstStyle/>
          <a:p>
            <a:pPr algn="ctr">
              <a:spcBef>
                <a:spcPct val="0"/>
              </a:spcBef>
            </a:pPr>
            <a:r>
              <a:rPr lang="en-US" sz="2400" b="1">
                <a:solidFill>
                  <a:srgbClr val="000000"/>
                </a:solidFill>
                <a:latin typeface="Helvetica" pitchFamily="34" charset="0"/>
                <a:ea typeface="+mn-ea"/>
              </a:rPr>
              <a:t>Note the variety of production mechanisms used to make new elements!</a:t>
            </a:r>
          </a:p>
        </p:txBody>
      </p:sp>
      <p:sp>
        <p:nvSpPr>
          <p:cNvPr id="158725" name="Rectangle 5"/>
          <p:cNvSpPr>
            <a:spLocks noGrp="1" noChangeArrowheads="1"/>
          </p:cNvSpPr>
          <p:nvPr>
            <p:ph type="title"/>
          </p:nvPr>
        </p:nvSpPr>
        <p:spPr>
          <a:xfrm>
            <a:off x="153988" y="50800"/>
            <a:ext cx="7600950" cy="1143000"/>
          </a:xfrm>
        </p:spPr>
        <p:txBody>
          <a:bodyPr/>
          <a:lstStyle/>
          <a:p>
            <a:r>
              <a:rPr lang="en-US" sz="2800"/>
              <a:t>The heaviest known nuclei (ca 1998), superimposed on the calculated shell corrections to the liquid drop model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833-6655-40F8-A7C8-90714F9E88EF}"/>
              </a:ext>
            </a:extLst>
          </p:cNvPr>
          <p:cNvSpPr>
            <a:spLocks noGrp="1"/>
          </p:cNvSpPr>
          <p:nvPr>
            <p:ph type="title"/>
          </p:nvPr>
        </p:nvSpPr>
        <p:spPr>
          <a:xfrm>
            <a:off x="457200" y="220136"/>
            <a:ext cx="8229600" cy="770464"/>
          </a:xfrm>
        </p:spPr>
        <p:txBody>
          <a:bodyPr/>
          <a:lstStyle/>
          <a:p>
            <a:r>
              <a:rPr lang="en-US" dirty="0"/>
              <a:t>Where is Livermore?</a:t>
            </a:r>
          </a:p>
        </p:txBody>
      </p:sp>
      <p:pic>
        <p:nvPicPr>
          <p:cNvPr id="4" name="Picture 3">
            <a:extLst>
              <a:ext uri="{FF2B5EF4-FFF2-40B4-BE49-F238E27FC236}">
                <a16:creationId xmlns:a16="http://schemas.microsoft.com/office/drawing/2014/main" id="{C8BBA4E7-388B-481F-A92D-B970DD4DB89E}"/>
              </a:ext>
            </a:extLst>
          </p:cNvPr>
          <p:cNvPicPr>
            <a:picLocks noChangeAspect="1"/>
          </p:cNvPicPr>
          <p:nvPr/>
        </p:nvPicPr>
        <p:blipFill>
          <a:blip r:embed="rId2"/>
          <a:stretch>
            <a:fillRect/>
          </a:stretch>
        </p:blipFill>
        <p:spPr>
          <a:xfrm>
            <a:off x="355280" y="1344227"/>
            <a:ext cx="4898655" cy="3608773"/>
          </a:xfrm>
          <a:prstGeom prst="rect">
            <a:avLst/>
          </a:prstGeom>
        </p:spPr>
      </p:pic>
      <p:sp>
        <p:nvSpPr>
          <p:cNvPr id="5" name="TextBox 4">
            <a:extLst>
              <a:ext uri="{FF2B5EF4-FFF2-40B4-BE49-F238E27FC236}">
                <a16:creationId xmlns:a16="http://schemas.microsoft.com/office/drawing/2014/main" id="{B2DA50BF-F0DE-4283-A03A-5809B1B2A317}"/>
              </a:ext>
            </a:extLst>
          </p:cNvPr>
          <p:cNvSpPr txBox="1"/>
          <p:nvPr/>
        </p:nvSpPr>
        <p:spPr>
          <a:xfrm>
            <a:off x="1106065" y="5205046"/>
            <a:ext cx="3397084" cy="861774"/>
          </a:xfrm>
          <a:prstGeom prst="rect">
            <a:avLst/>
          </a:prstGeom>
          <a:noFill/>
        </p:spPr>
        <p:txBody>
          <a:bodyPr wrap="none" rtlCol="0">
            <a:spAutoFit/>
          </a:bodyPr>
          <a:lstStyle/>
          <a:p>
            <a:r>
              <a:rPr lang="en-US" sz="2000" b="1" dirty="0"/>
              <a:t>8000 miles away from Canberra!</a:t>
            </a:r>
          </a:p>
          <a:p>
            <a:r>
              <a:rPr lang="en-US" sz="2000" b="1" dirty="0"/>
              <a:t>12875 km away from Canberra!</a:t>
            </a:r>
          </a:p>
        </p:txBody>
      </p:sp>
      <p:pic>
        <p:nvPicPr>
          <p:cNvPr id="6" name="Picture 2">
            <a:extLst>
              <a:ext uri="{FF2B5EF4-FFF2-40B4-BE49-F238E27FC236}">
                <a16:creationId xmlns:a16="http://schemas.microsoft.com/office/drawing/2014/main" id="{8AD65822-520C-40C0-8C67-C8D62EAFF42B}"/>
              </a:ext>
            </a:extLst>
          </p:cNvPr>
          <p:cNvPicPr>
            <a:picLocks noChangeAspect="1" noChangeArrowheads="1"/>
          </p:cNvPicPr>
          <p:nvPr/>
        </p:nvPicPr>
        <p:blipFill rotWithShape="1">
          <a:blip r:embed="rId3"/>
          <a:srcRect l="949"/>
          <a:stretch/>
        </p:blipFill>
        <p:spPr bwMode="auto">
          <a:xfrm>
            <a:off x="5366239" y="152400"/>
            <a:ext cx="3283513" cy="2207211"/>
          </a:xfrm>
          <a:prstGeom prst="rect">
            <a:avLst/>
          </a:prstGeom>
          <a:noFill/>
          <a:ln w="9525">
            <a:noFill/>
            <a:miter lim="800000"/>
            <a:headEnd/>
            <a:tailEnd/>
          </a:ln>
        </p:spPr>
      </p:pic>
      <p:sp>
        <p:nvSpPr>
          <p:cNvPr id="9" name="Content Placeholder 2">
            <a:extLst>
              <a:ext uri="{FF2B5EF4-FFF2-40B4-BE49-F238E27FC236}">
                <a16:creationId xmlns:a16="http://schemas.microsoft.com/office/drawing/2014/main" id="{4C3ED398-1918-4484-A60C-85B7AF802A70}"/>
              </a:ext>
            </a:extLst>
          </p:cNvPr>
          <p:cNvSpPr>
            <a:spLocks noGrp="1"/>
          </p:cNvSpPr>
          <p:nvPr>
            <p:ph idx="1"/>
          </p:nvPr>
        </p:nvSpPr>
        <p:spPr>
          <a:xfrm>
            <a:off x="5347150" y="2438400"/>
            <a:ext cx="3560779" cy="2370337"/>
          </a:xfrm>
        </p:spPr>
        <p:txBody>
          <a:bodyPr>
            <a:normAutofit fontScale="25000" lnSpcReduction="20000"/>
          </a:bodyPr>
          <a:lstStyle/>
          <a:p>
            <a:pPr>
              <a:spcBef>
                <a:spcPts val="0"/>
              </a:spcBef>
            </a:pPr>
            <a:r>
              <a:rPr lang="en-US" sz="8000" dirty="0"/>
              <a:t>Established 1952</a:t>
            </a:r>
          </a:p>
          <a:p>
            <a:pPr>
              <a:spcBef>
                <a:spcPts val="0"/>
              </a:spcBef>
            </a:pPr>
            <a:r>
              <a:rPr lang="en-US" sz="8000" dirty="0"/>
              <a:t>One of three national security laboratories in the US – applied science lab</a:t>
            </a:r>
          </a:p>
          <a:p>
            <a:pPr>
              <a:spcBef>
                <a:spcPts val="0"/>
              </a:spcBef>
            </a:pPr>
            <a:r>
              <a:rPr lang="en-US" sz="8000" dirty="0"/>
              <a:t>Managed for the US Department of Energy by a private consortium of companies</a:t>
            </a:r>
          </a:p>
          <a:p>
            <a:pPr>
              <a:spcBef>
                <a:spcPts val="0"/>
              </a:spcBef>
            </a:pPr>
            <a:r>
              <a:rPr lang="en-US" sz="8000" dirty="0"/>
              <a:t>~8000 employees</a:t>
            </a:r>
          </a:p>
          <a:p>
            <a:pPr>
              <a:spcBef>
                <a:spcPts val="0"/>
              </a:spcBef>
            </a:pPr>
            <a:r>
              <a:rPr lang="en-US" sz="8000" dirty="0"/>
              <a:t>~$2B annual budget</a:t>
            </a:r>
          </a:p>
          <a:p>
            <a:pPr>
              <a:spcBef>
                <a:spcPts val="0"/>
              </a:spcBef>
            </a:pPr>
            <a:r>
              <a:rPr lang="en-US" sz="8000" dirty="0"/>
              <a:t>1 mile</a:t>
            </a:r>
            <a:r>
              <a:rPr lang="en-US" sz="8000" baseline="30000" dirty="0"/>
              <a:t>2</a:t>
            </a:r>
            <a:r>
              <a:rPr lang="en-US" sz="8000" dirty="0"/>
              <a:t> in area (2.6 km</a:t>
            </a:r>
            <a:r>
              <a:rPr lang="en-US" sz="8000" baseline="30000" dirty="0"/>
              <a:t>2</a:t>
            </a:r>
            <a:r>
              <a:rPr lang="en-US" sz="8000" dirty="0"/>
              <a:t>)</a:t>
            </a:r>
          </a:p>
          <a:p>
            <a:pPr>
              <a:spcBef>
                <a:spcPts val="0"/>
              </a:spcBef>
            </a:pPr>
            <a:r>
              <a:rPr lang="en-US" sz="8000" dirty="0"/>
              <a:t>19 hour time difference currently</a:t>
            </a:r>
          </a:p>
          <a:p>
            <a:endParaRPr lang="en-US" dirty="0"/>
          </a:p>
        </p:txBody>
      </p:sp>
      <p:sp>
        <p:nvSpPr>
          <p:cNvPr id="10" name="Rectangle 9">
            <a:extLst>
              <a:ext uri="{FF2B5EF4-FFF2-40B4-BE49-F238E27FC236}">
                <a16:creationId xmlns:a16="http://schemas.microsoft.com/office/drawing/2014/main" id="{178C55B3-0F72-4DB7-B634-8B8B80BADE3C}"/>
              </a:ext>
            </a:extLst>
          </p:cNvPr>
          <p:cNvSpPr/>
          <p:nvPr/>
        </p:nvSpPr>
        <p:spPr>
          <a:xfrm>
            <a:off x="4294573" y="2951586"/>
            <a:ext cx="93215" cy="86558"/>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C216D78C-0EAC-4896-8578-0AEDEA2219C6}"/>
              </a:ext>
            </a:extLst>
          </p:cNvPr>
          <p:cNvSpPr txBox="1"/>
          <p:nvPr/>
        </p:nvSpPr>
        <p:spPr>
          <a:xfrm>
            <a:off x="4387788" y="2847201"/>
            <a:ext cx="506870" cy="276999"/>
          </a:xfrm>
          <a:prstGeom prst="rect">
            <a:avLst/>
          </a:prstGeom>
          <a:noFill/>
        </p:spPr>
        <p:txBody>
          <a:bodyPr wrap="none" rtlCol="0">
            <a:spAutoFit/>
          </a:bodyPr>
          <a:lstStyle/>
          <a:p>
            <a:r>
              <a:rPr lang="en-US" sz="1200" b="1" dirty="0"/>
              <a:t>LLNL</a:t>
            </a:r>
          </a:p>
        </p:txBody>
      </p:sp>
    </p:spTree>
    <p:extLst>
      <p:ext uri="{BB962C8B-B14F-4D97-AF65-F5344CB8AC3E}">
        <p14:creationId xmlns:p14="http://schemas.microsoft.com/office/powerpoint/2010/main" val="835488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t>Typical techniques for producing Heavy Elements or SHE</a:t>
            </a:r>
          </a:p>
        </p:txBody>
      </p:sp>
      <p:sp>
        <p:nvSpPr>
          <p:cNvPr id="209923" name="Rectangle 3"/>
          <p:cNvSpPr>
            <a:spLocks noGrp="1" noChangeArrowheads="1"/>
          </p:cNvSpPr>
          <p:nvPr>
            <p:ph type="body" idx="1"/>
          </p:nvPr>
        </p:nvSpPr>
        <p:spPr bwMode="auto">
          <a:xfrm>
            <a:off x="511175" y="1660525"/>
            <a:ext cx="7772400" cy="4957763"/>
          </a:xfrm>
          <a:noFill/>
          <a:ln>
            <a:miter lim="800000"/>
            <a:headEnd/>
            <a:tailEnd/>
          </a:ln>
        </p:spPr>
        <p:txBody>
          <a:bodyPr vert="horz" wrap="square" lIns="91440" tIns="45720" rIns="91440" bIns="45720" numCol="1" anchor="t" anchorCtr="0" compatLnSpc="1">
            <a:prstTxWarp prst="textNoShape">
              <a:avLst/>
            </a:prstTxWarp>
          </a:bodyPr>
          <a:lstStyle/>
          <a:p>
            <a:r>
              <a:rPr lang="en-US" sz="2400"/>
              <a:t>Most facilities use heavy ion accelerators to bombard targets and produce fusion/evaporation residues for further study, although transfer reactions are sometimes possible</a:t>
            </a:r>
          </a:p>
          <a:p>
            <a:pPr lvl="1"/>
            <a:r>
              <a:rPr lang="en-US" sz="2000"/>
              <a:t>“Cold Fusion” reactions (e.g. </a:t>
            </a:r>
            <a:r>
              <a:rPr lang="en-US" sz="2000" baseline="30000"/>
              <a:t>70</a:t>
            </a:r>
            <a:r>
              <a:rPr lang="en-US" sz="2000"/>
              <a:t>Zn + </a:t>
            </a:r>
            <a:r>
              <a:rPr lang="en-US" sz="2000" baseline="30000"/>
              <a:t>208</a:t>
            </a:r>
            <a:r>
              <a:rPr lang="en-US" sz="2000"/>
              <a:t>Pb)</a:t>
            </a:r>
          </a:p>
          <a:p>
            <a:pPr lvl="1"/>
            <a:r>
              <a:rPr lang="en-US" sz="2000"/>
              <a:t>“Hot Fusion” reactions (e.g. </a:t>
            </a:r>
            <a:r>
              <a:rPr lang="en-US" sz="2000" baseline="30000"/>
              <a:t>48</a:t>
            </a:r>
            <a:r>
              <a:rPr lang="en-US" sz="2000"/>
              <a:t>Ca + </a:t>
            </a:r>
            <a:r>
              <a:rPr lang="en-US" sz="2000" baseline="30000"/>
              <a:t>243</a:t>
            </a:r>
            <a:r>
              <a:rPr lang="en-US" sz="2000"/>
              <a:t>Am)</a:t>
            </a:r>
          </a:p>
          <a:p>
            <a:r>
              <a:rPr lang="en-US" sz="2400"/>
              <a:t>Separation of “Goodies” from unwanted products</a:t>
            </a:r>
          </a:p>
          <a:p>
            <a:pPr lvl="1"/>
            <a:r>
              <a:rPr lang="en-US" sz="2000"/>
              <a:t>Separators like DGFS, BGS</a:t>
            </a:r>
          </a:p>
          <a:p>
            <a:pPr lvl="1"/>
            <a:r>
              <a:rPr lang="en-US" sz="2000"/>
              <a:t>Separators like VASSALISSA, SHIP</a:t>
            </a:r>
          </a:p>
          <a:p>
            <a:pPr lvl="1"/>
            <a:r>
              <a:rPr lang="en-US" sz="2000"/>
              <a:t>Advanced separators (MASHA …)</a:t>
            </a:r>
          </a:p>
          <a:p>
            <a:pPr lvl="1"/>
            <a:r>
              <a:rPr lang="en-US" sz="2000"/>
              <a:t>Fast and/or automated chemistry</a:t>
            </a:r>
          </a:p>
          <a:p>
            <a:r>
              <a:rPr lang="en-US" sz="2400"/>
              <a:t>Detection and identification of “Goodies”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t="17769"/>
          <a:stretch>
            <a:fillRect/>
          </a:stretch>
        </p:blipFill>
        <p:spPr bwMode="auto">
          <a:xfrm>
            <a:off x="306388" y="1277938"/>
            <a:ext cx="8464550" cy="5076825"/>
          </a:xfrm>
          <a:prstGeom prst="rect">
            <a:avLst/>
          </a:prstGeom>
          <a:noFill/>
          <a:ln w="12700">
            <a:noFill/>
            <a:miter lim="800000"/>
            <a:headEnd/>
            <a:tailEnd/>
          </a:ln>
          <a:effectLst/>
        </p:spPr>
      </p:pic>
      <p:sp>
        <p:nvSpPr>
          <p:cNvPr id="162819" name="Rectangle 3"/>
          <p:cNvSpPr>
            <a:spLocks noGrp="1" noChangeArrowheads="1"/>
          </p:cNvSpPr>
          <p:nvPr>
            <p:ph type="title"/>
          </p:nvPr>
        </p:nvSpPr>
        <p:spPr>
          <a:xfrm>
            <a:off x="369888" y="76200"/>
            <a:ext cx="7270750" cy="1143000"/>
          </a:xfrm>
        </p:spPr>
        <p:txBody>
          <a:bodyPr/>
          <a:lstStyle/>
          <a:p>
            <a:r>
              <a:rPr lang="en-US" sz="2800"/>
              <a:t>The Dubna gas-filled separator uses a combination of chemistry and physics to suppress unwanted reaction products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6" name="Rectangle 10"/>
          <p:cNvSpPr>
            <a:spLocks noChangeArrowheads="1"/>
          </p:cNvSpPr>
          <p:nvPr/>
        </p:nvSpPr>
        <p:spPr bwMode="auto">
          <a:xfrm>
            <a:off x="673100" y="5181600"/>
            <a:ext cx="3873500" cy="1244600"/>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224258" name="Rectangle 2"/>
          <p:cNvSpPr>
            <a:spLocks noGrp="1" noChangeArrowheads="1"/>
          </p:cNvSpPr>
          <p:nvPr>
            <p:ph type="title"/>
          </p:nvPr>
        </p:nvSpPr>
        <p:spPr>
          <a:xfrm>
            <a:off x="0" y="0"/>
            <a:ext cx="7626350" cy="1143000"/>
          </a:xfrm>
        </p:spPr>
        <p:txBody>
          <a:bodyPr/>
          <a:lstStyle/>
          <a:p>
            <a:r>
              <a:rPr lang="en-US" sz="2400"/>
              <a:t>Average charge state measurements of evaporation residues in hydrogen define the separator dipole current for these experiments</a:t>
            </a:r>
          </a:p>
        </p:txBody>
      </p:sp>
      <p:pic>
        <p:nvPicPr>
          <p:cNvPr id="224259" name="Picture 3"/>
          <p:cNvPicPr>
            <a:picLocks noChangeAspect="1" noChangeArrowheads="1"/>
          </p:cNvPicPr>
          <p:nvPr/>
        </p:nvPicPr>
        <p:blipFill>
          <a:blip r:embed="rId2" cstate="print"/>
          <a:srcRect/>
          <a:stretch>
            <a:fillRect/>
          </a:stretch>
        </p:blipFill>
        <p:spPr bwMode="auto">
          <a:xfrm>
            <a:off x="301625" y="1498600"/>
            <a:ext cx="4829175" cy="3235325"/>
          </a:xfrm>
          <a:prstGeom prst="rect">
            <a:avLst/>
          </a:prstGeom>
          <a:noFill/>
          <a:ln w="12700">
            <a:noFill/>
            <a:miter lim="800000"/>
            <a:headEnd/>
            <a:tailEnd/>
          </a:ln>
          <a:effectLst/>
        </p:spPr>
      </p:pic>
      <p:grpSp>
        <p:nvGrpSpPr>
          <p:cNvPr id="2" name="Group 8"/>
          <p:cNvGrpSpPr>
            <a:grpSpLocks/>
          </p:cNvGrpSpPr>
          <p:nvPr/>
        </p:nvGrpSpPr>
        <p:grpSpPr bwMode="auto">
          <a:xfrm>
            <a:off x="3248025" y="2400300"/>
            <a:ext cx="1479550" cy="1419225"/>
            <a:chOff x="2430" y="1632"/>
            <a:chExt cx="932" cy="894"/>
          </a:xfrm>
        </p:grpSpPr>
        <p:sp>
          <p:nvSpPr>
            <p:cNvPr id="224260" name="Text Box 4"/>
            <p:cNvSpPr txBox="1">
              <a:spLocks noChangeArrowheads="1"/>
            </p:cNvSpPr>
            <p:nvPr/>
          </p:nvSpPr>
          <p:spPr bwMode="auto">
            <a:xfrm>
              <a:off x="2430" y="2295"/>
              <a:ext cx="932" cy="231"/>
            </a:xfrm>
            <a:prstGeom prst="rect">
              <a:avLst/>
            </a:prstGeom>
            <a:noFill/>
            <a:ln w="12700">
              <a:noFill/>
              <a:miter lim="800000"/>
              <a:headEnd/>
              <a:tailEnd/>
            </a:ln>
            <a:effectLst/>
          </p:spPr>
          <p:txBody>
            <a:bodyPr wrap="none">
              <a:spAutoFit/>
            </a:bodyPr>
            <a:lstStyle/>
            <a:p>
              <a:pPr>
                <a:spcBef>
                  <a:spcPct val="0"/>
                </a:spcBef>
              </a:pPr>
              <a:r>
                <a:rPr lang="en-US" sz="1800" b="1">
                  <a:solidFill>
                    <a:srgbClr val="000099"/>
                  </a:solidFill>
                  <a:latin typeface="Helvetica" pitchFamily="34" charset="0"/>
                  <a:ea typeface="+mn-ea"/>
                </a:rPr>
                <a:t>114 and 116</a:t>
              </a:r>
            </a:p>
          </p:txBody>
        </p:sp>
        <p:sp>
          <p:nvSpPr>
            <p:cNvPr id="224262" name="Line 6"/>
            <p:cNvSpPr>
              <a:spLocks noChangeShapeType="1"/>
            </p:cNvSpPr>
            <p:nvPr/>
          </p:nvSpPr>
          <p:spPr bwMode="auto">
            <a:xfrm flipV="1">
              <a:off x="2856" y="1632"/>
              <a:ext cx="0" cy="688"/>
            </a:xfrm>
            <a:prstGeom prst="line">
              <a:avLst/>
            </a:prstGeom>
            <a:noFill/>
            <a:ln w="38100">
              <a:solidFill>
                <a:srgbClr val="000099"/>
              </a:solidFill>
              <a:round/>
              <a:headEnd/>
              <a:tailEnd type="triangle" w="med" len="med"/>
            </a:ln>
            <a:effectLst/>
          </p:spPr>
          <p:txBody>
            <a:bodyPr/>
            <a:lstStyle/>
            <a:p>
              <a:pPr>
                <a:spcBef>
                  <a:spcPct val="0"/>
                </a:spcBef>
              </a:pPr>
              <a:endParaRPr lang="en-US" sz="2400">
                <a:solidFill>
                  <a:srgbClr val="000000"/>
                </a:solidFill>
                <a:latin typeface="Helvetica" pitchFamily="34" charset="0"/>
                <a:ea typeface="+mn-ea"/>
              </a:endParaRPr>
            </a:p>
          </p:txBody>
        </p:sp>
      </p:grpSp>
      <p:pic>
        <p:nvPicPr>
          <p:cNvPr id="224263" name="Picture 7" descr="C:\heavy elements\chargefig3_0001.jpg"/>
          <p:cNvPicPr>
            <a:picLocks noChangeAspect="1" noChangeArrowheads="1"/>
          </p:cNvPicPr>
          <p:nvPr/>
        </p:nvPicPr>
        <p:blipFill>
          <a:blip r:embed="rId3" cstate="print"/>
          <a:srcRect/>
          <a:stretch>
            <a:fillRect/>
          </a:stretch>
        </p:blipFill>
        <p:spPr bwMode="auto">
          <a:xfrm>
            <a:off x="5022850" y="2714625"/>
            <a:ext cx="3911600" cy="3984625"/>
          </a:xfrm>
          <a:prstGeom prst="rect">
            <a:avLst/>
          </a:prstGeom>
          <a:noFill/>
        </p:spPr>
      </p:pic>
      <p:sp>
        <p:nvSpPr>
          <p:cNvPr id="224265" name="Text Box 9"/>
          <p:cNvSpPr txBox="1">
            <a:spLocks noChangeArrowheads="1"/>
          </p:cNvSpPr>
          <p:nvPr/>
        </p:nvSpPr>
        <p:spPr bwMode="auto">
          <a:xfrm>
            <a:off x="517525" y="5170488"/>
            <a:ext cx="4176713" cy="1187450"/>
          </a:xfrm>
          <a:prstGeom prst="rect">
            <a:avLst/>
          </a:prstGeom>
          <a:noFill/>
          <a:ln w="12700">
            <a:noFill/>
            <a:miter lim="800000"/>
            <a:headEnd/>
            <a:tailEnd/>
          </a:ln>
          <a:effectLst/>
        </p:spPr>
        <p:txBody>
          <a:bodyPr>
            <a:spAutoFit/>
          </a:bodyPr>
          <a:lstStyle/>
          <a:p>
            <a:pPr algn="ctr">
              <a:spcBef>
                <a:spcPct val="0"/>
              </a:spcBef>
            </a:pPr>
            <a:r>
              <a:rPr lang="en-US" sz="2400" b="1">
                <a:solidFill>
                  <a:srgbClr val="000000"/>
                </a:solidFill>
                <a:latin typeface="Helvetica" pitchFamily="34" charset="0"/>
                <a:ea typeface="+mn-ea"/>
              </a:rPr>
              <a:t>An interesting interplay between chemistry and physics!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cstate="print"/>
          <a:srcRect/>
          <a:stretch>
            <a:fillRect/>
          </a:stretch>
        </p:blipFill>
        <p:spPr bwMode="auto">
          <a:xfrm>
            <a:off x="1368425" y="1490663"/>
            <a:ext cx="5880100" cy="3679825"/>
          </a:xfrm>
          <a:prstGeom prst="rect">
            <a:avLst/>
          </a:prstGeom>
          <a:noFill/>
          <a:ln w="12700">
            <a:noFill/>
            <a:miter lim="800000"/>
            <a:headEnd/>
            <a:tailEnd/>
          </a:ln>
          <a:effectLst/>
        </p:spPr>
      </p:pic>
      <p:sp>
        <p:nvSpPr>
          <p:cNvPr id="164868" name="Text Box 4"/>
          <p:cNvSpPr txBox="1">
            <a:spLocks noChangeArrowheads="1"/>
          </p:cNvSpPr>
          <p:nvPr/>
        </p:nvSpPr>
        <p:spPr bwMode="auto">
          <a:xfrm>
            <a:off x="422275" y="5248275"/>
            <a:ext cx="8288338" cy="1190625"/>
          </a:xfrm>
          <a:prstGeom prst="rect">
            <a:avLst/>
          </a:prstGeom>
          <a:noFill/>
          <a:ln w="12700">
            <a:noFill/>
            <a:miter lim="800000"/>
            <a:headEnd/>
            <a:tailEnd/>
          </a:ln>
          <a:effectLst/>
        </p:spPr>
        <p:txBody>
          <a:bodyPr>
            <a:spAutoFit/>
          </a:bodyPr>
          <a:lstStyle/>
          <a:p>
            <a:pPr>
              <a:spcBef>
                <a:spcPct val="0"/>
              </a:spcBef>
            </a:pPr>
            <a:r>
              <a:rPr lang="en-US" sz="1800">
                <a:solidFill>
                  <a:srgbClr val="000000"/>
                </a:solidFill>
                <a:latin typeface="Helvetica" pitchFamily="34" charset="0"/>
                <a:ea typeface="+mn-ea"/>
              </a:rPr>
              <a:t>The addition of the top, bottom, and side detectors increased the geometry for</a:t>
            </a:r>
          </a:p>
          <a:p>
            <a:pPr>
              <a:spcBef>
                <a:spcPct val="0"/>
              </a:spcBef>
            </a:pPr>
            <a:r>
              <a:rPr lang="en-US" sz="1800">
                <a:solidFill>
                  <a:srgbClr val="000000"/>
                </a:solidFill>
                <a:latin typeface="Helvetica" pitchFamily="34" charset="0"/>
                <a:ea typeface="+mn-ea"/>
              </a:rPr>
              <a:t>	 counting </a:t>
            </a:r>
            <a:r>
              <a:rPr lang="en-US" sz="1800">
                <a:solidFill>
                  <a:srgbClr val="000000"/>
                </a:solidFill>
                <a:latin typeface="Symbol" pitchFamily="18" charset="2"/>
                <a:ea typeface="+mn-ea"/>
              </a:rPr>
              <a:t>a</a:t>
            </a:r>
            <a:r>
              <a:rPr lang="en-US" sz="1800">
                <a:solidFill>
                  <a:srgbClr val="000000"/>
                </a:solidFill>
                <a:latin typeface="Helvetica" pitchFamily="34" charset="0"/>
                <a:ea typeface="+mn-ea"/>
              </a:rPr>
              <a:t> particles from 50% to 87%.</a:t>
            </a:r>
          </a:p>
          <a:p>
            <a:pPr>
              <a:spcBef>
                <a:spcPct val="0"/>
              </a:spcBef>
            </a:pPr>
            <a:r>
              <a:rPr lang="en-US" sz="1800">
                <a:solidFill>
                  <a:srgbClr val="000000"/>
                </a:solidFill>
                <a:latin typeface="Helvetica" pitchFamily="34" charset="0"/>
                <a:ea typeface="+mn-ea"/>
              </a:rPr>
              <a:t>Veto detectors mounted behind the focal plane were used to identify and reject</a:t>
            </a:r>
          </a:p>
          <a:p>
            <a:pPr>
              <a:spcBef>
                <a:spcPct val="0"/>
              </a:spcBef>
            </a:pPr>
            <a:r>
              <a:rPr lang="en-US" sz="1800">
                <a:solidFill>
                  <a:srgbClr val="000000"/>
                </a:solidFill>
                <a:latin typeface="Helvetica" pitchFamily="34" charset="0"/>
                <a:ea typeface="+mn-ea"/>
              </a:rPr>
              <a:t>	 light charged particles passing through the separator.</a:t>
            </a:r>
          </a:p>
        </p:txBody>
      </p:sp>
      <p:sp>
        <p:nvSpPr>
          <p:cNvPr id="164869" name="Rectangle 5"/>
          <p:cNvSpPr>
            <a:spLocks noGrp="1" noChangeArrowheads="1"/>
          </p:cNvSpPr>
          <p:nvPr>
            <p:ph type="title"/>
          </p:nvPr>
        </p:nvSpPr>
        <p:spPr/>
        <p:txBody>
          <a:bodyPr/>
          <a:lstStyle/>
          <a:p>
            <a:r>
              <a:rPr lang="en-US"/>
              <a:t>The high-efficiency detector system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5"/>
          <p:cNvSpPr>
            <a:spLocks noChangeArrowheads="1"/>
          </p:cNvSpPr>
          <p:nvPr/>
        </p:nvSpPr>
        <p:spPr bwMode="auto">
          <a:xfrm>
            <a:off x="234950" y="5976938"/>
            <a:ext cx="8764588" cy="747712"/>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222210" name="Rectangle 2"/>
          <p:cNvSpPr>
            <a:spLocks noGrp="1" noChangeArrowheads="1"/>
          </p:cNvSpPr>
          <p:nvPr>
            <p:ph type="title"/>
          </p:nvPr>
        </p:nvSpPr>
        <p:spPr/>
        <p:txBody>
          <a:bodyPr/>
          <a:lstStyle/>
          <a:p>
            <a:r>
              <a:rPr lang="en-US" dirty="0"/>
              <a:t>Experimental details of the first 116 experiment</a:t>
            </a:r>
          </a:p>
        </p:txBody>
      </p:sp>
      <p:sp>
        <p:nvSpPr>
          <p:cNvPr id="222211" name="Rectangle 3"/>
          <p:cNvSpPr>
            <a:spLocks noGrp="1" noChangeArrowheads="1"/>
          </p:cNvSpPr>
          <p:nvPr>
            <p:ph type="body" idx="1"/>
          </p:nvPr>
        </p:nvSpPr>
        <p:spPr bwMode="auto">
          <a:xfrm>
            <a:off x="228600" y="1447800"/>
            <a:ext cx="8596313" cy="4114800"/>
          </a:xfrm>
          <a:noFill/>
          <a:ln>
            <a:miter lim="800000"/>
            <a:headEnd/>
            <a:tailEnd/>
          </a:ln>
        </p:spPr>
        <p:txBody>
          <a:bodyPr vert="horz" wrap="square" lIns="91440" tIns="45720" rIns="91440" bIns="45720" numCol="1" anchor="t" anchorCtr="0" compatLnSpc="1">
            <a:prstTxWarp prst="textNoShape">
              <a:avLst/>
            </a:prstTxWarp>
          </a:bodyPr>
          <a:lstStyle/>
          <a:p>
            <a:pPr>
              <a:lnSpc>
                <a:spcPct val="85000"/>
              </a:lnSpc>
            </a:pPr>
            <a:r>
              <a:rPr lang="en-US" dirty="0">
                <a:latin typeface="Times New Roman" pitchFamily="18" charset="0"/>
              </a:rPr>
              <a:t>Experiment performed at U400 cyclotron in </a:t>
            </a:r>
            <a:r>
              <a:rPr lang="en-US" dirty="0" err="1">
                <a:latin typeface="Times New Roman" pitchFamily="18" charset="0"/>
              </a:rPr>
              <a:t>Dubna</a:t>
            </a:r>
            <a:r>
              <a:rPr lang="en-US" dirty="0">
                <a:latin typeface="Times New Roman" pitchFamily="18" charset="0"/>
              </a:rPr>
              <a:t>, Russia (JINR)</a:t>
            </a:r>
          </a:p>
          <a:p>
            <a:pPr>
              <a:lnSpc>
                <a:spcPct val="85000"/>
              </a:lnSpc>
            </a:pPr>
            <a:r>
              <a:rPr lang="en-US" dirty="0">
                <a:latin typeface="Times New Roman" pitchFamily="18" charset="0"/>
              </a:rPr>
              <a:t>Beam was </a:t>
            </a:r>
            <a:r>
              <a:rPr lang="en-US" baseline="30000" dirty="0">
                <a:latin typeface="Times New Roman" pitchFamily="18" charset="0"/>
              </a:rPr>
              <a:t>48</a:t>
            </a:r>
            <a:r>
              <a:rPr lang="en-US" dirty="0">
                <a:latin typeface="Times New Roman" pitchFamily="18" charset="0"/>
              </a:rPr>
              <a:t>Ca – a rare isotope of Ca and the most neutron-rich (note that this nucleus is doubly magic—Z=20 and N=28)</a:t>
            </a:r>
          </a:p>
          <a:p>
            <a:pPr>
              <a:lnSpc>
                <a:spcPct val="85000"/>
              </a:lnSpc>
            </a:pPr>
            <a:r>
              <a:rPr lang="en-US" dirty="0">
                <a:latin typeface="Times New Roman" pitchFamily="18" charset="0"/>
              </a:rPr>
              <a:t>Target was </a:t>
            </a:r>
            <a:r>
              <a:rPr lang="en-US" baseline="30000" dirty="0">
                <a:latin typeface="Times New Roman" pitchFamily="18" charset="0"/>
              </a:rPr>
              <a:t>248</a:t>
            </a:r>
            <a:r>
              <a:rPr lang="en-US" dirty="0">
                <a:latin typeface="Times New Roman" pitchFamily="18" charset="0"/>
              </a:rPr>
              <a:t>Cm electroplated on a wheel – total of ~20 mg</a:t>
            </a:r>
          </a:p>
          <a:p>
            <a:pPr>
              <a:lnSpc>
                <a:spcPct val="85000"/>
              </a:lnSpc>
            </a:pPr>
            <a:r>
              <a:rPr lang="en-US" dirty="0">
                <a:latin typeface="Times New Roman" pitchFamily="18" charset="0"/>
              </a:rPr>
              <a:t>Beam time was between June-July, Nov.-Dec 2000 and Jan, Apr-May 2001</a:t>
            </a:r>
          </a:p>
          <a:p>
            <a:pPr>
              <a:lnSpc>
                <a:spcPct val="85000"/>
              </a:lnSpc>
            </a:pPr>
            <a:r>
              <a:rPr lang="en-US" dirty="0">
                <a:latin typeface="Times New Roman" pitchFamily="18" charset="0"/>
              </a:rPr>
              <a:t>2.3 </a:t>
            </a:r>
            <a:r>
              <a:rPr lang="en-US" dirty="0">
                <a:latin typeface="Times New Roman" pitchFamily="18" charset="0"/>
                <a:cs typeface="Times New Roman" pitchFamily="18" charset="0"/>
              </a:rPr>
              <a:t>× 10</a:t>
            </a:r>
            <a:r>
              <a:rPr lang="en-US" baseline="30000" dirty="0">
                <a:latin typeface="Times New Roman" pitchFamily="18" charset="0"/>
              </a:rPr>
              <a:t>19</a:t>
            </a:r>
            <a:r>
              <a:rPr lang="en-US" dirty="0">
                <a:latin typeface="Times New Roman" pitchFamily="18" charset="0"/>
              </a:rPr>
              <a:t> particles delivered at beam energy of 238 MeV (note that the total number of delivered </a:t>
            </a:r>
            <a:r>
              <a:rPr lang="en-US" baseline="30000" dirty="0">
                <a:latin typeface="Times New Roman" pitchFamily="18" charset="0"/>
              </a:rPr>
              <a:t>48</a:t>
            </a:r>
            <a:r>
              <a:rPr lang="en-US" dirty="0">
                <a:latin typeface="Times New Roman" pitchFamily="18" charset="0"/>
              </a:rPr>
              <a:t>Ca ions was 2.3 </a:t>
            </a:r>
            <a:r>
              <a:rPr lang="en-US" dirty="0">
                <a:latin typeface="Times New Roman" pitchFamily="18" charset="0"/>
                <a:cs typeface="Times New Roman" pitchFamily="18" charset="0"/>
              </a:rPr>
              <a:t>× 10</a:t>
            </a:r>
            <a:r>
              <a:rPr lang="en-US" baseline="30000" dirty="0">
                <a:latin typeface="Times New Roman" pitchFamily="18" charset="0"/>
              </a:rPr>
              <a:t>19</a:t>
            </a:r>
            <a:r>
              <a:rPr lang="en-US" dirty="0">
                <a:latin typeface="Times New Roman" pitchFamily="18" charset="0"/>
              </a:rPr>
              <a:t> or 1.8</a:t>
            </a:r>
            <a:r>
              <a:rPr lang="en-US" dirty="0">
                <a:latin typeface="Symbol" pitchFamily="18" charset="2"/>
              </a:rPr>
              <a:t> </a:t>
            </a:r>
            <a:r>
              <a:rPr lang="en-US" dirty="0">
                <a:latin typeface="Times New Roman" pitchFamily="18" charset="0"/>
                <a:cs typeface="Times New Roman" pitchFamily="18" charset="0"/>
              </a:rPr>
              <a:t>m</a:t>
            </a:r>
            <a:r>
              <a:rPr lang="en-US" dirty="0">
                <a:latin typeface="Times New Roman" pitchFamily="18" charset="0"/>
              </a:rPr>
              <a:t>g) – Beam was switched off when an interesting EVR-</a:t>
            </a:r>
            <a:r>
              <a:rPr lang="en-US" dirty="0">
                <a:latin typeface="Symbol" pitchFamily="18" charset="2"/>
              </a:rPr>
              <a:t>a</a:t>
            </a:r>
            <a:r>
              <a:rPr lang="en-US" dirty="0">
                <a:latin typeface="Times New Roman" pitchFamily="18" charset="0"/>
              </a:rPr>
              <a:t> event was recorded</a:t>
            </a:r>
          </a:p>
          <a:p>
            <a:pPr>
              <a:lnSpc>
                <a:spcPct val="85000"/>
              </a:lnSpc>
            </a:pPr>
            <a:r>
              <a:rPr lang="en-US" dirty="0">
                <a:latin typeface="Times New Roman" pitchFamily="18" charset="0"/>
              </a:rPr>
              <a:t>The </a:t>
            </a:r>
            <a:r>
              <a:rPr lang="en-US" dirty="0" err="1">
                <a:latin typeface="Times New Roman" pitchFamily="18" charset="0"/>
              </a:rPr>
              <a:t>Dubna</a:t>
            </a:r>
            <a:r>
              <a:rPr lang="en-US" dirty="0">
                <a:latin typeface="Times New Roman" pitchFamily="18" charset="0"/>
              </a:rPr>
              <a:t> gas-filled separator was used to reduce the unused beam, transfer reaction products, and other background—the separator had an efficiency of ~35-40%</a:t>
            </a:r>
          </a:p>
          <a:p>
            <a:pPr>
              <a:lnSpc>
                <a:spcPct val="85000"/>
              </a:lnSpc>
            </a:pPr>
            <a:r>
              <a:rPr lang="en-US" dirty="0">
                <a:latin typeface="Times New Roman" pitchFamily="18" charset="0"/>
              </a:rPr>
              <a:t>Evaporation residues were implanted in a detector and decay events were detected—the detector system had an efficiency of ~87%</a:t>
            </a:r>
          </a:p>
          <a:p>
            <a:pPr>
              <a:lnSpc>
                <a:spcPct val="85000"/>
              </a:lnSpc>
            </a:pPr>
            <a:r>
              <a:rPr lang="en-US" dirty="0">
                <a:latin typeface="Times New Roman" pitchFamily="18" charset="0"/>
              </a:rPr>
              <a:t>The predicted cross-section was ~ 1 </a:t>
            </a:r>
            <a:r>
              <a:rPr lang="en-US" dirty="0" err="1">
                <a:latin typeface="Times New Roman" pitchFamily="18" charset="0"/>
              </a:rPr>
              <a:t>pb</a:t>
            </a:r>
            <a:endParaRPr lang="en-US" dirty="0">
              <a:latin typeface="Times New Roman" pitchFamily="18" charset="0"/>
            </a:endParaRPr>
          </a:p>
        </p:txBody>
      </p:sp>
      <p:sp>
        <p:nvSpPr>
          <p:cNvPr id="222212" name="Text Box 4"/>
          <p:cNvSpPr txBox="1">
            <a:spLocks noChangeArrowheads="1"/>
          </p:cNvSpPr>
          <p:nvPr/>
        </p:nvSpPr>
        <p:spPr bwMode="auto">
          <a:xfrm>
            <a:off x="144463" y="5992813"/>
            <a:ext cx="8842375" cy="701675"/>
          </a:xfrm>
          <a:prstGeom prst="rect">
            <a:avLst/>
          </a:prstGeom>
          <a:noFill/>
          <a:ln w="12700">
            <a:noFill/>
            <a:miter lim="800000"/>
            <a:headEnd/>
            <a:tailEnd/>
          </a:ln>
          <a:effectLst/>
        </p:spPr>
        <p:txBody>
          <a:bodyPr>
            <a:spAutoFit/>
          </a:bodyPr>
          <a:lstStyle/>
          <a:p>
            <a:pPr algn="ctr">
              <a:spcBef>
                <a:spcPct val="0"/>
              </a:spcBef>
            </a:pPr>
            <a:r>
              <a:rPr lang="en-US" sz="2000" b="1" dirty="0">
                <a:solidFill>
                  <a:srgbClr val="000000"/>
                </a:solidFill>
                <a:latin typeface="Helvetica" pitchFamily="34" charset="0"/>
                <a:ea typeface="+mn-ea"/>
              </a:rPr>
              <a:t>We observed 3 events consisting of position correlated EVR implants, alpha-decays, and terminated by SF</a:t>
            </a:r>
          </a:p>
        </p:txBody>
      </p:sp>
      <p:sp>
        <p:nvSpPr>
          <p:cNvPr id="2" name="TextBox 1">
            <a:extLst>
              <a:ext uri="{FF2B5EF4-FFF2-40B4-BE49-F238E27FC236}">
                <a16:creationId xmlns:a16="http://schemas.microsoft.com/office/drawing/2014/main" id="{F0FA7CF6-B694-46EB-8600-7CF73259AB88}"/>
              </a:ext>
            </a:extLst>
          </p:cNvPr>
          <p:cNvSpPr txBox="1"/>
          <p:nvPr/>
        </p:nvSpPr>
        <p:spPr>
          <a:xfrm>
            <a:off x="6431322" y="5223738"/>
            <a:ext cx="2360326" cy="584775"/>
          </a:xfrm>
          <a:prstGeom prst="rect">
            <a:avLst/>
          </a:prstGeom>
          <a:noFill/>
        </p:spPr>
        <p:txBody>
          <a:bodyPr wrap="none" rtlCol="0">
            <a:spAutoFit/>
          </a:bodyPr>
          <a:lstStyle/>
          <a:p>
            <a:pPr>
              <a:spcBef>
                <a:spcPts val="0"/>
              </a:spcBef>
            </a:pPr>
            <a:r>
              <a:rPr lang="en-US" dirty="0">
                <a:solidFill>
                  <a:schemeClr val="tx1"/>
                </a:solidFill>
                <a:latin typeface="Times New Roman" panose="02020603050405020304" pitchFamily="18" charset="0"/>
                <a:cs typeface="Times New Roman" panose="02020603050405020304" pitchFamily="18" charset="0"/>
              </a:rPr>
              <a:t>PRC </a:t>
            </a:r>
            <a:r>
              <a:rPr lang="en-US" b="1" dirty="0">
                <a:solidFill>
                  <a:schemeClr val="tx1"/>
                </a:solidFill>
                <a:latin typeface="Times New Roman" panose="02020603050405020304" pitchFamily="18" charset="0"/>
                <a:cs typeface="Times New Roman" panose="02020603050405020304" pitchFamily="18" charset="0"/>
              </a:rPr>
              <a:t>63</a:t>
            </a:r>
            <a:r>
              <a:rPr lang="en-US" dirty="0">
                <a:solidFill>
                  <a:schemeClr val="tx1"/>
                </a:solidFill>
                <a:latin typeface="Times New Roman" panose="02020603050405020304" pitchFamily="18" charset="0"/>
                <a:cs typeface="Times New Roman" panose="02020603050405020304" pitchFamily="18" charset="0"/>
              </a:rPr>
              <a:t> (2000) 011301(R)</a:t>
            </a:r>
          </a:p>
          <a:p>
            <a:pPr>
              <a:spcBef>
                <a:spcPts val="0"/>
              </a:spcBef>
            </a:pPr>
            <a:r>
              <a:rPr lang="en-US" dirty="0">
                <a:solidFill>
                  <a:schemeClr val="tx1"/>
                </a:solidFill>
                <a:latin typeface="Times New Roman" panose="02020603050405020304" pitchFamily="18" charset="0"/>
                <a:cs typeface="Times New Roman" panose="02020603050405020304" pitchFamily="18" charset="0"/>
              </a:rPr>
              <a:t>EPJA </a:t>
            </a:r>
            <a:r>
              <a:rPr lang="en-US" b="1" dirty="0">
                <a:solidFill>
                  <a:schemeClr val="tx1"/>
                </a:solidFill>
                <a:latin typeface="Times New Roman" panose="02020603050405020304" pitchFamily="18" charset="0"/>
                <a:cs typeface="Times New Roman" panose="02020603050405020304" pitchFamily="18" charset="0"/>
              </a:rPr>
              <a:t>15 </a:t>
            </a:r>
            <a:r>
              <a:rPr lang="en-US" dirty="0">
                <a:solidFill>
                  <a:schemeClr val="tx1"/>
                </a:solidFill>
                <a:latin typeface="Times New Roman" panose="02020603050405020304" pitchFamily="18" charset="0"/>
                <a:cs typeface="Times New Roman" panose="02020603050405020304" pitchFamily="18" charset="0"/>
              </a:rPr>
              <a:t>(2002) 201</a:t>
            </a:r>
          </a:p>
        </p:txBody>
      </p:sp>
    </p:spTree>
    <p:extLst>
      <p:ext uri="{BB962C8B-B14F-4D97-AF65-F5344CB8AC3E}">
        <p14:creationId xmlns:p14="http://schemas.microsoft.com/office/powerpoint/2010/main" val="391228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srcRect/>
          <a:stretch>
            <a:fillRect/>
          </a:stretch>
        </p:blipFill>
        <p:spPr bwMode="auto">
          <a:xfrm>
            <a:off x="250825" y="1430338"/>
            <a:ext cx="8553450" cy="4845050"/>
          </a:xfrm>
          <a:prstGeom prst="rect">
            <a:avLst/>
          </a:prstGeom>
          <a:noFill/>
          <a:ln w="12700">
            <a:noFill/>
            <a:miter lim="800000"/>
            <a:headEnd/>
            <a:tailEnd/>
          </a:ln>
          <a:effectLst/>
        </p:spPr>
      </p:pic>
      <p:sp>
        <p:nvSpPr>
          <p:cNvPr id="3" name="Title 2"/>
          <p:cNvSpPr>
            <a:spLocks noGrp="1"/>
          </p:cNvSpPr>
          <p:nvPr>
            <p:ph type="title"/>
          </p:nvPr>
        </p:nvSpPr>
        <p:spPr/>
        <p:txBody>
          <a:bodyPr/>
          <a:lstStyle/>
          <a:p>
            <a:r>
              <a:rPr lang="en-US" dirty="0"/>
              <a:t>The first </a:t>
            </a:r>
            <a:r>
              <a:rPr lang="en-US" dirty="0" err="1"/>
              <a:t>Lv</a:t>
            </a:r>
            <a:r>
              <a:rPr lang="en-US" dirty="0"/>
              <a:t> experiments yielded the following decay chains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sz="3200" dirty="0"/>
              <a:t>The decay chains compared very well with what we knew from earlier Fl (element 114) experiments</a:t>
            </a:r>
          </a:p>
        </p:txBody>
      </p:sp>
      <p:pic>
        <p:nvPicPr>
          <p:cNvPr id="191499" name="Picture 11"/>
          <p:cNvPicPr>
            <a:picLocks noChangeAspect="1" noChangeArrowheads="1"/>
          </p:cNvPicPr>
          <p:nvPr/>
        </p:nvPicPr>
        <p:blipFill>
          <a:blip r:embed="rId2"/>
          <a:srcRect/>
          <a:stretch>
            <a:fillRect/>
          </a:stretch>
        </p:blipFill>
        <p:spPr bwMode="auto">
          <a:xfrm>
            <a:off x="1077913" y="1522413"/>
            <a:ext cx="7200900" cy="5335587"/>
          </a:xfrm>
          <a:prstGeom prst="rect">
            <a:avLst/>
          </a:prstGeom>
          <a:solidFill>
            <a:schemeClr val="bg1"/>
          </a:solid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Lv</a:t>
            </a:r>
            <a:r>
              <a:rPr lang="en-US" dirty="0"/>
              <a:t> video</a:t>
            </a:r>
          </a:p>
        </p:txBody>
      </p:sp>
    </p:spTree>
    <p:extLst>
      <p:ext uri="{BB962C8B-B14F-4D97-AF65-F5344CB8AC3E}">
        <p14:creationId xmlns:p14="http://schemas.microsoft.com/office/powerpoint/2010/main" val="2401287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292A-BA43-45B9-A9BA-08C153962EC7}"/>
              </a:ext>
            </a:extLst>
          </p:cNvPr>
          <p:cNvSpPr>
            <a:spLocks noGrp="1"/>
          </p:cNvSpPr>
          <p:nvPr>
            <p:ph type="title"/>
          </p:nvPr>
        </p:nvSpPr>
        <p:spPr/>
        <p:txBody>
          <a:bodyPr/>
          <a:lstStyle/>
          <a:p>
            <a:r>
              <a:rPr lang="en-US" sz="3200" dirty="0"/>
              <a:t>And then some time passes, with lots more experiments around the world …</a:t>
            </a:r>
          </a:p>
        </p:txBody>
      </p:sp>
      <p:pic>
        <p:nvPicPr>
          <p:cNvPr id="9" name="Picture 8">
            <a:extLst>
              <a:ext uri="{FF2B5EF4-FFF2-40B4-BE49-F238E27FC236}">
                <a16:creationId xmlns:a16="http://schemas.microsoft.com/office/drawing/2014/main" id="{197682E3-DBF5-4315-A841-63EF80D60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133600"/>
            <a:ext cx="3362325" cy="3124284"/>
          </a:xfrm>
          <a:prstGeom prst="rect">
            <a:avLst/>
          </a:prstGeom>
        </p:spPr>
      </p:pic>
      <p:sp>
        <p:nvSpPr>
          <p:cNvPr id="12" name="TextBox 11">
            <a:extLst>
              <a:ext uri="{FF2B5EF4-FFF2-40B4-BE49-F238E27FC236}">
                <a16:creationId xmlns:a16="http://schemas.microsoft.com/office/drawing/2014/main" id="{C57883E9-4747-4778-A1A1-527B5818D982}"/>
              </a:ext>
            </a:extLst>
          </p:cNvPr>
          <p:cNvSpPr txBox="1"/>
          <p:nvPr/>
        </p:nvSpPr>
        <p:spPr>
          <a:xfrm>
            <a:off x="3810000" y="3045023"/>
            <a:ext cx="762000" cy="307777"/>
          </a:xfrm>
          <a:prstGeom prst="rect">
            <a:avLst/>
          </a:prstGeom>
          <a:solidFill>
            <a:schemeClr val="bg1"/>
          </a:solidFill>
        </p:spPr>
        <p:txBody>
          <a:bodyPr wrap="square" rtlCol="0">
            <a:spAutoFit/>
          </a:bodyPr>
          <a:lstStyle/>
          <a:p>
            <a:r>
              <a:rPr lang="en-US" sz="1400" dirty="0"/>
              <a:t>13 years</a:t>
            </a:r>
          </a:p>
        </p:txBody>
      </p:sp>
    </p:spTree>
    <p:extLst>
      <p:ext uri="{BB962C8B-B14F-4D97-AF65-F5344CB8AC3E}">
        <p14:creationId xmlns:p14="http://schemas.microsoft.com/office/powerpoint/2010/main" val="3668787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138"/>
            <a:ext cx="8229600" cy="1251062"/>
          </a:xfrm>
        </p:spPr>
        <p:txBody>
          <a:bodyPr/>
          <a:lstStyle/>
          <a:p>
            <a:r>
              <a:rPr lang="en-US" sz="3200" dirty="0"/>
              <a:t>We celebrated naming a new element </a:t>
            </a:r>
            <a:r>
              <a:rPr lang="en-US" sz="3200" dirty="0" err="1"/>
              <a:t>Livermorium</a:t>
            </a:r>
            <a:r>
              <a:rPr lang="en-US" sz="3200" dirty="0"/>
              <a:t> with the Mayors of </a:t>
            </a:r>
            <a:r>
              <a:rPr lang="en-US" sz="3200" dirty="0" err="1"/>
              <a:t>Dubna</a:t>
            </a:r>
            <a:r>
              <a:rPr lang="en-US" sz="3200" dirty="0"/>
              <a:t> and Livermore</a:t>
            </a:r>
          </a:p>
        </p:txBody>
      </p:sp>
      <p:pic>
        <p:nvPicPr>
          <p:cNvPr id="3" name="Picture 2"/>
          <p:cNvPicPr>
            <a:picLocks noChangeAspect="1" noChangeArrowheads="1"/>
          </p:cNvPicPr>
          <p:nvPr/>
        </p:nvPicPr>
        <p:blipFill>
          <a:blip r:embed="rId2"/>
          <a:srcRect/>
          <a:stretch>
            <a:fillRect/>
          </a:stretch>
        </p:blipFill>
        <p:spPr bwMode="auto">
          <a:xfrm>
            <a:off x="1509768" y="1936376"/>
            <a:ext cx="5653032" cy="3768688"/>
          </a:xfrm>
          <a:prstGeom prst="rect">
            <a:avLst/>
          </a:prstGeom>
          <a:noFill/>
          <a:ln w="9525">
            <a:noFill/>
            <a:miter lim="800000"/>
            <a:headEnd/>
            <a:tailEnd/>
          </a:ln>
        </p:spPr>
      </p:pic>
      <p:sp>
        <p:nvSpPr>
          <p:cNvPr id="4" name="TextBox 3"/>
          <p:cNvSpPr txBox="1"/>
          <p:nvPr/>
        </p:nvSpPr>
        <p:spPr>
          <a:xfrm>
            <a:off x="3104361" y="5787614"/>
            <a:ext cx="2839239"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black"/>
                </a:solidFill>
                <a:latin typeface="Arial"/>
              </a:rPr>
              <a:t>June 24, 2013 celebration</a:t>
            </a:r>
          </a:p>
        </p:txBody>
      </p:sp>
      <p:sp>
        <p:nvSpPr>
          <p:cNvPr id="5" name="TextBox 4">
            <a:extLst>
              <a:ext uri="{FF2B5EF4-FFF2-40B4-BE49-F238E27FC236}">
                <a16:creationId xmlns:a16="http://schemas.microsoft.com/office/drawing/2014/main" id="{091DE031-F900-4C66-9893-D68650F98946}"/>
              </a:ext>
            </a:extLst>
          </p:cNvPr>
          <p:cNvSpPr txBox="1"/>
          <p:nvPr/>
        </p:nvSpPr>
        <p:spPr>
          <a:xfrm>
            <a:off x="7239000" y="2057400"/>
            <a:ext cx="1752601" cy="584775"/>
          </a:xfrm>
          <a:prstGeom prst="rect">
            <a:avLst/>
          </a:prstGeom>
          <a:noFill/>
        </p:spPr>
        <p:txBody>
          <a:bodyPr wrap="square" rtlCol="0">
            <a:spAutoFit/>
          </a:bodyPr>
          <a:lstStyle/>
          <a:p>
            <a:r>
              <a:rPr lang="en-US" b="1" dirty="0"/>
              <a:t>May 30 declared Livermorium 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definition of a chemical element?</a:t>
            </a:r>
          </a:p>
        </p:txBody>
      </p:sp>
      <p:sp>
        <p:nvSpPr>
          <p:cNvPr id="3" name="TextBox 2"/>
          <p:cNvSpPr txBox="1"/>
          <p:nvPr/>
        </p:nvSpPr>
        <p:spPr>
          <a:xfrm>
            <a:off x="381000" y="2057400"/>
            <a:ext cx="8610600" cy="2092881"/>
          </a:xfrm>
          <a:prstGeom prst="rect">
            <a:avLst/>
          </a:prstGeom>
          <a:noFill/>
        </p:spPr>
        <p:txBody>
          <a:bodyPr wrap="square" rtlCol="0">
            <a:spAutoFit/>
          </a:bodyPr>
          <a:lstStyle/>
          <a:p>
            <a:r>
              <a:rPr lang="en-US" sz="2000" b="1" dirty="0">
                <a:latin typeface="Cambria" panose="02040503050406030204" pitchFamily="18" charset="0"/>
              </a:rPr>
              <a:t>A) A substance that cannot be separated by chemical processes into simpler substances</a:t>
            </a:r>
          </a:p>
          <a:p>
            <a:r>
              <a:rPr lang="en-US" sz="2000" b="1" dirty="0">
                <a:latin typeface="Cambria" panose="02040503050406030204" pitchFamily="18" charset="0"/>
              </a:rPr>
              <a:t>B) Atoms having the same number of electrons</a:t>
            </a:r>
          </a:p>
          <a:p>
            <a:r>
              <a:rPr lang="en-US" sz="2000" b="1" dirty="0">
                <a:latin typeface="Cambria" panose="02040503050406030204" pitchFamily="18" charset="0"/>
              </a:rPr>
              <a:t>C) Atoms having the same number of neutrons</a:t>
            </a:r>
          </a:p>
          <a:p>
            <a:r>
              <a:rPr lang="en-US" sz="2000" b="1" dirty="0">
                <a:latin typeface="Cambria" panose="02040503050406030204" pitchFamily="18" charset="0"/>
              </a:rPr>
              <a:t>D) Atoms having the same number of protons</a:t>
            </a:r>
          </a:p>
        </p:txBody>
      </p:sp>
      <p:sp>
        <p:nvSpPr>
          <p:cNvPr id="4" name="TextBox 3"/>
          <p:cNvSpPr txBox="1"/>
          <p:nvPr/>
        </p:nvSpPr>
        <p:spPr>
          <a:xfrm>
            <a:off x="2895600" y="4789975"/>
            <a:ext cx="2976328" cy="584775"/>
          </a:xfrm>
          <a:prstGeom prst="rect">
            <a:avLst/>
          </a:prstGeom>
          <a:noFill/>
        </p:spPr>
        <p:txBody>
          <a:bodyPr wrap="none" rtlCol="0">
            <a:spAutoFit/>
          </a:bodyPr>
          <a:lstStyle/>
          <a:p>
            <a:r>
              <a:rPr lang="en-US" sz="3200" b="1" dirty="0">
                <a:latin typeface="Cambria" panose="02040503050406030204" pitchFamily="18" charset="0"/>
              </a:rPr>
              <a:t>Answer: A or D</a:t>
            </a:r>
          </a:p>
        </p:txBody>
      </p:sp>
    </p:spTree>
    <p:extLst>
      <p:ext uri="{BB962C8B-B14F-4D97-AF65-F5344CB8AC3E}">
        <p14:creationId xmlns:p14="http://schemas.microsoft.com/office/powerpoint/2010/main" val="36692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new detector has been installed at the DGFRS focal plane</a:t>
            </a:r>
          </a:p>
        </p:txBody>
      </p:sp>
      <p:pic>
        <p:nvPicPr>
          <p:cNvPr id="1026" name="Picture 2"/>
          <p:cNvPicPr>
            <a:picLocks noChangeAspect="1" noChangeArrowheads="1"/>
          </p:cNvPicPr>
          <p:nvPr/>
        </p:nvPicPr>
        <p:blipFill>
          <a:blip r:embed="rId2"/>
          <a:srcRect/>
          <a:stretch>
            <a:fillRect/>
          </a:stretch>
        </p:blipFill>
        <p:spPr bwMode="auto">
          <a:xfrm>
            <a:off x="1724025" y="1741268"/>
            <a:ext cx="3638550" cy="4424582"/>
          </a:xfrm>
          <a:prstGeom prst="rect">
            <a:avLst/>
          </a:prstGeom>
          <a:noFill/>
          <a:ln w="9525">
            <a:noFill/>
            <a:miter lim="800000"/>
            <a:headEnd/>
            <a:tailEnd/>
          </a:ln>
          <a:effectLst/>
        </p:spPr>
      </p:pic>
      <p:sp>
        <p:nvSpPr>
          <p:cNvPr id="4" name="TextBox 3"/>
          <p:cNvSpPr txBox="1"/>
          <p:nvPr/>
        </p:nvSpPr>
        <p:spPr>
          <a:xfrm>
            <a:off x="5724525" y="3352800"/>
            <a:ext cx="3219451" cy="646331"/>
          </a:xfrm>
          <a:prstGeom prst="rect">
            <a:avLst/>
          </a:prstGeom>
          <a:noFill/>
        </p:spPr>
        <p:txBody>
          <a:bodyPr wrap="square" rtlCol="0">
            <a:spAutoFit/>
          </a:bodyPr>
          <a:lstStyle/>
          <a:p>
            <a:pPr algn="ctr" defTabSz="457200" eaLnBrk="1" fontAlgn="auto" hangingPunct="1">
              <a:spcBef>
                <a:spcPts val="0"/>
              </a:spcBef>
              <a:spcAft>
                <a:spcPts val="0"/>
              </a:spcAft>
            </a:pPr>
            <a:r>
              <a:rPr lang="en-US" sz="1200" dirty="0">
                <a:solidFill>
                  <a:prstClr val="black"/>
                </a:solidFill>
                <a:latin typeface="Arial"/>
              </a:rPr>
              <a:t>New digital electronics being tested at HRIBF and to be implemented soon in </a:t>
            </a:r>
            <a:r>
              <a:rPr lang="en-US" sz="1200" dirty="0" err="1">
                <a:solidFill>
                  <a:prstClr val="black"/>
                </a:solidFill>
                <a:latin typeface="Arial"/>
              </a:rPr>
              <a:t>Dubna</a:t>
            </a:r>
            <a:r>
              <a:rPr lang="en-US" sz="1200" dirty="0">
                <a:solidFill>
                  <a:prstClr val="black"/>
                </a:solidFill>
                <a:latin typeface="Arial"/>
              </a:rPr>
              <a:t> by ORNL</a:t>
            </a:r>
          </a:p>
        </p:txBody>
      </p:sp>
      <p:sp>
        <p:nvSpPr>
          <p:cNvPr id="5" name="TextBox 4"/>
          <p:cNvSpPr txBox="1"/>
          <p:nvPr/>
        </p:nvSpPr>
        <p:spPr>
          <a:xfrm>
            <a:off x="5543550" y="4057650"/>
            <a:ext cx="3419475" cy="2308324"/>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a:solidFill>
                  <a:prstClr val="black"/>
                </a:solidFill>
                <a:latin typeface="Arial"/>
              </a:rPr>
              <a:t>The new detector is comprised of 6 × 6 cm</a:t>
            </a:r>
            <a:r>
              <a:rPr lang="en-US" sz="1800" baseline="30000" dirty="0">
                <a:solidFill>
                  <a:prstClr val="black"/>
                </a:solidFill>
                <a:latin typeface="Arial"/>
              </a:rPr>
              <a:t>2</a:t>
            </a:r>
            <a:r>
              <a:rPr lang="en-US" sz="1800" dirty="0">
                <a:solidFill>
                  <a:prstClr val="black"/>
                </a:solidFill>
                <a:latin typeface="Arial"/>
              </a:rPr>
              <a:t> 16–strip Si DSSD detectors. Because the focal plane detector is larger the side detectors are also larger—the net result is that the detection efficiency is the same as the prior detector ~87%</a:t>
            </a:r>
          </a:p>
        </p:txBody>
      </p:sp>
      <p:pic>
        <p:nvPicPr>
          <p:cNvPr id="6" name="Picture 2" descr="C:\Users\fpr\Desktop\SHE_flange\PC281512.JPG"/>
          <p:cNvPicPr>
            <a:picLocks noChangeAspect="1" noChangeArrowheads="1"/>
          </p:cNvPicPr>
          <p:nvPr/>
        </p:nvPicPr>
        <p:blipFill>
          <a:blip r:embed="rId3"/>
          <a:srcRect/>
          <a:stretch>
            <a:fillRect/>
          </a:stretch>
        </p:blipFill>
        <p:spPr bwMode="auto">
          <a:xfrm>
            <a:off x="5991225" y="1421606"/>
            <a:ext cx="2600325" cy="1950244"/>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5"/>
          <p:cNvSpPr>
            <a:spLocks noChangeArrowheads="1"/>
          </p:cNvSpPr>
          <p:nvPr/>
        </p:nvSpPr>
        <p:spPr bwMode="auto">
          <a:xfrm>
            <a:off x="234950" y="5976938"/>
            <a:ext cx="8764588" cy="747712"/>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222210" name="Rectangle 2"/>
          <p:cNvSpPr>
            <a:spLocks noGrp="1" noChangeArrowheads="1"/>
          </p:cNvSpPr>
          <p:nvPr>
            <p:ph type="title"/>
          </p:nvPr>
        </p:nvSpPr>
        <p:spPr/>
        <p:txBody>
          <a:bodyPr/>
          <a:lstStyle/>
          <a:p>
            <a:r>
              <a:rPr lang="en-US" dirty="0"/>
              <a:t>Experimental details of the 117 experiment</a:t>
            </a:r>
          </a:p>
        </p:txBody>
      </p:sp>
      <p:sp>
        <p:nvSpPr>
          <p:cNvPr id="222211" name="Rectangle 3"/>
          <p:cNvSpPr>
            <a:spLocks noGrp="1" noChangeArrowheads="1"/>
          </p:cNvSpPr>
          <p:nvPr>
            <p:ph type="body" idx="1"/>
          </p:nvPr>
        </p:nvSpPr>
        <p:spPr bwMode="auto">
          <a:xfrm>
            <a:off x="228600" y="1447800"/>
            <a:ext cx="8596313" cy="4114800"/>
          </a:xfrm>
          <a:noFill/>
          <a:ln>
            <a:miter lim="800000"/>
            <a:headEnd/>
            <a:tailEnd/>
          </a:ln>
        </p:spPr>
        <p:txBody>
          <a:bodyPr vert="horz" wrap="square" lIns="91440" tIns="45720" rIns="91440" bIns="45720" numCol="1" anchor="t" anchorCtr="0" compatLnSpc="1">
            <a:prstTxWarp prst="textNoShape">
              <a:avLst/>
            </a:prstTxWarp>
          </a:bodyPr>
          <a:lstStyle/>
          <a:p>
            <a:pPr>
              <a:lnSpc>
                <a:spcPct val="85000"/>
              </a:lnSpc>
            </a:pPr>
            <a:r>
              <a:rPr lang="en-US" dirty="0">
                <a:latin typeface="Times New Roman" pitchFamily="18" charset="0"/>
              </a:rPr>
              <a:t>Experiment performed at U400 cyclotron in </a:t>
            </a:r>
            <a:r>
              <a:rPr lang="en-US" dirty="0" err="1">
                <a:latin typeface="Times New Roman" pitchFamily="18" charset="0"/>
              </a:rPr>
              <a:t>Dubna</a:t>
            </a:r>
            <a:r>
              <a:rPr lang="en-US" dirty="0">
                <a:latin typeface="Times New Roman" pitchFamily="18" charset="0"/>
              </a:rPr>
              <a:t>, Russia (JINR)</a:t>
            </a:r>
          </a:p>
          <a:p>
            <a:pPr>
              <a:lnSpc>
                <a:spcPct val="85000"/>
              </a:lnSpc>
            </a:pPr>
            <a:r>
              <a:rPr lang="en-US" dirty="0">
                <a:latin typeface="Times New Roman" pitchFamily="18" charset="0"/>
              </a:rPr>
              <a:t>Beam was </a:t>
            </a:r>
            <a:r>
              <a:rPr lang="en-US" baseline="30000" dirty="0">
                <a:latin typeface="Times New Roman" pitchFamily="18" charset="0"/>
              </a:rPr>
              <a:t>48</a:t>
            </a:r>
            <a:r>
              <a:rPr lang="en-US" dirty="0">
                <a:latin typeface="Times New Roman" pitchFamily="18" charset="0"/>
              </a:rPr>
              <a:t>Ca – a rare isotope of Ca and the most neutron-rich (note that this nucleus is doubly magic—Z=20 and N=28)</a:t>
            </a:r>
          </a:p>
          <a:p>
            <a:pPr>
              <a:lnSpc>
                <a:spcPct val="85000"/>
              </a:lnSpc>
            </a:pPr>
            <a:r>
              <a:rPr lang="en-US" dirty="0">
                <a:latin typeface="Times New Roman" pitchFamily="18" charset="0"/>
              </a:rPr>
              <a:t>Target was </a:t>
            </a:r>
            <a:r>
              <a:rPr lang="en-US" baseline="30000" dirty="0">
                <a:latin typeface="Times New Roman" pitchFamily="18" charset="0"/>
              </a:rPr>
              <a:t>249</a:t>
            </a:r>
            <a:r>
              <a:rPr lang="en-US" dirty="0">
                <a:latin typeface="Times New Roman" pitchFamily="18" charset="0"/>
              </a:rPr>
              <a:t>Bk electroplated on a wheel – total of ~15 mg (note that this corresponds to 25 </a:t>
            </a:r>
            <a:r>
              <a:rPr lang="en-US" dirty="0" err="1">
                <a:latin typeface="Times New Roman" pitchFamily="18" charset="0"/>
              </a:rPr>
              <a:t>Ci</a:t>
            </a:r>
            <a:r>
              <a:rPr lang="en-US" dirty="0">
                <a:latin typeface="Times New Roman" pitchFamily="18" charset="0"/>
              </a:rPr>
              <a:t> of activity) [Note t</a:t>
            </a:r>
            <a:r>
              <a:rPr lang="en-US" baseline="-25000" dirty="0">
                <a:latin typeface="Times New Roman" pitchFamily="18" charset="0"/>
              </a:rPr>
              <a:t>1/2</a:t>
            </a:r>
            <a:r>
              <a:rPr lang="en-US" dirty="0">
                <a:latin typeface="Times New Roman" pitchFamily="18" charset="0"/>
              </a:rPr>
              <a:t> = 320 d!!!!]</a:t>
            </a:r>
          </a:p>
          <a:p>
            <a:pPr>
              <a:lnSpc>
                <a:spcPct val="85000"/>
              </a:lnSpc>
            </a:pPr>
            <a:r>
              <a:rPr lang="en-US" dirty="0">
                <a:latin typeface="Times New Roman" pitchFamily="18" charset="0"/>
              </a:rPr>
              <a:t>Beam time was between 7/27/09 and 2/25/10—a total of ~150 days</a:t>
            </a:r>
          </a:p>
          <a:p>
            <a:pPr>
              <a:lnSpc>
                <a:spcPct val="85000"/>
              </a:lnSpc>
            </a:pPr>
            <a:r>
              <a:rPr lang="en-US" dirty="0">
                <a:latin typeface="Times New Roman" pitchFamily="18" charset="0"/>
              </a:rPr>
              <a:t>2.4 </a:t>
            </a:r>
            <a:r>
              <a:rPr lang="en-US" dirty="0">
                <a:latin typeface="Times New Roman" pitchFamily="18" charset="0"/>
                <a:cs typeface="Times New Roman" pitchFamily="18" charset="0"/>
              </a:rPr>
              <a:t>× 10</a:t>
            </a:r>
            <a:r>
              <a:rPr lang="en-US" baseline="30000" dirty="0">
                <a:latin typeface="Times New Roman" pitchFamily="18" charset="0"/>
              </a:rPr>
              <a:t>19</a:t>
            </a:r>
            <a:r>
              <a:rPr lang="en-US" dirty="0">
                <a:latin typeface="Times New Roman" pitchFamily="18" charset="0"/>
              </a:rPr>
              <a:t> particles delivered at beam energy of 252 </a:t>
            </a:r>
            <a:r>
              <a:rPr lang="en-US" dirty="0" err="1">
                <a:latin typeface="Times New Roman" pitchFamily="18" charset="0"/>
              </a:rPr>
              <a:t>MeV</a:t>
            </a:r>
            <a:r>
              <a:rPr lang="en-US" dirty="0">
                <a:latin typeface="Times New Roman" pitchFamily="18" charset="0"/>
              </a:rPr>
              <a:t> and 2 </a:t>
            </a:r>
            <a:r>
              <a:rPr lang="en-US" dirty="0">
                <a:latin typeface="Times New Roman" pitchFamily="18" charset="0"/>
                <a:cs typeface="Times New Roman" pitchFamily="18" charset="0"/>
              </a:rPr>
              <a:t>× 10</a:t>
            </a:r>
            <a:r>
              <a:rPr lang="en-US" baseline="30000" dirty="0">
                <a:latin typeface="Times New Roman" pitchFamily="18" charset="0"/>
              </a:rPr>
              <a:t>19</a:t>
            </a:r>
            <a:r>
              <a:rPr lang="en-US" dirty="0">
                <a:latin typeface="Times New Roman" pitchFamily="18" charset="0"/>
              </a:rPr>
              <a:t> particles delivered at beam energy of 247 </a:t>
            </a:r>
            <a:r>
              <a:rPr lang="en-US" dirty="0" err="1">
                <a:latin typeface="Times New Roman" pitchFamily="18" charset="0"/>
              </a:rPr>
              <a:t>MeV</a:t>
            </a:r>
            <a:r>
              <a:rPr lang="en-US" dirty="0">
                <a:latin typeface="Times New Roman" pitchFamily="18" charset="0"/>
              </a:rPr>
              <a:t> (note that the total number of delivered </a:t>
            </a:r>
            <a:r>
              <a:rPr lang="en-US" baseline="30000" dirty="0">
                <a:latin typeface="Times New Roman" pitchFamily="18" charset="0"/>
              </a:rPr>
              <a:t>48</a:t>
            </a:r>
            <a:r>
              <a:rPr lang="en-US" dirty="0">
                <a:latin typeface="Times New Roman" pitchFamily="18" charset="0"/>
              </a:rPr>
              <a:t>Ca ions was 4.5 </a:t>
            </a:r>
            <a:r>
              <a:rPr lang="en-US" dirty="0">
                <a:latin typeface="Times New Roman" pitchFamily="18" charset="0"/>
                <a:cs typeface="Times New Roman" pitchFamily="18" charset="0"/>
              </a:rPr>
              <a:t>× 10</a:t>
            </a:r>
            <a:r>
              <a:rPr lang="en-US" baseline="30000" dirty="0">
                <a:latin typeface="Times New Roman" pitchFamily="18" charset="0"/>
              </a:rPr>
              <a:t>19</a:t>
            </a:r>
            <a:r>
              <a:rPr lang="en-US" dirty="0">
                <a:latin typeface="Times New Roman" pitchFamily="18" charset="0"/>
              </a:rPr>
              <a:t> or 3.6</a:t>
            </a:r>
            <a:r>
              <a:rPr lang="en-US" dirty="0">
                <a:latin typeface="Symbol" pitchFamily="18" charset="2"/>
              </a:rPr>
              <a:t> </a:t>
            </a:r>
            <a:r>
              <a:rPr lang="en-US" dirty="0">
                <a:latin typeface="Times New Roman" pitchFamily="18" charset="0"/>
                <a:cs typeface="Times New Roman" pitchFamily="18" charset="0"/>
              </a:rPr>
              <a:t>m</a:t>
            </a:r>
            <a:r>
              <a:rPr lang="en-US" dirty="0">
                <a:latin typeface="Times New Roman" pitchFamily="18" charset="0"/>
              </a:rPr>
              <a:t>g) – Beam was switched off when an interesting EVR-</a:t>
            </a:r>
            <a:r>
              <a:rPr lang="en-US" dirty="0">
                <a:latin typeface="Symbol" pitchFamily="18" charset="2"/>
              </a:rPr>
              <a:t>a</a:t>
            </a:r>
            <a:r>
              <a:rPr lang="en-US" dirty="0">
                <a:latin typeface="Times New Roman" pitchFamily="18" charset="0"/>
              </a:rPr>
              <a:t> event was recorded</a:t>
            </a:r>
          </a:p>
          <a:p>
            <a:pPr>
              <a:lnSpc>
                <a:spcPct val="85000"/>
              </a:lnSpc>
            </a:pPr>
            <a:r>
              <a:rPr lang="en-US" dirty="0">
                <a:latin typeface="Times New Roman" pitchFamily="18" charset="0"/>
              </a:rPr>
              <a:t>The </a:t>
            </a:r>
            <a:r>
              <a:rPr lang="en-US" dirty="0" err="1">
                <a:latin typeface="Times New Roman" pitchFamily="18" charset="0"/>
              </a:rPr>
              <a:t>Dubna</a:t>
            </a:r>
            <a:r>
              <a:rPr lang="en-US" dirty="0">
                <a:latin typeface="Times New Roman" pitchFamily="18" charset="0"/>
              </a:rPr>
              <a:t> gas-filled separator was used to reduce the unused beam, transfer reaction products, and other background—the separator had an efficiency of ~35-40%</a:t>
            </a:r>
          </a:p>
          <a:p>
            <a:pPr>
              <a:lnSpc>
                <a:spcPct val="85000"/>
              </a:lnSpc>
            </a:pPr>
            <a:r>
              <a:rPr lang="en-US" dirty="0">
                <a:latin typeface="Times New Roman" pitchFamily="18" charset="0"/>
              </a:rPr>
              <a:t>Evaporation residues were implanted in a detector and decay events were detected—the detector system had an efficiency of ~87%</a:t>
            </a:r>
          </a:p>
          <a:p>
            <a:pPr>
              <a:lnSpc>
                <a:spcPct val="85000"/>
              </a:lnSpc>
            </a:pPr>
            <a:r>
              <a:rPr lang="en-US" dirty="0">
                <a:latin typeface="Times New Roman" pitchFamily="18" charset="0"/>
              </a:rPr>
              <a:t>The predicted cross-section was ~ 1 </a:t>
            </a:r>
            <a:r>
              <a:rPr lang="en-US" dirty="0" err="1">
                <a:latin typeface="Times New Roman" pitchFamily="18" charset="0"/>
              </a:rPr>
              <a:t>pb</a:t>
            </a:r>
            <a:endParaRPr lang="en-US" dirty="0">
              <a:latin typeface="Times New Roman" pitchFamily="18" charset="0"/>
            </a:endParaRPr>
          </a:p>
        </p:txBody>
      </p:sp>
      <p:sp>
        <p:nvSpPr>
          <p:cNvPr id="222212" name="Text Box 4"/>
          <p:cNvSpPr txBox="1">
            <a:spLocks noChangeArrowheads="1"/>
          </p:cNvSpPr>
          <p:nvPr/>
        </p:nvSpPr>
        <p:spPr bwMode="auto">
          <a:xfrm>
            <a:off x="144463" y="5992813"/>
            <a:ext cx="8842375" cy="701675"/>
          </a:xfrm>
          <a:prstGeom prst="rect">
            <a:avLst/>
          </a:prstGeom>
          <a:noFill/>
          <a:ln w="12700">
            <a:noFill/>
            <a:miter lim="800000"/>
            <a:headEnd/>
            <a:tailEnd/>
          </a:ln>
          <a:effectLst/>
        </p:spPr>
        <p:txBody>
          <a:bodyPr>
            <a:spAutoFit/>
          </a:bodyPr>
          <a:lstStyle/>
          <a:p>
            <a:pPr algn="ctr">
              <a:spcBef>
                <a:spcPct val="0"/>
              </a:spcBef>
            </a:pPr>
            <a:r>
              <a:rPr lang="en-US" sz="2000" b="1" dirty="0">
                <a:solidFill>
                  <a:srgbClr val="000000"/>
                </a:solidFill>
                <a:latin typeface="Helvetica" pitchFamily="34" charset="0"/>
                <a:ea typeface="+mn-ea"/>
              </a:rPr>
              <a:t>We observed 6 events consisting of position correlated EVR implants, alpha-decays, and terminated by SF</a:t>
            </a:r>
          </a:p>
        </p:txBody>
      </p:sp>
      <p:sp>
        <p:nvSpPr>
          <p:cNvPr id="6" name="TextBox 5">
            <a:extLst>
              <a:ext uri="{FF2B5EF4-FFF2-40B4-BE49-F238E27FC236}">
                <a16:creationId xmlns:a16="http://schemas.microsoft.com/office/drawing/2014/main" id="{55E9BBFC-D52D-4C27-BF36-07C4C74EE52C}"/>
              </a:ext>
            </a:extLst>
          </p:cNvPr>
          <p:cNvSpPr txBox="1"/>
          <p:nvPr/>
        </p:nvSpPr>
        <p:spPr>
          <a:xfrm>
            <a:off x="6396975" y="5461170"/>
            <a:ext cx="2177584" cy="338554"/>
          </a:xfrm>
          <a:prstGeom prst="rect">
            <a:avLst/>
          </a:prstGeom>
          <a:noFill/>
        </p:spPr>
        <p:txBody>
          <a:bodyPr wrap="none" rtlCol="0">
            <a:spAutoFit/>
          </a:bodyPr>
          <a:lstStyle/>
          <a:p>
            <a:pPr>
              <a:spcBef>
                <a:spcPts val="0"/>
              </a:spcBef>
            </a:pPr>
            <a:r>
              <a:rPr lang="en-US" dirty="0">
                <a:solidFill>
                  <a:schemeClr val="tx1"/>
                </a:solidFill>
                <a:latin typeface="Times New Roman" panose="02020603050405020304" pitchFamily="18" charset="0"/>
                <a:cs typeface="Times New Roman" panose="02020603050405020304" pitchFamily="18" charset="0"/>
              </a:rPr>
              <a:t>PRL </a:t>
            </a:r>
            <a:r>
              <a:rPr lang="en-US" b="1" dirty="0">
                <a:solidFill>
                  <a:schemeClr val="tx1"/>
                </a:solidFill>
                <a:latin typeface="Times New Roman" panose="02020603050405020304" pitchFamily="18" charset="0"/>
                <a:cs typeface="Times New Roman" panose="02020603050405020304" pitchFamily="18" charset="0"/>
              </a:rPr>
              <a:t>104</a:t>
            </a:r>
            <a:r>
              <a:rPr lang="en-US" dirty="0">
                <a:solidFill>
                  <a:schemeClr val="tx1"/>
                </a:solidFill>
                <a:latin typeface="Times New Roman" panose="02020603050405020304" pitchFamily="18" charset="0"/>
                <a:cs typeface="Times New Roman" panose="02020603050405020304" pitchFamily="18" charset="0"/>
              </a:rPr>
              <a:t> (2010) 142502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material was fabricated at ORNL HFIR</a:t>
            </a:r>
          </a:p>
        </p:txBody>
      </p:sp>
      <p:sp>
        <p:nvSpPr>
          <p:cNvPr id="3" name="Content Placeholder 2"/>
          <p:cNvSpPr>
            <a:spLocks noGrp="1"/>
          </p:cNvSpPr>
          <p:nvPr>
            <p:ph idx="1"/>
          </p:nvPr>
        </p:nvSpPr>
        <p:spPr>
          <a:xfrm>
            <a:off x="457200" y="1295400"/>
            <a:ext cx="8229600" cy="4525963"/>
          </a:xfrm>
        </p:spPr>
        <p:txBody>
          <a:bodyPr/>
          <a:lstStyle/>
          <a:p>
            <a:r>
              <a:rPr lang="en-US" dirty="0"/>
              <a:t>22.2 mg </a:t>
            </a:r>
            <a:r>
              <a:rPr lang="en-US" baseline="30000" dirty="0"/>
              <a:t>249</a:t>
            </a:r>
            <a:r>
              <a:rPr lang="en-US" dirty="0"/>
              <a:t>Bk (36 </a:t>
            </a:r>
            <a:r>
              <a:rPr lang="en-US" dirty="0" err="1"/>
              <a:t>Ci</a:t>
            </a:r>
            <a:r>
              <a:rPr lang="en-US" dirty="0"/>
              <a:t>) was produced by irradiating Cm/Am for 250 days in highest flux reactor as a by-product of </a:t>
            </a:r>
            <a:r>
              <a:rPr lang="en-US" baseline="30000" dirty="0"/>
              <a:t>252</a:t>
            </a:r>
            <a:r>
              <a:rPr lang="en-US" dirty="0"/>
              <a:t>Cf production</a:t>
            </a:r>
          </a:p>
          <a:p>
            <a:r>
              <a:rPr lang="en-US" dirty="0"/>
              <a:t>Neutron flux was ~ 4 × 10</a:t>
            </a:r>
            <a:r>
              <a:rPr lang="en-US" baseline="30000" dirty="0"/>
              <a:t>15</a:t>
            </a:r>
            <a:r>
              <a:rPr lang="en-US" dirty="0"/>
              <a:t> n/cm</a:t>
            </a:r>
            <a:r>
              <a:rPr lang="en-US" baseline="30000" dirty="0"/>
              <a:t>2</a:t>
            </a:r>
            <a:r>
              <a:rPr lang="en-US" dirty="0"/>
              <a:t>/s </a:t>
            </a:r>
          </a:p>
          <a:p>
            <a:r>
              <a:rPr lang="en-US" dirty="0"/>
              <a:t>After purification, less than 1.7 </a:t>
            </a:r>
            <a:r>
              <a:rPr lang="en-US" dirty="0" err="1"/>
              <a:t>nCi</a:t>
            </a:r>
            <a:r>
              <a:rPr lang="en-US" dirty="0"/>
              <a:t> </a:t>
            </a:r>
            <a:r>
              <a:rPr lang="en-US" baseline="30000" dirty="0"/>
              <a:t>252</a:t>
            </a:r>
            <a:r>
              <a:rPr lang="en-US" dirty="0"/>
              <a:t>Cf remained in sample</a:t>
            </a:r>
          </a:p>
        </p:txBody>
      </p:sp>
      <p:pic>
        <p:nvPicPr>
          <p:cNvPr id="4" name="Picture 3" descr="el117_yuri_joe.jpg"/>
          <p:cNvPicPr>
            <a:picLocks noChangeAspect="1"/>
          </p:cNvPicPr>
          <p:nvPr/>
        </p:nvPicPr>
        <p:blipFill>
          <a:blip r:embed="rId2" cstate="print"/>
          <a:stretch>
            <a:fillRect/>
          </a:stretch>
        </p:blipFill>
        <p:spPr>
          <a:xfrm>
            <a:off x="914400" y="3733800"/>
            <a:ext cx="3048000" cy="2286000"/>
          </a:xfrm>
          <a:prstGeom prst="rect">
            <a:avLst/>
          </a:prstGeom>
        </p:spPr>
      </p:pic>
      <p:pic>
        <p:nvPicPr>
          <p:cNvPr id="5" name="Picture 4" descr="Bk249_pr2.jpg"/>
          <p:cNvPicPr>
            <a:picLocks noChangeAspect="1"/>
          </p:cNvPicPr>
          <p:nvPr/>
        </p:nvPicPr>
        <p:blipFill>
          <a:blip r:embed="rId3" cstate="print"/>
          <a:stretch>
            <a:fillRect/>
          </a:stretch>
        </p:blipFill>
        <p:spPr>
          <a:xfrm>
            <a:off x="5181600" y="3352800"/>
            <a:ext cx="2743200" cy="27051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Oak Ridge High Flux Isotope Reactor</a:t>
            </a:r>
          </a:p>
        </p:txBody>
      </p:sp>
      <p:pic>
        <p:nvPicPr>
          <p:cNvPr id="5" name="Picture 4" descr="hfir_aerial_big.jpg"/>
          <p:cNvPicPr>
            <a:picLocks noChangeAspect="1"/>
          </p:cNvPicPr>
          <p:nvPr/>
        </p:nvPicPr>
        <p:blipFill>
          <a:blip r:embed="rId2" cstate="print"/>
          <a:stretch>
            <a:fillRect/>
          </a:stretch>
        </p:blipFill>
        <p:spPr>
          <a:xfrm>
            <a:off x="762000" y="1219200"/>
            <a:ext cx="3657600" cy="2438400"/>
          </a:xfrm>
          <a:prstGeom prst="rect">
            <a:avLst/>
          </a:prstGeom>
        </p:spPr>
      </p:pic>
      <p:pic>
        <p:nvPicPr>
          <p:cNvPr id="6" name="Picture 5" descr="hfir3.gif"/>
          <p:cNvPicPr>
            <a:picLocks noChangeAspect="1"/>
          </p:cNvPicPr>
          <p:nvPr/>
        </p:nvPicPr>
        <p:blipFill>
          <a:blip r:embed="rId3" cstate="print"/>
          <a:stretch>
            <a:fillRect/>
          </a:stretch>
        </p:blipFill>
        <p:spPr>
          <a:xfrm>
            <a:off x="5029200" y="1295400"/>
            <a:ext cx="3581400" cy="2686050"/>
          </a:xfrm>
          <a:prstGeom prst="rect">
            <a:avLst/>
          </a:prstGeom>
        </p:spPr>
      </p:pic>
      <p:pic>
        <p:nvPicPr>
          <p:cNvPr id="7" name="Picture 6" descr="hfir1.gif"/>
          <p:cNvPicPr>
            <a:picLocks noChangeAspect="1"/>
          </p:cNvPicPr>
          <p:nvPr/>
        </p:nvPicPr>
        <p:blipFill>
          <a:blip r:embed="rId4" cstate="print"/>
          <a:stretch>
            <a:fillRect/>
          </a:stretch>
        </p:blipFill>
        <p:spPr>
          <a:xfrm>
            <a:off x="914400" y="3657600"/>
            <a:ext cx="3424238" cy="2572198"/>
          </a:xfrm>
          <a:prstGeom prst="rect">
            <a:avLst/>
          </a:prstGeom>
        </p:spPr>
      </p:pic>
      <p:pic>
        <p:nvPicPr>
          <p:cNvPr id="8" name="Picture 7" descr="hfir2.gif"/>
          <p:cNvPicPr>
            <a:picLocks noChangeAspect="1"/>
          </p:cNvPicPr>
          <p:nvPr/>
        </p:nvPicPr>
        <p:blipFill>
          <a:blip r:embed="rId5" cstate="print"/>
          <a:stretch>
            <a:fillRect/>
          </a:stretch>
        </p:blipFill>
        <p:spPr>
          <a:xfrm>
            <a:off x="5562600" y="4191000"/>
            <a:ext cx="2743200" cy="20574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B3981306-BBF7-432B-B0DD-6E07E2EE7556}"/>
              </a:ext>
            </a:extLst>
          </p:cNvPr>
          <p:cNvSpPr>
            <a:spLocks noGrp="1"/>
          </p:cNvSpPr>
          <p:nvPr>
            <p:ph type="title"/>
          </p:nvPr>
        </p:nvSpPr>
        <p:spPr/>
        <p:txBody>
          <a:bodyPr/>
          <a:lstStyle/>
          <a:p>
            <a:pPr eaLnBrk="1" hangingPunct="1"/>
            <a:r>
              <a:rPr lang="en-US" altLang="en-US" sz="2400"/>
              <a:t>This experiment took an incredible amount of international coordination, extraordinary patience, and 2 years to perform!</a:t>
            </a:r>
          </a:p>
        </p:txBody>
      </p:sp>
      <p:grpSp>
        <p:nvGrpSpPr>
          <p:cNvPr id="3075" name="Group 40">
            <a:extLst>
              <a:ext uri="{FF2B5EF4-FFF2-40B4-BE49-F238E27FC236}">
                <a16:creationId xmlns:a16="http://schemas.microsoft.com/office/drawing/2014/main" id="{3B4909CB-709E-4B08-AD38-0085156B6DF3}"/>
              </a:ext>
            </a:extLst>
          </p:cNvPr>
          <p:cNvGrpSpPr>
            <a:grpSpLocks/>
          </p:cNvGrpSpPr>
          <p:nvPr/>
        </p:nvGrpSpPr>
        <p:grpSpPr bwMode="auto">
          <a:xfrm rot="-1434408">
            <a:off x="444500" y="3048000"/>
            <a:ext cx="8440738" cy="804863"/>
            <a:chOff x="457200" y="3526971"/>
            <a:chExt cx="8441917" cy="805909"/>
          </a:xfrm>
        </p:grpSpPr>
        <p:sp>
          <p:nvSpPr>
            <p:cNvPr id="3096" name="Rectangle 2">
              <a:extLst>
                <a:ext uri="{FF2B5EF4-FFF2-40B4-BE49-F238E27FC236}">
                  <a16:creationId xmlns:a16="http://schemas.microsoft.com/office/drawing/2014/main" id="{E3D82362-810E-4547-B70D-0C21E4BD046A}"/>
                </a:ext>
              </a:extLst>
            </p:cNvPr>
            <p:cNvSpPr>
              <a:spLocks noChangeArrowheads="1"/>
            </p:cNvSpPr>
            <p:nvPr/>
          </p:nvSpPr>
          <p:spPr bwMode="auto">
            <a:xfrm>
              <a:off x="685800" y="3581400"/>
              <a:ext cx="8077200" cy="338554"/>
            </a:xfrm>
            <a:prstGeom prst="rect">
              <a:avLst/>
            </a:prstGeom>
            <a:solidFill>
              <a:srgbClr val="7030A0"/>
            </a:solidFill>
            <a:ln w="9525" algn="ctr">
              <a:solidFill>
                <a:srgbClr val="7030A0"/>
              </a:solidFill>
              <a:round/>
              <a:headEnd/>
              <a:tailEnd/>
            </a:ln>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endParaRPr lang="en-US" altLang="en-US"/>
            </a:p>
          </p:txBody>
        </p:sp>
        <p:sp>
          <p:nvSpPr>
            <p:cNvPr id="3097" name="TextBox 21">
              <a:extLst>
                <a:ext uri="{FF2B5EF4-FFF2-40B4-BE49-F238E27FC236}">
                  <a16:creationId xmlns:a16="http://schemas.microsoft.com/office/drawing/2014/main" id="{B7B2DCF2-1271-4315-A872-8D754F4C10F9}"/>
                </a:ext>
              </a:extLst>
            </p:cNvPr>
            <p:cNvSpPr txBox="1">
              <a:spLocks noChangeArrowheads="1"/>
            </p:cNvSpPr>
            <p:nvPr/>
          </p:nvSpPr>
          <p:spPr bwMode="auto">
            <a:xfrm>
              <a:off x="609600" y="4038600"/>
              <a:ext cx="7216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Jan 2008</a:t>
              </a:r>
            </a:p>
          </p:txBody>
        </p:sp>
        <p:sp>
          <p:nvSpPr>
            <p:cNvPr id="3098" name="TextBox 22">
              <a:extLst>
                <a:ext uri="{FF2B5EF4-FFF2-40B4-BE49-F238E27FC236}">
                  <a16:creationId xmlns:a16="http://schemas.microsoft.com/office/drawing/2014/main" id="{7916105F-E384-4F22-9DF6-29ED14CBC385}"/>
                </a:ext>
              </a:extLst>
            </p:cNvPr>
            <p:cNvSpPr txBox="1">
              <a:spLocks noChangeArrowheads="1"/>
            </p:cNvSpPr>
            <p:nvPr/>
          </p:nvSpPr>
          <p:spPr bwMode="auto">
            <a:xfrm>
              <a:off x="1447800" y="4042230"/>
              <a:ext cx="7457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Apr 2008</a:t>
              </a:r>
            </a:p>
          </p:txBody>
        </p:sp>
        <p:sp>
          <p:nvSpPr>
            <p:cNvPr id="3099" name="TextBox 23">
              <a:extLst>
                <a:ext uri="{FF2B5EF4-FFF2-40B4-BE49-F238E27FC236}">
                  <a16:creationId xmlns:a16="http://schemas.microsoft.com/office/drawing/2014/main" id="{8448217C-AC66-4777-BFE1-BDEAFC79E575}"/>
                </a:ext>
              </a:extLst>
            </p:cNvPr>
            <p:cNvSpPr txBox="1">
              <a:spLocks noChangeArrowheads="1"/>
            </p:cNvSpPr>
            <p:nvPr/>
          </p:nvSpPr>
          <p:spPr bwMode="auto">
            <a:xfrm>
              <a:off x="2286000" y="4045860"/>
              <a:ext cx="6896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Jul 2008</a:t>
              </a:r>
            </a:p>
          </p:txBody>
        </p:sp>
        <p:sp>
          <p:nvSpPr>
            <p:cNvPr id="3100" name="TextBox 24">
              <a:extLst>
                <a:ext uri="{FF2B5EF4-FFF2-40B4-BE49-F238E27FC236}">
                  <a16:creationId xmlns:a16="http://schemas.microsoft.com/office/drawing/2014/main" id="{DCE9EB4B-461C-43B7-9C93-A9FE01E1A5F1}"/>
                </a:ext>
              </a:extLst>
            </p:cNvPr>
            <p:cNvSpPr txBox="1">
              <a:spLocks noChangeArrowheads="1"/>
            </p:cNvSpPr>
            <p:nvPr/>
          </p:nvSpPr>
          <p:spPr bwMode="auto">
            <a:xfrm>
              <a:off x="3124200" y="4049490"/>
              <a:ext cx="7200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Oct 2008</a:t>
              </a:r>
            </a:p>
          </p:txBody>
        </p:sp>
        <p:sp>
          <p:nvSpPr>
            <p:cNvPr id="3101" name="TextBox 25">
              <a:extLst>
                <a:ext uri="{FF2B5EF4-FFF2-40B4-BE49-F238E27FC236}">
                  <a16:creationId xmlns:a16="http://schemas.microsoft.com/office/drawing/2014/main" id="{3F2F0E71-73FE-43B9-98BE-160A08FABC08}"/>
                </a:ext>
              </a:extLst>
            </p:cNvPr>
            <p:cNvSpPr txBox="1">
              <a:spLocks noChangeArrowheads="1"/>
            </p:cNvSpPr>
            <p:nvPr/>
          </p:nvSpPr>
          <p:spPr bwMode="auto">
            <a:xfrm>
              <a:off x="3962400" y="4053120"/>
              <a:ext cx="7216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Jan 2009</a:t>
              </a:r>
            </a:p>
          </p:txBody>
        </p:sp>
        <p:sp>
          <p:nvSpPr>
            <p:cNvPr id="3102" name="TextBox 26">
              <a:extLst>
                <a:ext uri="{FF2B5EF4-FFF2-40B4-BE49-F238E27FC236}">
                  <a16:creationId xmlns:a16="http://schemas.microsoft.com/office/drawing/2014/main" id="{DC0A2442-4320-4A70-9988-1C3F02F698E8}"/>
                </a:ext>
              </a:extLst>
            </p:cNvPr>
            <p:cNvSpPr txBox="1">
              <a:spLocks noChangeArrowheads="1"/>
            </p:cNvSpPr>
            <p:nvPr/>
          </p:nvSpPr>
          <p:spPr bwMode="auto">
            <a:xfrm>
              <a:off x="4800600" y="4056750"/>
              <a:ext cx="7457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Apr 2009</a:t>
              </a:r>
            </a:p>
          </p:txBody>
        </p:sp>
        <p:sp>
          <p:nvSpPr>
            <p:cNvPr id="3103" name="TextBox 27">
              <a:extLst>
                <a:ext uri="{FF2B5EF4-FFF2-40B4-BE49-F238E27FC236}">
                  <a16:creationId xmlns:a16="http://schemas.microsoft.com/office/drawing/2014/main" id="{71FC2910-135C-4B9F-A99C-23A0D8351237}"/>
                </a:ext>
              </a:extLst>
            </p:cNvPr>
            <p:cNvSpPr txBox="1">
              <a:spLocks noChangeArrowheads="1"/>
            </p:cNvSpPr>
            <p:nvPr/>
          </p:nvSpPr>
          <p:spPr bwMode="auto">
            <a:xfrm>
              <a:off x="5638800" y="4060380"/>
              <a:ext cx="6896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Jul 2009</a:t>
              </a:r>
            </a:p>
          </p:txBody>
        </p:sp>
        <p:sp>
          <p:nvSpPr>
            <p:cNvPr id="3104" name="TextBox 28">
              <a:extLst>
                <a:ext uri="{FF2B5EF4-FFF2-40B4-BE49-F238E27FC236}">
                  <a16:creationId xmlns:a16="http://schemas.microsoft.com/office/drawing/2014/main" id="{CE7C95B7-DD55-4A5C-9170-60EA1C9B8130}"/>
                </a:ext>
              </a:extLst>
            </p:cNvPr>
            <p:cNvSpPr txBox="1">
              <a:spLocks noChangeArrowheads="1"/>
            </p:cNvSpPr>
            <p:nvPr/>
          </p:nvSpPr>
          <p:spPr bwMode="auto">
            <a:xfrm>
              <a:off x="6477000" y="4064010"/>
              <a:ext cx="7200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Oct 2009</a:t>
              </a:r>
            </a:p>
          </p:txBody>
        </p:sp>
        <p:sp>
          <p:nvSpPr>
            <p:cNvPr id="3105" name="TextBox 29">
              <a:extLst>
                <a:ext uri="{FF2B5EF4-FFF2-40B4-BE49-F238E27FC236}">
                  <a16:creationId xmlns:a16="http://schemas.microsoft.com/office/drawing/2014/main" id="{D2C84635-E66B-471B-A0D6-88EB569D8CA1}"/>
                </a:ext>
              </a:extLst>
            </p:cNvPr>
            <p:cNvSpPr txBox="1">
              <a:spLocks noChangeArrowheads="1"/>
            </p:cNvSpPr>
            <p:nvPr/>
          </p:nvSpPr>
          <p:spPr bwMode="auto">
            <a:xfrm>
              <a:off x="7315200" y="4067640"/>
              <a:ext cx="7216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Jan 2010</a:t>
              </a:r>
            </a:p>
          </p:txBody>
        </p:sp>
        <p:sp>
          <p:nvSpPr>
            <p:cNvPr id="3106" name="TextBox 30">
              <a:extLst>
                <a:ext uri="{FF2B5EF4-FFF2-40B4-BE49-F238E27FC236}">
                  <a16:creationId xmlns:a16="http://schemas.microsoft.com/office/drawing/2014/main" id="{A53753C9-FE59-4676-9039-CF44A6A0A5FF}"/>
                </a:ext>
              </a:extLst>
            </p:cNvPr>
            <p:cNvSpPr txBox="1">
              <a:spLocks noChangeArrowheads="1"/>
            </p:cNvSpPr>
            <p:nvPr/>
          </p:nvSpPr>
          <p:spPr bwMode="auto">
            <a:xfrm>
              <a:off x="8153400" y="4071270"/>
              <a:ext cx="7457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Apr 2010</a:t>
              </a:r>
            </a:p>
          </p:txBody>
        </p:sp>
        <p:sp>
          <p:nvSpPr>
            <p:cNvPr id="35" name="Rectangle 34">
              <a:extLst>
                <a:ext uri="{FF2B5EF4-FFF2-40B4-BE49-F238E27FC236}">
                  <a16:creationId xmlns:a16="http://schemas.microsoft.com/office/drawing/2014/main" id="{8B1700A7-189E-4FDE-8D64-5CBE2C04E81D}"/>
                </a:ext>
              </a:extLst>
            </p:cNvPr>
            <p:cNvSpPr/>
            <p:nvPr/>
          </p:nvSpPr>
          <p:spPr bwMode="auto">
            <a:xfrm>
              <a:off x="4349892" y="3679162"/>
              <a:ext cx="814501" cy="152598"/>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ea typeface="ＭＳ Ｐゴシック" pitchFamily="1" charset="-128"/>
              </a:endParaRPr>
            </a:p>
          </p:txBody>
        </p:sp>
        <p:sp>
          <p:nvSpPr>
            <p:cNvPr id="3108" name="Rectangle 35">
              <a:extLst>
                <a:ext uri="{FF2B5EF4-FFF2-40B4-BE49-F238E27FC236}">
                  <a16:creationId xmlns:a16="http://schemas.microsoft.com/office/drawing/2014/main" id="{766D52E8-F03B-4AE5-B042-01BC4F227D8A}"/>
                </a:ext>
              </a:extLst>
            </p:cNvPr>
            <p:cNvSpPr>
              <a:spLocks noChangeArrowheads="1"/>
            </p:cNvSpPr>
            <p:nvPr/>
          </p:nvSpPr>
          <p:spPr bwMode="auto">
            <a:xfrm>
              <a:off x="5192487" y="3679371"/>
              <a:ext cx="612648" cy="152400"/>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endParaRPr lang="en-US" altLang="en-US"/>
            </a:p>
          </p:txBody>
        </p:sp>
        <p:sp>
          <p:nvSpPr>
            <p:cNvPr id="3109" name="Rectangle 36">
              <a:extLst>
                <a:ext uri="{FF2B5EF4-FFF2-40B4-BE49-F238E27FC236}">
                  <a16:creationId xmlns:a16="http://schemas.microsoft.com/office/drawing/2014/main" id="{7EA3BD96-0D52-49AB-B061-80D087C3CC9B}"/>
                </a:ext>
              </a:extLst>
            </p:cNvPr>
            <p:cNvSpPr>
              <a:spLocks noChangeArrowheads="1"/>
            </p:cNvSpPr>
            <p:nvPr/>
          </p:nvSpPr>
          <p:spPr bwMode="auto">
            <a:xfrm>
              <a:off x="5803536" y="3679371"/>
              <a:ext cx="274320" cy="152400"/>
            </a:xfrm>
            <a:prstGeom prst="rect">
              <a:avLst/>
            </a:prstGeom>
            <a:solidFill>
              <a:srgbClr val="CC0099"/>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endParaRPr lang="en-US" altLang="en-US"/>
            </a:p>
          </p:txBody>
        </p:sp>
        <p:sp>
          <p:nvSpPr>
            <p:cNvPr id="3110" name="Rectangle 38">
              <a:extLst>
                <a:ext uri="{FF2B5EF4-FFF2-40B4-BE49-F238E27FC236}">
                  <a16:creationId xmlns:a16="http://schemas.microsoft.com/office/drawing/2014/main" id="{0F7B4332-E5A9-40F1-A33A-A78B3E0D2F1F}"/>
                </a:ext>
              </a:extLst>
            </p:cNvPr>
            <p:cNvSpPr>
              <a:spLocks noChangeArrowheads="1"/>
            </p:cNvSpPr>
            <p:nvPr/>
          </p:nvSpPr>
          <p:spPr bwMode="auto">
            <a:xfrm>
              <a:off x="6172200" y="3617685"/>
              <a:ext cx="2359152" cy="274320"/>
            </a:xfrm>
            <a:prstGeom prst="rect">
              <a:avLst/>
            </a:prstGeom>
            <a:solidFill>
              <a:srgbClr val="FF33CC"/>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endParaRPr lang="en-US" altLang="en-US"/>
            </a:p>
          </p:txBody>
        </p:sp>
        <p:sp>
          <p:nvSpPr>
            <p:cNvPr id="3111" name="Rectangle 37">
              <a:extLst>
                <a:ext uri="{FF2B5EF4-FFF2-40B4-BE49-F238E27FC236}">
                  <a16:creationId xmlns:a16="http://schemas.microsoft.com/office/drawing/2014/main" id="{B1EB84ED-4EEC-4EF0-970E-664552E5BD9A}"/>
                </a:ext>
              </a:extLst>
            </p:cNvPr>
            <p:cNvSpPr>
              <a:spLocks noChangeArrowheads="1"/>
            </p:cNvSpPr>
            <p:nvPr/>
          </p:nvSpPr>
          <p:spPr bwMode="auto">
            <a:xfrm>
              <a:off x="6074229" y="3679371"/>
              <a:ext cx="1828800" cy="1524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endParaRPr lang="en-US" altLang="en-US"/>
            </a:p>
          </p:txBody>
        </p:sp>
        <p:sp>
          <p:nvSpPr>
            <p:cNvPr id="3112" name="Rectangle 39">
              <a:extLst>
                <a:ext uri="{FF2B5EF4-FFF2-40B4-BE49-F238E27FC236}">
                  <a16:creationId xmlns:a16="http://schemas.microsoft.com/office/drawing/2014/main" id="{EC6726BA-E04B-4E37-AC78-B7C319233209}"/>
                </a:ext>
              </a:extLst>
            </p:cNvPr>
            <p:cNvSpPr>
              <a:spLocks noChangeArrowheads="1"/>
            </p:cNvSpPr>
            <p:nvPr/>
          </p:nvSpPr>
          <p:spPr bwMode="auto">
            <a:xfrm>
              <a:off x="457200" y="3624942"/>
              <a:ext cx="3474720" cy="27432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spcBef>
                  <a:spcPct val="50000"/>
                </a:spcBef>
              </a:pPr>
              <a:endParaRPr lang="en-US" altLang="en-US"/>
            </a:p>
          </p:txBody>
        </p:sp>
        <p:sp>
          <p:nvSpPr>
            <p:cNvPr id="32" name="Rectangle 31">
              <a:extLst>
                <a:ext uri="{FF2B5EF4-FFF2-40B4-BE49-F238E27FC236}">
                  <a16:creationId xmlns:a16="http://schemas.microsoft.com/office/drawing/2014/main" id="{80501B28-AB33-4306-A8B5-89EED5657169}"/>
                </a:ext>
              </a:extLst>
            </p:cNvPr>
            <p:cNvSpPr/>
            <p:nvPr/>
          </p:nvSpPr>
          <p:spPr bwMode="auto">
            <a:xfrm>
              <a:off x="1814310" y="3678865"/>
              <a:ext cx="2514951" cy="152598"/>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ea typeface="ＭＳ Ｐゴシック" pitchFamily="1" charset="-128"/>
              </a:endParaRPr>
            </a:p>
          </p:txBody>
        </p:sp>
        <p:cxnSp>
          <p:nvCxnSpPr>
            <p:cNvPr id="3114" name="Straight Connector 4">
              <a:extLst>
                <a:ext uri="{FF2B5EF4-FFF2-40B4-BE49-F238E27FC236}">
                  <a16:creationId xmlns:a16="http://schemas.microsoft.com/office/drawing/2014/main" id="{FAB40DD2-42D2-47BE-A93F-E92EC30FDF05}"/>
                </a:ext>
              </a:extLst>
            </p:cNvPr>
            <p:cNvCxnSpPr>
              <a:cxnSpLocks noChangeShapeType="1"/>
            </p:cNvCxnSpPr>
            <p:nvPr/>
          </p:nvCxnSpPr>
          <p:spPr bwMode="auto">
            <a:xfrm rot="5400000">
              <a:off x="762000" y="3759201"/>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15" name="Straight Connector 15">
              <a:extLst>
                <a:ext uri="{FF2B5EF4-FFF2-40B4-BE49-F238E27FC236}">
                  <a16:creationId xmlns:a16="http://schemas.microsoft.com/office/drawing/2014/main" id="{CC6FD7BF-078A-4952-A4FB-2F27DDA7A317}"/>
                </a:ext>
              </a:extLst>
            </p:cNvPr>
            <p:cNvCxnSpPr>
              <a:cxnSpLocks noChangeShapeType="1"/>
            </p:cNvCxnSpPr>
            <p:nvPr/>
          </p:nvCxnSpPr>
          <p:spPr bwMode="auto">
            <a:xfrm rot="5400000">
              <a:off x="6629400" y="3762828"/>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16" name="Straight Connector 16">
              <a:extLst>
                <a:ext uri="{FF2B5EF4-FFF2-40B4-BE49-F238E27FC236}">
                  <a16:creationId xmlns:a16="http://schemas.microsoft.com/office/drawing/2014/main" id="{979BE5A0-918C-4658-BD89-A2DE04084991}"/>
                </a:ext>
              </a:extLst>
            </p:cNvPr>
            <p:cNvCxnSpPr>
              <a:cxnSpLocks noChangeShapeType="1"/>
            </p:cNvCxnSpPr>
            <p:nvPr/>
          </p:nvCxnSpPr>
          <p:spPr bwMode="auto">
            <a:xfrm rot="5400000">
              <a:off x="7453086" y="3755571"/>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17" name="Straight Connector 17">
              <a:extLst>
                <a:ext uri="{FF2B5EF4-FFF2-40B4-BE49-F238E27FC236}">
                  <a16:creationId xmlns:a16="http://schemas.microsoft.com/office/drawing/2014/main" id="{1B5DC5CC-91D2-4681-8B28-26EF9C95BDE5}"/>
                </a:ext>
              </a:extLst>
            </p:cNvPr>
            <p:cNvCxnSpPr>
              <a:cxnSpLocks noChangeShapeType="1"/>
            </p:cNvCxnSpPr>
            <p:nvPr/>
          </p:nvCxnSpPr>
          <p:spPr bwMode="auto">
            <a:xfrm rot="5400000">
              <a:off x="8284029" y="3755571"/>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18" name="Straight Connector 9">
              <a:extLst>
                <a:ext uri="{FF2B5EF4-FFF2-40B4-BE49-F238E27FC236}">
                  <a16:creationId xmlns:a16="http://schemas.microsoft.com/office/drawing/2014/main" id="{BC994DE1-712F-40BB-88E7-9988F7C39767}"/>
                </a:ext>
              </a:extLst>
            </p:cNvPr>
            <p:cNvCxnSpPr>
              <a:cxnSpLocks noChangeShapeType="1"/>
            </p:cNvCxnSpPr>
            <p:nvPr/>
          </p:nvCxnSpPr>
          <p:spPr bwMode="auto">
            <a:xfrm rot="5400000">
              <a:off x="1585686" y="3762828"/>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19" name="Straight Connector 10">
              <a:extLst>
                <a:ext uri="{FF2B5EF4-FFF2-40B4-BE49-F238E27FC236}">
                  <a16:creationId xmlns:a16="http://schemas.microsoft.com/office/drawing/2014/main" id="{EE6CAF42-024C-4BBC-9A70-350F25FFBFE1}"/>
                </a:ext>
              </a:extLst>
            </p:cNvPr>
            <p:cNvCxnSpPr>
              <a:cxnSpLocks noChangeShapeType="1"/>
            </p:cNvCxnSpPr>
            <p:nvPr/>
          </p:nvCxnSpPr>
          <p:spPr bwMode="auto">
            <a:xfrm rot="5400000">
              <a:off x="2423886" y="3762828"/>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20" name="Straight Connector 11">
              <a:extLst>
                <a:ext uri="{FF2B5EF4-FFF2-40B4-BE49-F238E27FC236}">
                  <a16:creationId xmlns:a16="http://schemas.microsoft.com/office/drawing/2014/main" id="{BCBF863E-CD48-4BA4-867A-75D52A4143F2}"/>
                </a:ext>
              </a:extLst>
            </p:cNvPr>
            <p:cNvCxnSpPr>
              <a:cxnSpLocks noChangeShapeType="1"/>
            </p:cNvCxnSpPr>
            <p:nvPr/>
          </p:nvCxnSpPr>
          <p:spPr bwMode="auto">
            <a:xfrm rot="5400000">
              <a:off x="3262086" y="3762828"/>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21" name="Straight Connector 12">
              <a:extLst>
                <a:ext uri="{FF2B5EF4-FFF2-40B4-BE49-F238E27FC236}">
                  <a16:creationId xmlns:a16="http://schemas.microsoft.com/office/drawing/2014/main" id="{D4657204-01FE-4E4C-8F9A-1F9CEF76B6B1}"/>
                </a:ext>
              </a:extLst>
            </p:cNvPr>
            <p:cNvCxnSpPr>
              <a:cxnSpLocks noChangeShapeType="1"/>
            </p:cNvCxnSpPr>
            <p:nvPr/>
          </p:nvCxnSpPr>
          <p:spPr bwMode="auto">
            <a:xfrm rot="5400000">
              <a:off x="4100286" y="3762828"/>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22" name="Straight Connector 13">
              <a:extLst>
                <a:ext uri="{FF2B5EF4-FFF2-40B4-BE49-F238E27FC236}">
                  <a16:creationId xmlns:a16="http://schemas.microsoft.com/office/drawing/2014/main" id="{E85FDC30-9F25-4B9E-8991-ACA0C259D692}"/>
                </a:ext>
              </a:extLst>
            </p:cNvPr>
            <p:cNvCxnSpPr>
              <a:cxnSpLocks noChangeShapeType="1"/>
            </p:cNvCxnSpPr>
            <p:nvPr/>
          </p:nvCxnSpPr>
          <p:spPr bwMode="auto">
            <a:xfrm rot="5400000">
              <a:off x="4945743" y="3762828"/>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123" name="Straight Connector 14">
              <a:extLst>
                <a:ext uri="{FF2B5EF4-FFF2-40B4-BE49-F238E27FC236}">
                  <a16:creationId xmlns:a16="http://schemas.microsoft.com/office/drawing/2014/main" id="{4206F8B5-538F-42D4-BB00-C135E4FA921F}"/>
                </a:ext>
              </a:extLst>
            </p:cNvPr>
            <p:cNvCxnSpPr>
              <a:cxnSpLocks noChangeShapeType="1"/>
            </p:cNvCxnSpPr>
            <p:nvPr/>
          </p:nvCxnSpPr>
          <p:spPr bwMode="auto">
            <a:xfrm rot="5400000">
              <a:off x="5783943" y="3762828"/>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3076" name="TextBox 41">
            <a:extLst>
              <a:ext uri="{FF2B5EF4-FFF2-40B4-BE49-F238E27FC236}">
                <a16:creationId xmlns:a16="http://schemas.microsoft.com/office/drawing/2014/main" id="{8F0AED38-37FD-4A62-B6B2-D88293E1725E}"/>
              </a:ext>
            </a:extLst>
          </p:cNvPr>
          <p:cNvSpPr txBox="1">
            <a:spLocks noChangeArrowheads="1"/>
          </p:cNvSpPr>
          <p:nvPr/>
        </p:nvSpPr>
        <p:spPr bwMode="auto">
          <a:xfrm>
            <a:off x="3175" y="5249863"/>
            <a:ext cx="15208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Late 2004, proposed </a:t>
            </a:r>
            <a:r>
              <a:rPr lang="en-US" altLang="en-US" sz="1100" b="1" baseline="30000">
                <a:solidFill>
                  <a:schemeClr val="tx1"/>
                </a:solidFill>
                <a:latin typeface="Times New Roman" panose="02020603050405020304" pitchFamily="18" charset="0"/>
                <a:cs typeface="Times New Roman" panose="02020603050405020304" pitchFamily="18" charset="0"/>
              </a:rPr>
              <a:t>48</a:t>
            </a:r>
            <a:r>
              <a:rPr lang="en-US" altLang="en-US" sz="1100" b="1">
                <a:solidFill>
                  <a:schemeClr val="tx1"/>
                </a:solidFill>
                <a:latin typeface="Times New Roman" panose="02020603050405020304" pitchFamily="18" charset="0"/>
                <a:cs typeface="Times New Roman" panose="02020603050405020304" pitchFamily="18" charset="0"/>
              </a:rPr>
              <a:t>Ca + </a:t>
            </a:r>
            <a:r>
              <a:rPr lang="en-US" altLang="en-US" sz="1100" b="1" baseline="30000">
                <a:solidFill>
                  <a:schemeClr val="tx1"/>
                </a:solidFill>
                <a:latin typeface="Times New Roman" panose="02020603050405020304" pitchFamily="18" charset="0"/>
                <a:cs typeface="Times New Roman" panose="02020603050405020304" pitchFamily="18" charset="0"/>
              </a:rPr>
              <a:t>249</a:t>
            </a:r>
            <a:r>
              <a:rPr lang="en-US" altLang="en-US" sz="1100" b="1">
                <a:solidFill>
                  <a:schemeClr val="tx1"/>
                </a:solidFill>
                <a:latin typeface="Times New Roman" panose="02020603050405020304" pitchFamily="18" charset="0"/>
                <a:cs typeface="Times New Roman" panose="02020603050405020304" pitchFamily="18" charset="0"/>
              </a:rPr>
              <a:t>Bk experiment, but target material not available</a:t>
            </a:r>
          </a:p>
        </p:txBody>
      </p:sp>
      <p:sp>
        <p:nvSpPr>
          <p:cNvPr id="3077" name="TextBox 42">
            <a:extLst>
              <a:ext uri="{FF2B5EF4-FFF2-40B4-BE49-F238E27FC236}">
                <a16:creationId xmlns:a16="http://schemas.microsoft.com/office/drawing/2014/main" id="{60B44D34-ACAE-4345-80DE-CC66D201D211}"/>
              </a:ext>
            </a:extLst>
          </p:cNvPr>
          <p:cNvSpPr txBox="1">
            <a:spLocks noChangeArrowheads="1"/>
          </p:cNvSpPr>
          <p:nvPr/>
        </p:nvSpPr>
        <p:spPr bwMode="auto">
          <a:xfrm>
            <a:off x="228600" y="2667000"/>
            <a:ext cx="1447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rgbClr val="92D050"/>
                </a:solidFill>
                <a:latin typeface="Times New Roman" panose="02020603050405020304" pitchFamily="18" charset="0"/>
                <a:cs typeface="Times New Roman" panose="02020603050405020304" pitchFamily="18" charset="0"/>
              </a:rPr>
              <a:t>Arrangements to obtain </a:t>
            </a:r>
            <a:r>
              <a:rPr lang="en-US" altLang="en-US" sz="1100" b="1" baseline="30000">
                <a:solidFill>
                  <a:srgbClr val="92D050"/>
                </a:solidFill>
                <a:latin typeface="Times New Roman" panose="02020603050405020304" pitchFamily="18" charset="0"/>
                <a:cs typeface="Times New Roman" panose="02020603050405020304" pitchFamily="18" charset="0"/>
              </a:rPr>
              <a:t>249</a:t>
            </a:r>
            <a:r>
              <a:rPr lang="en-US" altLang="en-US" sz="1100" b="1">
                <a:solidFill>
                  <a:srgbClr val="92D050"/>
                </a:solidFill>
                <a:latin typeface="Times New Roman" panose="02020603050405020304" pitchFamily="18" charset="0"/>
                <a:cs typeface="Times New Roman" panose="02020603050405020304" pitchFamily="18" charset="0"/>
              </a:rPr>
              <a:t>Bk as a side-fraction of </a:t>
            </a:r>
            <a:r>
              <a:rPr lang="en-US" altLang="en-US" sz="1100" b="1" baseline="30000">
                <a:solidFill>
                  <a:srgbClr val="92D050"/>
                </a:solidFill>
                <a:latin typeface="Times New Roman" panose="02020603050405020304" pitchFamily="18" charset="0"/>
                <a:cs typeface="Times New Roman" panose="02020603050405020304" pitchFamily="18" charset="0"/>
              </a:rPr>
              <a:t>252</a:t>
            </a:r>
            <a:r>
              <a:rPr lang="en-US" altLang="en-US" sz="1100" b="1">
                <a:solidFill>
                  <a:srgbClr val="92D050"/>
                </a:solidFill>
                <a:latin typeface="Times New Roman" panose="02020603050405020304" pitchFamily="18" charset="0"/>
                <a:cs typeface="Times New Roman" panose="02020603050405020304" pitchFamily="18" charset="0"/>
              </a:rPr>
              <a:t>Cf production for oil industry</a:t>
            </a:r>
          </a:p>
        </p:txBody>
      </p:sp>
      <p:sp>
        <p:nvSpPr>
          <p:cNvPr id="44" name="TextBox 43">
            <a:extLst>
              <a:ext uri="{FF2B5EF4-FFF2-40B4-BE49-F238E27FC236}">
                <a16:creationId xmlns:a16="http://schemas.microsoft.com/office/drawing/2014/main" id="{811890B4-741E-43C8-A34F-9AE1077BDDD2}"/>
              </a:ext>
            </a:extLst>
          </p:cNvPr>
          <p:cNvSpPr txBox="1"/>
          <p:nvPr/>
        </p:nvSpPr>
        <p:spPr>
          <a:xfrm>
            <a:off x="2971800" y="4778375"/>
            <a:ext cx="1447800" cy="600075"/>
          </a:xfrm>
          <a:prstGeom prst="rect">
            <a:avLst/>
          </a:prstGeom>
          <a:noFill/>
        </p:spPr>
        <p:txBody>
          <a:bodyPr>
            <a:spAutoFit/>
          </a:bodyPr>
          <a:lstStyle/>
          <a:p>
            <a:pPr algn="ctr" eaLnBrk="0" hangingPunct="0">
              <a:spcBef>
                <a:spcPct val="50000"/>
              </a:spcBef>
              <a:defRPr/>
            </a:pPr>
            <a:r>
              <a:rPr lang="en-US" sz="1100" b="1" dirty="0">
                <a:solidFill>
                  <a:schemeClr val="accent2">
                    <a:lumMod val="60000"/>
                    <a:lumOff val="40000"/>
                  </a:schemeClr>
                </a:solidFill>
                <a:latin typeface="Times New Roman" pitchFamily="18" charset="0"/>
                <a:ea typeface="ＭＳ Ｐゴシック" pitchFamily="1" charset="-128"/>
                <a:cs typeface="Times New Roman" pitchFamily="18" charset="0"/>
              </a:rPr>
              <a:t>250 day irradiation of Am/Cm targets in ORNL HFIR</a:t>
            </a:r>
          </a:p>
        </p:txBody>
      </p:sp>
      <p:sp>
        <p:nvSpPr>
          <p:cNvPr id="45" name="TextBox 44">
            <a:extLst>
              <a:ext uri="{FF2B5EF4-FFF2-40B4-BE49-F238E27FC236}">
                <a16:creationId xmlns:a16="http://schemas.microsoft.com/office/drawing/2014/main" id="{8843B453-4047-4C5B-AE45-D69B8DAF7A18}"/>
              </a:ext>
            </a:extLst>
          </p:cNvPr>
          <p:cNvSpPr txBox="1"/>
          <p:nvPr/>
        </p:nvSpPr>
        <p:spPr>
          <a:xfrm>
            <a:off x="3810000" y="2133600"/>
            <a:ext cx="1447800" cy="430213"/>
          </a:xfrm>
          <a:prstGeom prst="rect">
            <a:avLst/>
          </a:prstGeom>
          <a:noFill/>
        </p:spPr>
        <p:txBody>
          <a:bodyPr>
            <a:spAutoFit/>
          </a:bodyPr>
          <a:lstStyle/>
          <a:p>
            <a:pPr algn="ctr" eaLnBrk="0" hangingPunct="0">
              <a:spcBef>
                <a:spcPct val="50000"/>
              </a:spcBef>
              <a:defRPr/>
            </a:pPr>
            <a:r>
              <a:rPr lang="en-US" sz="1100" b="1" dirty="0">
                <a:solidFill>
                  <a:schemeClr val="accent1">
                    <a:lumMod val="50000"/>
                  </a:schemeClr>
                </a:solidFill>
                <a:latin typeface="Times New Roman" pitchFamily="18" charset="0"/>
                <a:ea typeface="ＭＳ Ｐゴシック" pitchFamily="1" charset="-128"/>
                <a:cs typeface="Times New Roman" pitchFamily="18" charset="0"/>
              </a:rPr>
              <a:t>90 day cooling of irradiated material</a:t>
            </a:r>
          </a:p>
        </p:txBody>
      </p:sp>
      <p:cxnSp>
        <p:nvCxnSpPr>
          <p:cNvPr id="3080" name="Straight Arrow Connector 46">
            <a:extLst>
              <a:ext uri="{FF2B5EF4-FFF2-40B4-BE49-F238E27FC236}">
                <a16:creationId xmlns:a16="http://schemas.microsoft.com/office/drawing/2014/main" id="{D9777398-2055-4D00-82CD-EE05806781CD}"/>
              </a:ext>
            </a:extLst>
          </p:cNvPr>
          <p:cNvCxnSpPr>
            <a:cxnSpLocks noChangeShapeType="1"/>
            <a:stCxn id="45" idx="2"/>
          </p:cNvCxnSpPr>
          <p:nvPr/>
        </p:nvCxnSpPr>
        <p:spPr bwMode="auto">
          <a:xfrm rot="16200000" flipH="1">
            <a:off x="4271962" y="2825751"/>
            <a:ext cx="625475" cy="10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81" name="Straight Arrow Connector 48">
            <a:extLst>
              <a:ext uri="{FF2B5EF4-FFF2-40B4-BE49-F238E27FC236}">
                <a16:creationId xmlns:a16="http://schemas.microsoft.com/office/drawing/2014/main" id="{DD5ECBA3-A495-4D92-AE2E-61DAA5E194C8}"/>
              </a:ext>
            </a:extLst>
          </p:cNvPr>
          <p:cNvCxnSpPr>
            <a:cxnSpLocks noChangeShapeType="1"/>
            <a:stCxn id="44" idx="0"/>
          </p:cNvCxnSpPr>
          <p:nvPr/>
        </p:nvCxnSpPr>
        <p:spPr bwMode="auto">
          <a:xfrm rot="16200000" flipV="1">
            <a:off x="3031331" y="4114007"/>
            <a:ext cx="788987" cy="5397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82" name="Straight Arrow Connector 51">
            <a:extLst>
              <a:ext uri="{FF2B5EF4-FFF2-40B4-BE49-F238E27FC236}">
                <a16:creationId xmlns:a16="http://schemas.microsoft.com/office/drawing/2014/main" id="{FC54B64F-565C-44F6-89FF-8FF4675126EF}"/>
              </a:ext>
            </a:extLst>
          </p:cNvPr>
          <p:cNvCxnSpPr>
            <a:cxnSpLocks noChangeShapeType="1"/>
            <a:stCxn id="3077" idx="2"/>
          </p:cNvCxnSpPr>
          <p:nvPr/>
        </p:nvCxnSpPr>
        <p:spPr bwMode="auto">
          <a:xfrm rot="16200000" flipH="1">
            <a:off x="792956" y="3764757"/>
            <a:ext cx="890587" cy="571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83" name="TextBox 54">
            <a:extLst>
              <a:ext uri="{FF2B5EF4-FFF2-40B4-BE49-F238E27FC236}">
                <a16:creationId xmlns:a16="http://schemas.microsoft.com/office/drawing/2014/main" id="{7A1B6D6F-3F84-4C88-A462-E32094A70A19}"/>
              </a:ext>
            </a:extLst>
          </p:cNvPr>
          <p:cNvSpPr txBox="1">
            <a:spLocks noChangeArrowheads="1"/>
          </p:cNvSpPr>
          <p:nvPr/>
        </p:nvSpPr>
        <p:spPr bwMode="auto">
          <a:xfrm>
            <a:off x="5181600" y="403860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Bk/Cf separation chemistry and Bk purification</a:t>
            </a:r>
          </a:p>
        </p:txBody>
      </p:sp>
      <p:cxnSp>
        <p:nvCxnSpPr>
          <p:cNvPr id="3084" name="Straight Arrow Connector 56">
            <a:extLst>
              <a:ext uri="{FF2B5EF4-FFF2-40B4-BE49-F238E27FC236}">
                <a16:creationId xmlns:a16="http://schemas.microsoft.com/office/drawing/2014/main" id="{C7F08809-B97A-4313-8F17-DA1F84009220}"/>
              </a:ext>
            </a:extLst>
          </p:cNvPr>
          <p:cNvCxnSpPr>
            <a:cxnSpLocks noChangeShapeType="1"/>
            <a:stCxn id="3083" idx="0"/>
          </p:cNvCxnSpPr>
          <p:nvPr/>
        </p:nvCxnSpPr>
        <p:spPr bwMode="auto">
          <a:xfrm rot="16200000" flipV="1">
            <a:off x="5135563" y="3268662"/>
            <a:ext cx="1009650" cy="53022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85" name="TextBox 58">
            <a:extLst>
              <a:ext uri="{FF2B5EF4-FFF2-40B4-BE49-F238E27FC236}">
                <a16:creationId xmlns:a16="http://schemas.microsoft.com/office/drawing/2014/main" id="{EA408483-9B00-4298-A74B-AC2E3A9FBE5D}"/>
              </a:ext>
            </a:extLst>
          </p:cNvPr>
          <p:cNvSpPr txBox="1">
            <a:spLocks noChangeArrowheads="1"/>
          </p:cNvSpPr>
          <p:nvPr/>
        </p:nvSpPr>
        <p:spPr bwMode="auto">
          <a:xfrm>
            <a:off x="4572000" y="129540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Third time’s the charm—shipping to Russia</a:t>
            </a:r>
          </a:p>
        </p:txBody>
      </p:sp>
      <p:cxnSp>
        <p:nvCxnSpPr>
          <p:cNvPr id="3086" name="Straight Arrow Connector 60">
            <a:extLst>
              <a:ext uri="{FF2B5EF4-FFF2-40B4-BE49-F238E27FC236}">
                <a16:creationId xmlns:a16="http://schemas.microsoft.com/office/drawing/2014/main" id="{E6C0A141-AB7F-4F7F-BEC9-25914CCCEEC8}"/>
              </a:ext>
            </a:extLst>
          </p:cNvPr>
          <p:cNvCxnSpPr>
            <a:cxnSpLocks noChangeShapeType="1"/>
          </p:cNvCxnSpPr>
          <p:nvPr/>
        </p:nvCxnSpPr>
        <p:spPr bwMode="auto">
          <a:xfrm rot="16200000" flipH="1">
            <a:off x="4933950" y="2266950"/>
            <a:ext cx="914400" cy="190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87" name="TextBox 62">
            <a:extLst>
              <a:ext uri="{FF2B5EF4-FFF2-40B4-BE49-F238E27FC236}">
                <a16:creationId xmlns:a16="http://schemas.microsoft.com/office/drawing/2014/main" id="{189D79AA-F90B-47AA-8A3C-C4CAE3641417}"/>
              </a:ext>
            </a:extLst>
          </p:cNvPr>
          <p:cNvSpPr txBox="1">
            <a:spLocks noChangeArrowheads="1"/>
          </p:cNvSpPr>
          <p:nvPr/>
        </p:nvSpPr>
        <p:spPr bwMode="auto">
          <a:xfrm>
            <a:off x="6324600" y="320040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rgbClr val="CC0099"/>
                </a:solidFill>
                <a:latin typeface="Times New Roman" panose="02020603050405020304" pitchFamily="18" charset="0"/>
                <a:cs typeface="Times New Roman" panose="02020603050405020304" pitchFamily="18" charset="0"/>
              </a:rPr>
              <a:t>Target wheel fabrication in Dmitrovgrad</a:t>
            </a:r>
          </a:p>
        </p:txBody>
      </p:sp>
      <p:cxnSp>
        <p:nvCxnSpPr>
          <p:cNvPr id="3088" name="Straight Arrow Connector 64">
            <a:extLst>
              <a:ext uri="{FF2B5EF4-FFF2-40B4-BE49-F238E27FC236}">
                <a16:creationId xmlns:a16="http://schemas.microsoft.com/office/drawing/2014/main" id="{54C5F9AC-FA52-46FC-8DEC-097D5A05C6D6}"/>
              </a:ext>
            </a:extLst>
          </p:cNvPr>
          <p:cNvCxnSpPr>
            <a:cxnSpLocks noChangeShapeType="1"/>
            <a:stCxn id="3087" idx="0"/>
          </p:cNvCxnSpPr>
          <p:nvPr/>
        </p:nvCxnSpPr>
        <p:spPr bwMode="auto">
          <a:xfrm rot="16200000" flipV="1">
            <a:off x="6238081" y="2389982"/>
            <a:ext cx="350837" cy="1270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89" name="TextBox 66">
            <a:extLst>
              <a:ext uri="{FF2B5EF4-FFF2-40B4-BE49-F238E27FC236}">
                <a16:creationId xmlns:a16="http://schemas.microsoft.com/office/drawing/2014/main" id="{B8BF64C6-CDC2-427E-B12D-82AFCDC556AE}"/>
              </a:ext>
            </a:extLst>
          </p:cNvPr>
          <p:cNvSpPr txBox="1">
            <a:spLocks noChangeArrowheads="1"/>
          </p:cNvSpPr>
          <p:nvPr/>
        </p:nvSpPr>
        <p:spPr bwMode="auto">
          <a:xfrm>
            <a:off x="5867400" y="129540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rgbClr val="FF0000"/>
                </a:solidFill>
                <a:latin typeface="Times New Roman" panose="02020603050405020304" pitchFamily="18" charset="0"/>
                <a:cs typeface="Times New Roman" panose="02020603050405020304" pitchFamily="18" charset="0"/>
              </a:rPr>
              <a:t>150 days of accelerator bombardment</a:t>
            </a:r>
          </a:p>
        </p:txBody>
      </p:sp>
      <p:cxnSp>
        <p:nvCxnSpPr>
          <p:cNvPr id="3090" name="Straight Arrow Connector 69">
            <a:extLst>
              <a:ext uri="{FF2B5EF4-FFF2-40B4-BE49-F238E27FC236}">
                <a16:creationId xmlns:a16="http://schemas.microsoft.com/office/drawing/2014/main" id="{17C833FC-EEDA-482F-83CD-413B929C4D34}"/>
              </a:ext>
            </a:extLst>
          </p:cNvPr>
          <p:cNvCxnSpPr>
            <a:cxnSpLocks noChangeShapeType="1"/>
            <a:stCxn id="3089" idx="2"/>
          </p:cNvCxnSpPr>
          <p:nvPr/>
        </p:nvCxnSpPr>
        <p:spPr bwMode="auto">
          <a:xfrm rot="16200000" flipH="1">
            <a:off x="6438900" y="2047875"/>
            <a:ext cx="388938" cy="8413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91" name="TextBox 70">
            <a:extLst>
              <a:ext uri="{FF2B5EF4-FFF2-40B4-BE49-F238E27FC236}">
                <a16:creationId xmlns:a16="http://schemas.microsoft.com/office/drawing/2014/main" id="{8F960489-B811-478F-A5CF-FA5FAA56018B}"/>
              </a:ext>
            </a:extLst>
          </p:cNvPr>
          <p:cNvSpPr txBox="1">
            <a:spLocks noChangeArrowheads="1"/>
          </p:cNvSpPr>
          <p:nvPr/>
        </p:nvSpPr>
        <p:spPr bwMode="auto">
          <a:xfrm>
            <a:off x="7696200" y="304800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rgbClr val="FF33CC"/>
                </a:solidFill>
                <a:latin typeface="Times New Roman" panose="02020603050405020304" pitchFamily="18" charset="0"/>
                <a:cs typeface="Times New Roman" panose="02020603050405020304" pitchFamily="18" charset="0"/>
              </a:rPr>
              <a:t>Data analysis, random probability analysis</a:t>
            </a:r>
          </a:p>
        </p:txBody>
      </p:sp>
      <p:cxnSp>
        <p:nvCxnSpPr>
          <p:cNvPr id="3092" name="Straight Arrow Connector 72">
            <a:extLst>
              <a:ext uri="{FF2B5EF4-FFF2-40B4-BE49-F238E27FC236}">
                <a16:creationId xmlns:a16="http://schemas.microsoft.com/office/drawing/2014/main" id="{20F8605C-A412-4648-BAE1-AD9ADFCC1F1F}"/>
              </a:ext>
            </a:extLst>
          </p:cNvPr>
          <p:cNvCxnSpPr>
            <a:cxnSpLocks noChangeShapeType="1"/>
            <a:stCxn id="3091" idx="0"/>
          </p:cNvCxnSpPr>
          <p:nvPr/>
        </p:nvCxnSpPr>
        <p:spPr bwMode="auto">
          <a:xfrm rot="16200000" flipV="1">
            <a:off x="7600950" y="2228850"/>
            <a:ext cx="1066800" cy="571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93" name="TextBox 73">
            <a:extLst>
              <a:ext uri="{FF2B5EF4-FFF2-40B4-BE49-F238E27FC236}">
                <a16:creationId xmlns:a16="http://schemas.microsoft.com/office/drawing/2014/main" id="{EA193CAD-BBBA-4D1B-82CB-43559B328E4F}"/>
              </a:ext>
            </a:extLst>
          </p:cNvPr>
          <p:cNvSpPr txBox="1">
            <a:spLocks noChangeArrowheads="1"/>
          </p:cNvSpPr>
          <p:nvPr/>
        </p:nvSpPr>
        <p:spPr bwMode="auto">
          <a:xfrm>
            <a:off x="7391400" y="1106488"/>
            <a:ext cx="1447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39A6"/>
                </a:solidFill>
                <a:latin typeface="Arial Narrow" panose="020B0606020202030204" pitchFamily="34" charset="0"/>
                <a:ea typeface="ＭＳ Ｐゴシック" panose="020B0600070205080204" pitchFamily="34" charset="-128"/>
              </a:defRPr>
            </a:lvl1pPr>
            <a:lvl2pPr marL="742950" indent="-285750" eaLnBrk="0" hangingPunct="0">
              <a:defRPr sz="1600">
                <a:solidFill>
                  <a:srgbClr val="0039A6"/>
                </a:solidFill>
                <a:latin typeface="Arial Narrow" panose="020B0606020202030204" pitchFamily="34" charset="0"/>
                <a:ea typeface="ＭＳ Ｐゴシック" panose="020B0600070205080204" pitchFamily="34" charset="-128"/>
              </a:defRPr>
            </a:lvl2pPr>
            <a:lvl3pPr marL="1143000" indent="-228600" eaLnBrk="0" hangingPunct="0">
              <a:defRPr sz="1600">
                <a:solidFill>
                  <a:srgbClr val="0039A6"/>
                </a:solidFill>
                <a:latin typeface="Arial Narrow" panose="020B0606020202030204" pitchFamily="34" charset="0"/>
                <a:ea typeface="ＭＳ Ｐゴシック" panose="020B0600070205080204" pitchFamily="34" charset="-128"/>
              </a:defRPr>
            </a:lvl3pPr>
            <a:lvl4pPr marL="1600200" indent="-228600" eaLnBrk="0" hangingPunct="0">
              <a:defRPr sz="1600">
                <a:solidFill>
                  <a:srgbClr val="0039A6"/>
                </a:solidFill>
                <a:latin typeface="Arial Narrow" panose="020B0606020202030204" pitchFamily="34" charset="0"/>
                <a:ea typeface="ＭＳ Ｐゴシック" panose="020B0600070205080204" pitchFamily="34" charset="-128"/>
              </a:defRPr>
            </a:lvl4pPr>
            <a:lvl5pPr marL="2057400" indent="-228600" eaLnBrk="0" hangingPunct="0">
              <a:defRPr sz="1600">
                <a:solidFill>
                  <a:srgbClr val="0039A6"/>
                </a:solidFill>
                <a:latin typeface="Arial Narrow" panose="020B0606020202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rgbClr val="0039A6"/>
                </a:solidFill>
                <a:latin typeface="Arial Narrow" panose="020B0606020202030204" pitchFamily="34" charset="0"/>
                <a:ea typeface="ＭＳ Ｐゴシック" panose="020B0600070205080204" pitchFamily="34" charset="-128"/>
              </a:defRPr>
            </a:lvl9pPr>
          </a:lstStyle>
          <a:p>
            <a:pPr algn="ctr">
              <a:spcBef>
                <a:spcPct val="50000"/>
              </a:spcBef>
            </a:pPr>
            <a:r>
              <a:rPr lang="en-US" altLang="en-US" sz="1100" b="1">
                <a:solidFill>
                  <a:schemeClr val="tx1"/>
                </a:solidFill>
                <a:latin typeface="Times New Roman" panose="02020603050405020304" pitchFamily="18" charset="0"/>
                <a:cs typeface="Times New Roman" panose="02020603050405020304" pitchFamily="18" charset="0"/>
              </a:rPr>
              <a:t>PRL publication April 9, 2010</a:t>
            </a:r>
          </a:p>
        </p:txBody>
      </p:sp>
      <p:sp>
        <p:nvSpPr>
          <p:cNvPr id="76" name="TextBox 75">
            <a:extLst>
              <a:ext uri="{FF2B5EF4-FFF2-40B4-BE49-F238E27FC236}">
                <a16:creationId xmlns:a16="http://schemas.microsoft.com/office/drawing/2014/main" id="{1233173E-94EC-4168-A6ED-DA9EDAA73509}"/>
              </a:ext>
            </a:extLst>
          </p:cNvPr>
          <p:cNvSpPr txBox="1"/>
          <p:nvPr/>
        </p:nvSpPr>
        <p:spPr>
          <a:xfrm>
            <a:off x="7010400" y="4419600"/>
            <a:ext cx="1447800" cy="830263"/>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a:spAutoFit/>
          </a:bodyPr>
          <a:lstStyle/>
          <a:p>
            <a:pPr algn="ctr" eaLnBrk="0" hangingPunct="0">
              <a:spcBef>
                <a:spcPct val="50000"/>
              </a:spcBef>
              <a:defRPr/>
            </a:pPr>
            <a:r>
              <a:rPr lang="en-US" b="1" dirty="0">
                <a:solidFill>
                  <a:schemeClr val="tx1"/>
                </a:solidFill>
                <a:latin typeface="Times New Roman" pitchFamily="18" charset="0"/>
                <a:cs typeface="Times New Roman" pitchFamily="18" charset="0"/>
              </a:rPr>
              <a:t>Target wheel is ~ 50:50 </a:t>
            </a:r>
            <a:r>
              <a:rPr lang="en-US" b="1" baseline="30000" dirty="0">
                <a:solidFill>
                  <a:schemeClr val="tx1"/>
                </a:solidFill>
                <a:latin typeface="Times New Roman" pitchFamily="18" charset="0"/>
                <a:cs typeface="Times New Roman" pitchFamily="18" charset="0"/>
              </a:rPr>
              <a:t>249</a:t>
            </a:r>
            <a:r>
              <a:rPr lang="en-US" b="1" dirty="0">
                <a:solidFill>
                  <a:schemeClr val="tx1"/>
                </a:solidFill>
                <a:latin typeface="Times New Roman" pitchFamily="18" charset="0"/>
                <a:cs typeface="Times New Roman" pitchFamily="18" charset="0"/>
              </a:rPr>
              <a:t>Bk:</a:t>
            </a:r>
            <a:r>
              <a:rPr lang="en-US" b="1" baseline="30000" dirty="0">
                <a:solidFill>
                  <a:schemeClr val="tx1"/>
                </a:solidFill>
                <a:latin typeface="Times New Roman" pitchFamily="18" charset="0"/>
                <a:cs typeface="Times New Roman" pitchFamily="18" charset="0"/>
              </a:rPr>
              <a:t>249</a:t>
            </a:r>
            <a:r>
              <a:rPr lang="en-US" b="1" dirty="0">
                <a:solidFill>
                  <a:schemeClr val="tx1"/>
                </a:solidFill>
                <a:latin typeface="Times New Roman" pitchFamily="18" charset="0"/>
                <a:cs typeface="Times New Roman" pitchFamily="18" charset="0"/>
              </a:rPr>
              <a:t>Cf</a:t>
            </a:r>
          </a:p>
        </p:txBody>
      </p:sp>
      <p:cxnSp>
        <p:nvCxnSpPr>
          <p:cNvPr id="78" name="Straight Arrow Connector 77">
            <a:extLst>
              <a:ext uri="{FF2B5EF4-FFF2-40B4-BE49-F238E27FC236}">
                <a16:creationId xmlns:a16="http://schemas.microsoft.com/office/drawing/2014/main" id="{55B0DB26-7673-4E0F-BF58-06F067D96467}"/>
              </a:ext>
            </a:extLst>
          </p:cNvPr>
          <p:cNvCxnSpPr>
            <a:cxnSpLocks noChangeShapeType="1"/>
            <a:stCxn id="76" idx="0"/>
            <a:endCxn id="3111" idx="3"/>
          </p:cNvCxnSpPr>
          <p:nvPr/>
        </p:nvCxnSpPr>
        <p:spPr bwMode="auto">
          <a:xfrm rot="16200000" flipV="1">
            <a:off x="6420644" y="3105944"/>
            <a:ext cx="2435225" cy="192087"/>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81465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lstStyle/>
          <a:p>
            <a:endParaRPr lang="en-US"/>
          </a:p>
        </p:txBody>
      </p:sp>
      <p:sp>
        <p:nvSpPr>
          <p:cNvPr id="28" name="Content Placeholder 27"/>
          <p:cNvSpPr>
            <a:spLocks noGrp="1"/>
          </p:cNvSpPr>
          <p:nvPr>
            <p:ph idx="1"/>
          </p:nvPr>
        </p:nvSpPr>
        <p:spPr/>
        <p:txBody>
          <a:bodyPr/>
          <a:lstStyle/>
          <a:p>
            <a:endParaRPr lang="en-US"/>
          </a:p>
        </p:txBody>
      </p:sp>
      <p:pic>
        <p:nvPicPr>
          <p:cNvPr id="5" name="Picture 4" descr="El1172.jpg"/>
          <p:cNvPicPr>
            <a:picLocks noChangeAspect="1"/>
          </p:cNvPicPr>
          <p:nvPr/>
        </p:nvPicPr>
        <p:blipFill>
          <a:blip r:embed="rId2" cstate="print"/>
          <a:stretch>
            <a:fillRect/>
          </a:stretch>
        </p:blipFill>
        <p:spPr>
          <a:xfrm>
            <a:off x="228600" y="482694"/>
            <a:ext cx="8686800" cy="6219977"/>
          </a:xfrm>
          <a:prstGeom prst="rect">
            <a:avLst/>
          </a:prstGeom>
        </p:spPr>
      </p:pic>
      <p:sp>
        <p:nvSpPr>
          <p:cNvPr id="6" name="TextBox 5"/>
          <p:cNvSpPr txBox="1"/>
          <p:nvPr/>
        </p:nvSpPr>
        <p:spPr>
          <a:xfrm>
            <a:off x="5943600" y="6096000"/>
            <a:ext cx="2313518" cy="369332"/>
          </a:xfrm>
          <a:prstGeom prst="rect">
            <a:avLst/>
          </a:prstGeom>
          <a:noFill/>
        </p:spPr>
        <p:txBody>
          <a:bodyPr wrap="none" rtlCol="0">
            <a:spAutoFit/>
          </a:bodyPr>
          <a:lstStyle/>
          <a:p>
            <a:r>
              <a:rPr lang="en-US" dirty="0"/>
              <a:t>252 </a:t>
            </a:r>
            <a:r>
              <a:rPr lang="en-US" dirty="0" err="1"/>
              <a:t>MeV</a:t>
            </a:r>
            <a:r>
              <a:rPr lang="en-US" dirty="0"/>
              <a:t> beam energy</a:t>
            </a:r>
          </a:p>
        </p:txBody>
      </p:sp>
      <p:sp>
        <p:nvSpPr>
          <p:cNvPr id="7" name="TextBox 6"/>
          <p:cNvSpPr txBox="1"/>
          <p:nvPr/>
        </p:nvSpPr>
        <p:spPr>
          <a:xfrm>
            <a:off x="0" y="762000"/>
            <a:ext cx="1066800" cy="369332"/>
          </a:xfrm>
          <a:prstGeom prst="rect">
            <a:avLst/>
          </a:prstGeom>
          <a:noFill/>
        </p:spPr>
        <p:txBody>
          <a:bodyPr wrap="square" rtlCol="0">
            <a:spAutoFit/>
          </a:bodyPr>
          <a:lstStyle/>
          <a:p>
            <a:r>
              <a:rPr lang="en-US" sz="900" dirty="0"/>
              <a:t>Detector strip event occurred in</a:t>
            </a:r>
          </a:p>
        </p:txBody>
      </p:sp>
      <p:cxnSp>
        <p:nvCxnSpPr>
          <p:cNvPr id="9" name="Straight Arrow Connector 8"/>
          <p:cNvCxnSpPr/>
          <p:nvPr/>
        </p:nvCxnSpPr>
        <p:spPr>
          <a:xfrm>
            <a:off x="891729" y="937071"/>
            <a:ext cx="2286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1143000"/>
            <a:ext cx="1447800" cy="369332"/>
          </a:xfrm>
          <a:prstGeom prst="rect">
            <a:avLst/>
          </a:prstGeom>
          <a:noFill/>
        </p:spPr>
        <p:txBody>
          <a:bodyPr wrap="square" rtlCol="0">
            <a:spAutoFit/>
          </a:bodyPr>
          <a:lstStyle/>
          <a:p>
            <a:r>
              <a:rPr lang="en-US" sz="900" dirty="0"/>
              <a:t>Time event occurred (Russian Standard Time)</a:t>
            </a:r>
          </a:p>
        </p:txBody>
      </p:sp>
      <p:cxnSp>
        <p:nvCxnSpPr>
          <p:cNvPr id="12" name="Straight Arrow Connector 11"/>
          <p:cNvCxnSpPr/>
          <p:nvPr/>
        </p:nvCxnSpPr>
        <p:spPr>
          <a:xfrm rot="5400000" flipH="1" flipV="1">
            <a:off x="1219200" y="1143000"/>
            <a:ext cx="152400" cy="152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8000" y="1524000"/>
            <a:ext cx="1447800" cy="230832"/>
          </a:xfrm>
          <a:prstGeom prst="rect">
            <a:avLst/>
          </a:prstGeom>
          <a:noFill/>
        </p:spPr>
        <p:txBody>
          <a:bodyPr wrap="square" rtlCol="0">
            <a:spAutoFit/>
          </a:bodyPr>
          <a:lstStyle/>
          <a:p>
            <a:r>
              <a:rPr lang="en-US" sz="900" dirty="0"/>
              <a:t>Implant energy</a:t>
            </a:r>
          </a:p>
        </p:txBody>
      </p:sp>
      <p:sp>
        <p:nvSpPr>
          <p:cNvPr id="16" name="TextBox 15"/>
          <p:cNvSpPr txBox="1"/>
          <p:nvPr/>
        </p:nvSpPr>
        <p:spPr>
          <a:xfrm>
            <a:off x="2209800" y="1828800"/>
            <a:ext cx="1447800" cy="230832"/>
          </a:xfrm>
          <a:prstGeom prst="rect">
            <a:avLst/>
          </a:prstGeom>
          <a:noFill/>
        </p:spPr>
        <p:txBody>
          <a:bodyPr wrap="square" rtlCol="0">
            <a:spAutoFit/>
          </a:bodyPr>
          <a:lstStyle/>
          <a:p>
            <a:r>
              <a:rPr lang="en-US" sz="900" dirty="0"/>
              <a:t>Vertical position in strip</a:t>
            </a:r>
          </a:p>
        </p:txBody>
      </p:sp>
      <p:sp>
        <p:nvSpPr>
          <p:cNvPr id="17" name="TextBox 16"/>
          <p:cNvSpPr txBox="1"/>
          <p:nvPr/>
        </p:nvSpPr>
        <p:spPr>
          <a:xfrm>
            <a:off x="2133600" y="1295400"/>
            <a:ext cx="1447800" cy="230832"/>
          </a:xfrm>
          <a:prstGeom prst="rect">
            <a:avLst/>
          </a:prstGeom>
          <a:noFill/>
        </p:spPr>
        <p:txBody>
          <a:bodyPr wrap="square" rtlCol="0">
            <a:spAutoFit/>
          </a:bodyPr>
          <a:lstStyle/>
          <a:p>
            <a:r>
              <a:rPr lang="en-US" sz="900" dirty="0"/>
              <a:t>Alpha decay energy</a:t>
            </a:r>
          </a:p>
        </p:txBody>
      </p:sp>
      <p:sp>
        <p:nvSpPr>
          <p:cNvPr id="18" name="TextBox 17"/>
          <p:cNvSpPr txBox="1"/>
          <p:nvPr/>
        </p:nvSpPr>
        <p:spPr>
          <a:xfrm>
            <a:off x="1760787" y="2667000"/>
            <a:ext cx="838200" cy="507831"/>
          </a:xfrm>
          <a:prstGeom prst="rect">
            <a:avLst/>
          </a:prstGeom>
          <a:noFill/>
        </p:spPr>
        <p:txBody>
          <a:bodyPr wrap="square" rtlCol="0">
            <a:spAutoFit/>
          </a:bodyPr>
          <a:lstStyle/>
          <a:p>
            <a:r>
              <a:rPr lang="en-US" sz="900" dirty="0"/>
              <a:t>Time since preceding event</a:t>
            </a:r>
          </a:p>
        </p:txBody>
      </p:sp>
      <p:cxnSp>
        <p:nvCxnSpPr>
          <p:cNvPr id="19" name="Straight Arrow Connector 18"/>
          <p:cNvCxnSpPr/>
          <p:nvPr/>
        </p:nvCxnSpPr>
        <p:spPr>
          <a:xfrm rot="10800000">
            <a:off x="1524000" y="2895600"/>
            <a:ext cx="3048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60372" y="3230628"/>
            <a:ext cx="1447800" cy="230832"/>
          </a:xfrm>
          <a:prstGeom prst="rect">
            <a:avLst/>
          </a:prstGeom>
          <a:noFill/>
        </p:spPr>
        <p:txBody>
          <a:bodyPr wrap="square" rtlCol="0">
            <a:spAutoFit/>
          </a:bodyPr>
          <a:lstStyle/>
          <a:p>
            <a:r>
              <a:rPr lang="en-US" sz="900" dirty="0"/>
              <a:t>Fission energy</a:t>
            </a:r>
          </a:p>
        </p:txBody>
      </p:sp>
      <p:sp>
        <p:nvSpPr>
          <p:cNvPr id="22" name="TextBox 21"/>
          <p:cNvSpPr txBox="1"/>
          <p:nvPr/>
        </p:nvSpPr>
        <p:spPr>
          <a:xfrm>
            <a:off x="5715000" y="4964668"/>
            <a:ext cx="1447800" cy="507831"/>
          </a:xfrm>
          <a:prstGeom prst="rect">
            <a:avLst/>
          </a:prstGeom>
          <a:noFill/>
        </p:spPr>
        <p:txBody>
          <a:bodyPr wrap="square" rtlCol="0">
            <a:spAutoFit/>
          </a:bodyPr>
          <a:lstStyle/>
          <a:p>
            <a:r>
              <a:rPr lang="en-US" sz="900" dirty="0"/>
              <a:t>Alpha decay energy deposited in two detectors (focal plane and side </a:t>
            </a:r>
            <a:r>
              <a:rPr lang="en-US" sz="900" dirty="0" err="1"/>
              <a:t>det</a:t>
            </a:r>
            <a:r>
              <a:rPr lang="en-US" sz="900" dirty="0"/>
              <a:t>)</a:t>
            </a:r>
          </a:p>
        </p:txBody>
      </p:sp>
      <p:cxnSp>
        <p:nvCxnSpPr>
          <p:cNvPr id="24" name="Straight Arrow Connector 23"/>
          <p:cNvCxnSpPr/>
          <p:nvPr/>
        </p:nvCxnSpPr>
        <p:spPr>
          <a:xfrm rot="10800000">
            <a:off x="1013902" y="3505200"/>
            <a:ext cx="1043499"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866900" y="3314700"/>
            <a:ext cx="381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70602" y="6111114"/>
            <a:ext cx="1447800" cy="507831"/>
          </a:xfrm>
          <a:prstGeom prst="rect">
            <a:avLst/>
          </a:prstGeom>
          <a:noFill/>
        </p:spPr>
        <p:txBody>
          <a:bodyPr wrap="square" rtlCol="0">
            <a:spAutoFit/>
          </a:bodyPr>
          <a:lstStyle/>
          <a:p>
            <a:r>
              <a:rPr lang="en-US" sz="900" dirty="0"/>
              <a:t>Fission energy deposited in two detectors (focal plane and side </a:t>
            </a:r>
            <a:r>
              <a:rPr lang="en-US" sz="900" dirty="0" err="1"/>
              <a:t>det</a:t>
            </a:r>
            <a:r>
              <a:rPr lang="en-US" sz="900" dirty="0"/>
              <a:t>)</a:t>
            </a:r>
          </a:p>
        </p:txBody>
      </p:sp>
      <p:sp>
        <p:nvSpPr>
          <p:cNvPr id="23" name="TextBox 22"/>
          <p:cNvSpPr txBox="1"/>
          <p:nvPr/>
        </p:nvSpPr>
        <p:spPr>
          <a:xfrm>
            <a:off x="4114800" y="2377944"/>
            <a:ext cx="1447800" cy="369332"/>
          </a:xfrm>
          <a:prstGeom prst="rect">
            <a:avLst/>
          </a:prstGeom>
          <a:noFill/>
        </p:spPr>
        <p:txBody>
          <a:bodyPr wrap="square" rtlCol="0">
            <a:spAutoFit/>
          </a:bodyPr>
          <a:lstStyle/>
          <a:p>
            <a:r>
              <a:rPr lang="en-US" sz="900" dirty="0"/>
              <a:t>Side detector only alpha decay energy</a:t>
            </a:r>
          </a:p>
        </p:txBody>
      </p:sp>
      <p:sp>
        <p:nvSpPr>
          <p:cNvPr id="25" name="TextBox 24"/>
          <p:cNvSpPr txBox="1"/>
          <p:nvPr/>
        </p:nvSpPr>
        <p:spPr>
          <a:xfrm>
            <a:off x="2438400" y="304800"/>
            <a:ext cx="5110373" cy="369332"/>
          </a:xfrm>
          <a:prstGeom prst="rect">
            <a:avLst/>
          </a:prstGeom>
          <a:noFill/>
        </p:spPr>
        <p:txBody>
          <a:bodyPr wrap="none" rtlCol="0">
            <a:spAutoFit/>
          </a:bodyPr>
          <a:lstStyle/>
          <a:p>
            <a:r>
              <a:rPr lang="en-US" dirty="0"/>
              <a:t>Interpreted as the 4n-evaporation channel -- </a:t>
            </a:r>
            <a:r>
              <a:rPr lang="en-US" baseline="30000" dirty="0"/>
              <a:t>293</a:t>
            </a:r>
            <a:r>
              <a:rPr lang="en-US" dirty="0"/>
              <a:t>117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838200"/>
            <a:ext cx="5265661" cy="5029201"/>
          </a:xfrm>
          <a:prstGeom prst="rect">
            <a:avLst/>
          </a:prstGeom>
          <a:noFill/>
          <a:ln w="9525">
            <a:noFill/>
            <a:miter lim="800000"/>
            <a:headEnd/>
            <a:tailEnd/>
          </a:ln>
        </p:spPr>
      </p:pic>
      <p:sp>
        <p:nvSpPr>
          <p:cNvPr id="5" name="TextBox 4"/>
          <p:cNvSpPr txBox="1"/>
          <p:nvPr/>
        </p:nvSpPr>
        <p:spPr>
          <a:xfrm>
            <a:off x="5486400" y="4648200"/>
            <a:ext cx="1879041" cy="338554"/>
          </a:xfrm>
          <a:prstGeom prst="rect">
            <a:avLst/>
          </a:prstGeom>
          <a:noFill/>
        </p:spPr>
        <p:txBody>
          <a:bodyPr wrap="none" rtlCol="0">
            <a:spAutoFit/>
          </a:bodyPr>
          <a:lstStyle/>
          <a:p>
            <a:r>
              <a:rPr lang="en-US" dirty="0"/>
              <a:t>247 </a:t>
            </a:r>
            <a:r>
              <a:rPr lang="en-US" dirty="0" err="1"/>
              <a:t>MeV</a:t>
            </a:r>
            <a:r>
              <a:rPr lang="en-US" dirty="0"/>
              <a:t> beam energy</a:t>
            </a:r>
          </a:p>
        </p:txBody>
      </p:sp>
      <p:sp>
        <p:nvSpPr>
          <p:cNvPr id="4" name="TextBox 3"/>
          <p:cNvSpPr txBox="1"/>
          <p:nvPr/>
        </p:nvSpPr>
        <p:spPr>
          <a:xfrm>
            <a:off x="152400" y="3124200"/>
            <a:ext cx="2438400" cy="923330"/>
          </a:xfrm>
          <a:prstGeom prst="rect">
            <a:avLst/>
          </a:prstGeom>
          <a:noFill/>
        </p:spPr>
        <p:txBody>
          <a:bodyPr wrap="square" rtlCol="0">
            <a:spAutoFit/>
          </a:bodyPr>
          <a:lstStyle/>
          <a:p>
            <a:pPr algn="ctr"/>
            <a:r>
              <a:rPr lang="en-US" dirty="0"/>
              <a:t>May be missing </a:t>
            </a:r>
            <a:r>
              <a:rPr lang="en-US" dirty="0">
                <a:latin typeface="Symbol" pitchFamily="18" charset="2"/>
              </a:rPr>
              <a:t>a</a:t>
            </a:r>
            <a:r>
              <a:rPr lang="en-US" dirty="0"/>
              <a:t> decays because beam came on</a:t>
            </a:r>
          </a:p>
        </p:txBody>
      </p:sp>
      <p:cxnSp>
        <p:nvCxnSpPr>
          <p:cNvPr id="7" name="Straight Arrow Connector 6"/>
          <p:cNvCxnSpPr/>
          <p:nvPr/>
        </p:nvCxnSpPr>
        <p:spPr>
          <a:xfrm rot="16200000" flipH="1">
            <a:off x="1485900" y="4076700"/>
            <a:ext cx="685800" cy="6096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438400" y="304800"/>
            <a:ext cx="5110373" cy="369332"/>
          </a:xfrm>
          <a:prstGeom prst="rect">
            <a:avLst/>
          </a:prstGeom>
          <a:noFill/>
        </p:spPr>
        <p:txBody>
          <a:bodyPr wrap="none" rtlCol="0">
            <a:spAutoFit/>
          </a:bodyPr>
          <a:lstStyle/>
          <a:p>
            <a:r>
              <a:rPr lang="en-US" dirty="0"/>
              <a:t>Interpreted as the 3n-evaporation channel -- </a:t>
            </a:r>
            <a:r>
              <a:rPr lang="en-US" baseline="30000" dirty="0"/>
              <a:t>294</a:t>
            </a:r>
            <a:r>
              <a:rPr lang="en-US" dirty="0"/>
              <a:t>117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338"/>
            <a:ext cx="8229600" cy="1251062"/>
          </a:xfrm>
        </p:spPr>
        <p:txBody>
          <a:bodyPr/>
          <a:lstStyle/>
          <a:p>
            <a:r>
              <a:rPr lang="en-US" dirty="0"/>
              <a:t>Decay properties of nuclides observed in element 117 experiments</a:t>
            </a:r>
          </a:p>
        </p:txBody>
      </p:sp>
      <p:pic>
        <p:nvPicPr>
          <p:cNvPr id="393230" name="Picture 14"/>
          <p:cNvPicPr>
            <a:picLocks noChangeAspect="1" noChangeArrowheads="1"/>
          </p:cNvPicPr>
          <p:nvPr/>
        </p:nvPicPr>
        <p:blipFill>
          <a:blip r:embed="rId2" cstate="print"/>
          <a:srcRect/>
          <a:stretch>
            <a:fillRect/>
          </a:stretch>
        </p:blipFill>
        <p:spPr bwMode="auto">
          <a:xfrm>
            <a:off x="914401" y="1834543"/>
            <a:ext cx="6796088" cy="4490057"/>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Odd-Z nuclei exhibit broader alpha energy spectra indicative of decay to excited states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245" y="1481078"/>
            <a:ext cx="6926140" cy="491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1465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Decay Spectroscopy of Element 115 - Setup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81" y="940184"/>
            <a:ext cx="7627523" cy="5088028"/>
          </a:xfrm>
          <a:prstGeom prst="rect">
            <a:avLst/>
          </a:prstGeom>
        </p:spPr>
      </p:pic>
      <p:sp>
        <p:nvSpPr>
          <p:cNvPr id="7" name="TextBox 6"/>
          <p:cNvSpPr txBox="1"/>
          <p:nvPr/>
        </p:nvSpPr>
        <p:spPr>
          <a:xfrm>
            <a:off x="3282744" y="5760007"/>
            <a:ext cx="3198312" cy="369332"/>
          </a:xfrm>
          <a:prstGeom prst="rect">
            <a:avLst/>
          </a:prstGeom>
          <a:noFill/>
        </p:spPr>
        <p:txBody>
          <a:bodyPr wrap="none" rtlCol="0">
            <a:spAutoFit/>
          </a:bodyPr>
          <a:lstStyle/>
          <a:p>
            <a:pPr algn="ctr">
              <a:spcBef>
                <a:spcPct val="0"/>
              </a:spcBef>
            </a:pPr>
            <a:r>
              <a:rPr lang="en-US" sz="1800" dirty="0">
                <a:solidFill>
                  <a:srgbClr val="000000"/>
                </a:solidFill>
                <a:latin typeface="Arial"/>
                <a:ea typeface="+mn-ea"/>
              </a:rPr>
              <a:t>Berkeley Gas-filled Separator</a:t>
            </a:r>
          </a:p>
        </p:txBody>
      </p:sp>
      <p:sp>
        <p:nvSpPr>
          <p:cNvPr id="8" name="TextBox 7"/>
          <p:cNvSpPr txBox="1"/>
          <p:nvPr/>
        </p:nvSpPr>
        <p:spPr>
          <a:xfrm>
            <a:off x="586775" y="852708"/>
            <a:ext cx="787395" cy="369332"/>
          </a:xfrm>
          <a:prstGeom prst="rect">
            <a:avLst/>
          </a:prstGeom>
          <a:noFill/>
        </p:spPr>
        <p:txBody>
          <a:bodyPr wrap="none" rtlCol="0">
            <a:spAutoFit/>
          </a:bodyPr>
          <a:lstStyle/>
          <a:p>
            <a:pPr>
              <a:spcBef>
                <a:spcPct val="0"/>
              </a:spcBef>
            </a:pPr>
            <a:r>
              <a:rPr lang="en-US" sz="1800" dirty="0">
                <a:solidFill>
                  <a:srgbClr val="000000"/>
                </a:solidFill>
                <a:latin typeface="Arial"/>
                <a:ea typeface="+mn-ea"/>
              </a:rPr>
              <a:t>Beam</a:t>
            </a:r>
          </a:p>
        </p:txBody>
      </p:sp>
      <p:sp>
        <p:nvSpPr>
          <p:cNvPr id="9" name="TextBox 8"/>
          <p:cNvSpPr txBox="1"/>
          <p:nvPr/>
        </p:nvSpPr>
        <p:spPr>
          <a:xfrm>
            <a:off x="1010455" y="1163374"/>
            <a:ext cx="825932" cy="369332"/>
          </a:xfrm>
          <a:prstGeom prst="rect">
            <a:avLst/>
          </a:prstGeom>
          <a:noFill/>
        </p:spPr>
        <p:txBody>
          <a:bodyPr wrap="none" rtlCol="0">
            <a:spAutoFit/>
          </a:bodyPr>
          <a:lstStyle/>
          <a:p>
            <a:pPr>
              <a:spcBef>
                <a:spcPct val="0"/>
              </a:spcBef>
            </a:pPr>
            <a:r>
              <a:rPr lang="en-US" sz="1800" dirty="0">
                <a:solidFill>
                  <a:srgbClr val="000000"/>
                </a:solidFill>
                <a:latin typeface="Arial"/>
                <a:ea typeface="+mn-ea"/>
              </a:rPr>
              <a:t>Target</a:t>
            </a:r>
          </a:p>
        </p:txBody>
      </p:sp>
      <p:sp>
        <p:nvSpPr>
          <p:cNvPr id="10" name="TextBox 9"/>
          <p:cNvSpPr txBox="1"/>
          <p:nvPr/>
        </p:nvSpPr>
        <p:spPr>
          <a:xfrm>
            <a:off x="3455939" y="4460811"/>
            <a:ext cx="2625462" cy="369332"/>
          </a:xfrm>
          <a:prstGeom prst="rect">
            <a:avLst/>
          </a:prstGeom>
          <a:solidFill>
            <a:schemeClr val="bg1">
              <a:alpha val="45000"/>
            </a:schemeClr>
          </a:solidFill>
        </p:spPr>
        <p:txBody>
          <a:bodyPr wrap="none" rtlCol="0">
            <a:spAutoFit/>
          </a:bodyPr>
          <a:lstStyle/>
          <a:p>
            <a:pPr>
              <a:spcBef>
                <a:spcPct val="0"/>
              </a:spcBef>
            </a:pPr>
            <a:r>
              <a:rPr lang="en-US" sz="1800" dirty="0" err="1">
                <a:solidFill>
                  <a:srgbClr val="800000"/>
                </a:solidFill>
                <a:latin typeface="Arial"/>
                <a:ea typeface="+mn-ea"/>
              </a:rPr>
              <a:t>Transfermium</a:t>
            </a:r>
            <a:r>
              <a:rPr lang="en-US" sz="1800" dirty="0">
                <a:solidFill>
                  <a:srgbClr val="800000"/>
                </a:solidFill>
                <a:latin typeface="Arial"/>
                <a:ea typeface="+mn-ea"/>
              </a:rPr>
              <a:t> Elements</a:t>
            </a:r>
          </a:p>
        </p:txBody>
      </p:sp>
      <p:sp>
        <p:nvSpPr>
          <p:cNvPr id="11" name="TextBox 10"/>
          <p:cNvSpPr txBox="1"/>
          <p:nvPr/>
        </p:nvSpPr>
        <p:spPr>
          <a:xfrm>
            <a:off x="3580538" y="2621777"/>
            <a:ext cx="2653290" cy="369332"/>
          </a:xfrm>
          <a:prstGeom prst="rect">
            <a:avLst/>
          </a:prstGeom>
          <a:solidFill>
            <a:schemeClr val="bg1">
              <a:alpha val="45000"/>
            </a:schemeClr>
          </a:solidFill>
        </p:spPr>
        <p:txBody>
          <a:bodyPr wrap="none" rtlCol="0">
            <a:spAutoFit/>
          </a:bodyPr>
          <a:lstStyle/>
          <a:p>
            <a:pPr>
              <a:spcBef>
                <a:spcPct val="0"/>
              </a:spcBef>
            </a:pPr>
            <a:r>
              <a:rPr lang="en-US" sz="1800" dirty="0">
                <a:solidFill>
                  <a:srgbClr val="000099"/>
                </a:solidFill>
                <a:latin typeface="Arial"/>
                <a:ea typeface="+mn-ea"/>
              </a:rPr>
              <a:t>Beam + Everything Else</a:t>
            </a:r>
          </a:p>
        </p:txBody>
      </p:sp>
      <p:grpSp>
        <p:nvGrpSpPr>
          <p:cNvPr id="3" name="Group 30"/>
          <p:cNvGrpSpPr>
            <a:grpSpLocks noChangeAspect="1"/>
          </p:cNvGrpSpPr>
          <p:nvPr/>
        </p:nvGrpSpPr>
        <p:grpSpPr>
          <a:xfrm>
            <a:off x="7470438" y="1511440"/>
            <a:ext cx="1520543" cy="1556267"/>
            <a:chOff x="6940772" y="1363384"/>
            <a:chExt cx="2565178" cy="2625445"/>
          </a:xfrm>
        </p:grpSpPr>
        <p:grpSp>
          <p:nvGrpSpPr>
            <p:cNvPr id="4" name="Group 23"/>
            <p:cNvGrpSpPr/>
            <p:nvPr/>
          </p:nvGrpSpPr>
          <p:grpSpPr>
            <a:xfrm rot="16200000">
              <a:off x="6238068" y="2066088"/>
              <a:ext cx="2067868" cy="662460"/>
              <a:chOff x="7476182" y="3256519"/>
              <a:chExt cx="2067868" cy="662460"/>
            </a:xfrm>
          </p:grpSpPr>
          <p:sp>
            <p:nvSpPr>
              <p:cNvPr id="25" name="Can 24"/>
              <p:cNvSpPr/>
              <p:nvPr/>
            </p:nvSpPr>
            <p:spPr bwMode="auto">
              <a:xfrm rot="16200000">
                <a:off x="8680536" y="3055465"/>
                <a:ext cx="662460" cy="1064568"/>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26" name="Can 25"/>
              <p:cNvSpPr/>
              <p:nvPr/>
            </p:nvSpPr>
            <p:spPr bwMode="auto">
              <a:xfrm rot="16200000">
                <a:off x="8079093" y="3201429"/>
                <a:ext cx="1354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27" name="Can 26"/>
              <p:cNvSpPr/>
              <p:nvPr/>
            </p:nvSpPr>
            <p:spPr bwMode="auto">
              <a:xfrm rot="16200000">
                <a:off x="7722802" y="3053320"/>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28" name="Can 27"/>
              <p:cNvSpPr/>
              <p:nvPr/>
            </p:nvSpPr>
            <p:spPr bwMode="auto">
              <a:xfrm rot="16200000">
                <a:off x="7722803" y="3341129"/>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29" name="Can 28"/>
              <p:cNvSpPr/>
              <p:nvPr/>
            </p:nvSpPr>
            <p:spPr bwMode="auto">
              <a:xfrm rot="16200000">
                <a:off x="7780641" y="3061814"/>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30" name="Can 29"/>
              <p:cNvSpPr/>
              <p:nvPr/>
            </p:nvSpPr>
            <p:spPr bwMode="auto">
              <a:xfrm rot="16200000">
                <a:off x="7780642" y="3349623"/>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grpSp>
        <p:grpSp>
          <p:nvGrpSpPr>
            <p:cNvPr id="5" name="Group 22"/>
            <p:cNvGrpSpPr/>
            <p:nvPr/>
          </p:nvGrpSpPr>
          <p:grpSpPr>
            <a:xfrm>
              <a:off x="7438082" y="3326369"/>
              <a:ext cx="2067868" cy="662460"/>
              <a:chOff x="7476182" y="3256519"/>
              <a:chExt cx="2067868" cy="662460"/>
            </a:xfrm>
          </p:grpSpPr>
          <p:sp>
            <p:nvSpPr>
              <p:cNvPr id="22" name="Can 21"/>
              <p:cNvSpPr/>
              <p:nvPr/>
            </p:nvSpPr>
            <p:spPr bwMode="auto">
              <a:xfrm rot="16200000">
                <a:off x="8680536" y="3055465"/>
                <a:ext cx="662460" cy="1064568"/>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21" name="Can 20"/>
              <p:cNvSpPr/>
              <p:nvPr/>
            </p:nvSpPr>
            <p:spPr bwMode="auto">
              <a:xfrm rot="16200000">
                <a:off x="8079093" y="3201429"/>
                <a:ext cx="1354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17" name="Can 16"/>
              <p:cNvSpPr/>
              <p:nvPr/>
            </p:nvSpPr>
            <p:spPr bwMode="auto">
              <a:xfrm rot="16200000">
                <a:off x="7722802" y="3053320"/>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18" name="Can 17"/>
              <p:cNvSpPr/>
              <p:nvPr/>
            </p:nvSpPr>
            <p:spPr bwMode="auto">
              <a:xfrm rot="16200000">
                <a:off x="7722803" y="3341129"/>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19" name="Can 18"/>
              <p:cNvSpPr/>
              <p:nvPr/>
            </p:nvSpPr>
            <p:spPr bwMode="auto">
              <a:xfrm rot="16200000">
                <a:off x="7780641" y="3061814"/>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sp>
            <p:nvSpPr>
              <p:cNvPr id="20" name="Can 19"/>
              <p:cNvSpPr/>
              <p:nvPr/>
            </p:nvSpPr>
            <p:spPr bwMode="auto">
              <a:xfrm rot="16200000">
                <a:off x="7780642" y="3349623"/>
                <a:ext cx="287809" cy="781050"/>
              </a:xfrm>
              <a:prstGeom prst="can">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grpSp>
        <p:sp>
          <p:nvSpPr>
            <p:cNvPr id="16" name="Half Frame 15"/>
            <p:cNvSpPr/>
            <p:nvPr/>
          </p:nvSpPr>
          <p:spPr bwMode="auto">
            <a:xfrm rot="5400000">
              <a:off x="7040509" y="3380316"/>
              <a:ext cx="448379" cy="448364"/>
            </a:xfrm>
            <a:prstGeom prst="halfFrame">
              <a:avLst>
                <a:gd name="adj1" fmla="val 15866"/>
                <a:gd name="adj2" fmla="val 14522"/>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spcBef>
                  <a:spcPct val="0"/>
                </a:spcBef>
              </a:pPr>
              <a:endParaRPr lang="en-US" sz="1800">
                <a:solidFill>
                  <a:srgbClr val="000000"/>
                </a:solidFill>
                <a:latin typeface="Arial"/>
                <a:ea typeface="+mn-ea"/>
              </a:endParaRPr>
            </a:p>
          </p:txBody>
        </p:sp>
      </p:grpSp>
      <p:sp>
        <p:nvSpPr>
          <p:cNvPr id="32" name="TextBox 31"/>
          <p:cNvSpPr txBox="1"/>
          <p:nvPr/>
        </p:nvSpPr>
        <p:spPr>
          <a:xfrm>
            <a:off x="7729293" y="3173739"/>
            <a:ext cx="1164101" cy="646331"/>
          </a:xfrm>
          <a:prstGeom prst="rect">
            <a:avLst/>
          </a:prstGeom>
          <a:noFill/>
        </p:spPr>
        <p:txBody>
          <a:bodyPr wrap="none" rtlCol="0">
            <a:spAutoFit/>
          </a:bodyPr>
          <a:lstStyle/>
          <a:p>
            <a:pPr marL="285750" indent="-285750">
              <a:spcBef>
                <a:spcPct val="0"/>
              </a:spcBef>
              <a:buFont typeface="Symbol" panose="05050102010706020507" pitchFamily="18" charset="2"/>
              <a:buChar char="a"/>
            </a:pPr>
            <a:r>
              <a:rPr lang="en-US" sz="1800" dirty="0">
                <a:solidFill>
                  <a:srgbClr val="000000"/>
                </a:solidFill>
                <a:latin typeface="Arial"/>
                <a:ea typeface="+mn-ea"/>
              </a:rPr>
              <a:t>+ </a:t>
            </a:r>
            <a:r>
              <a:rPr lang="en-US" sz="1800" dirty="0">
                <a:solidFill>
                  <a:srgbClr val="000000"/>
                </a:solidFill>
                <a:latin typeface="Symbol" panose="05050102010706020507" pitchFamily="18" charset="2"/>
                <a:ea typeface="+mn-ea"/>
                <a:cs typeface="Symap" panose="00000400000000000000" pitchFamily="2" charset="0"/>
              </a:rPr>
              <a:t>g</a:t>
            </a:r>
            <a:r>
              <a:rPr lang="en-US" sz="1800" dirty="0">
                <a:solidFill>
                  <a:srgbClr val="000000"/>
                </a:solidFill>
                <a:latin typeface="Arial"/>
                <a:ea typeface="+mn-ea"/>
              </a:rPr>
              <a:t>-ray</a:t>
            </a:r>
          </a:p>
          <a:p>
            <a:pPr>
              <a:spcBef>
                <a:spcPct val="0"/>
              </a:spcBef>
            </a:pPr>
            <a:r>
              <a:rPr lang="en-US" sz="1800" dirty="0">
                <a:solidFill>
                  <a:srgbClr val="000000"/>
                </a:solidFill>
                <a:latin typeface="Arial"/>
                <a:ea typeface="+mn-ea"/>
              </a:rPr>
              <a:t>detectors</a:t>
            </a:r>
          </a:p>
        </p:txBody>
      </p:sp>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899" y="6261833"/>
            <a:ext cx="1265720" cy="39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http://seanduffy.typepad.com/.a/6a00e55168107b88330133f49e975a970b-800w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267" y="6065369"/>
            <a:ext cx="792631" cy="7926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esg-pcmdi.llnl.gov/esg-image-gallery/logos/llnl.gif/image_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1063" y="6153148"/>
            <a:ext cx="730228" cy="7506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www.sport.uni-mainz.de/Preuss/img_main/JGU-Logo_farbe_high.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108" t="25341" r="17181" b="14823"/>
          <a:stretch/>
        </p:blipFill>
        <p:spPr bwMode="auto">
          <a:xfrm>
            <a:off x="4881900" y="6192159"/>
            <a:ext cx="1202862" cy="67265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http://www.firstpointusa.com/files/1113/3839/1333/Oregon%20State%20Universit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103" y="6143623"/>
            <a:ext cx="1025212" cy="71437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ttp://swe.berkeley.edu/header_footer/images/berkeley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4043" y="6107659"/>
            <a:ext cx="730684" cy="7306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http://www.wissenschaftsallianz-mainz.de/uploads/pics/logo_helmholtz-institut_mainz_0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6488" y="6307400"/>
            <a:ext cx="933220" cy="5506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277100" y="762000"/>
            <a:ext cx="1705916" cy="307777"/>
          </a:xfrm>
          <a:prstGeom prst="rect">
            <a:avLst/>
          </a:prstGeom>
          <a:noFill/>
        </p:spPr>
        <p:txBody>
          <a:bodyPr wrap="none" rtlCol="0">
            <a:spAutoFit/>
          </a:bodyPr>
          <a:lstStyle/>
          <a:p>
            <a:pPr defTabSz="457200" eaLnBrk="1" fontAlgn="auto" hangingPunct="1">
              <a:spcBef>
                <a:spcPts val="0"/>
              </a:spcBef>
              <a:spcAft>
                <a:spcPts val="0"/>
              </a:spcAft>
            </a:pPr>
            <a:r>
              <a:rPr lang="en-US" sz="1400" b="1" dirty="0">
                <a:solidFill>
                  <a:srgbClr val="000000"/>
                </a:solidFill>
                <a:latin typeface="Arial"/>
                <a:ea typeface="+mn-ea"/>
              </a:rPr>
              <a:t>Courtesy J. Gates</a:t>
            </a:r>
          </a:p>
        </p:txBody>
      </p:sp>
    </p:spTree>
    <p:extLst>
      <p:ext uri="{BB962C8B-B14F-4D97-AF65-F5344CB8AC3E}">
        <p14:creationId xmlns:p14="http://schemas.microsoft.com/office/powerpoint/2010/main" val="1069040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would you “discover” a new element?</a:t>
            </a:r>
          </a:p>
        </p:txBody>
      </p:sp>
      <p:sp>
        <p:nvSpPr>
          <p:cNvPr id="3" name="TextBox 2"/>
          <p:cNvSpPr txBox="1"/>
          <p:nvPr/>
        </p:nvSpPr>
        <p:spPr>
          <a:xfrm>
            <a:off x="381000" y="2057400"/>
            <a:ext cx="8610600" cy="2400657"/>
          </a:xfrm>
          <a:prstGeom prst="rect">
            <a:avLst/>
          </a:prstGeom>
          <a:noFill/>
        </p:spPr>
        <p:txBody>
          <a:bodyPr wrap="square" rtlCol="0">
            <a:spAutoFit/>
          </a:bodyPr>
          <a:lstStyle/>
          <a:p>
            <a:r>
              <a:rPr lang="en-US" sz="2000" b="1" dirty="0">
                <a:latin typeface="Cambria" panose="02040503050406030204" pitchFamily="18" charset="0"/>
              </a:rPr>
              <a:t>A) Combine a bunch of chemicals in a test tube and chant special incantations while heating with a Bunsen burner</a:t>
            </a:r>
          </a:p>
          <a:p>
            <a:r>
              <a:rPr lang="en-US" sz="2000" b="1" dirty="0">
                <a:latin typeface="Cambria" panose="02040503050406030204" pitchFamily="18" charset="0"/>
              </a:rPr>
              <a:t>B) Chemically process tons of dirt/ore </a:t>
            </a:r>
          </a:p>
          <a:p>
            <a:r>
              <a:rPr lang="en-US" sz="2000" b="1" dirty="0">
                <a:latin typeface="Cambria" panose="02040503050406030204" pitchFamily="18" charset="0"/>
              </a:rPr>
              <a:t>C) Use a nuclear reaction</a:t>
            </a:r>
          </a:p>
          <a:p>
            <a:r>
              <a:rPr lang="en-US" sz="2000" b="1" dirty="0">
                <a:latin typeface="Cambria" panose="02040503050406030204" pitchFamily="18" charset="0"/>
              </a:rPr>
              <a:t>D) Look for spectral lines in the galaxy using x-ray and gamma-ray detectors</a:t>
            </a:r>
          </a:p>
        </p:txBody>
      </p:sp>
      <p:sp>
        <p:nvSpPr>
          <p:cNvPr id="4" name="TextBox 3"/>
          <p:cNvSpPr txBox="1"/>
          <p:nvPr/>
        </p:nvSpPr>
        <p:spPr>
          <a:xfrm>
            <a:off x="1512065" y="4789975"/>
            <a:ext cx="6443046" cy="584775"/>
          </a:xfrm>
          <a:prstGeom prst="rect">
            <a:avLst/>
          </a:prstGeom>
          <a:noFill/>
        </p:spPr>
        <p:txBody>
          <a:bodyPr wrap="none" rtlCol="0">
            <a:spAutoFit/>
          </a:bodyPr>
          <a:lstStyle/>
          <a:p>
            <a:r>
              <a:rPr lang="en-US" sz="3200" b="1" dirty="0">
                <a:latin typeface="Cambria" panose="02040503050406030204" pitchFamily="18" charset="0"/>
              </a:rPr>
              <a:t>Answer: C, but all have been tried</a:t>
            </a:r>
          </a:p>
        </p:txBody>
      </p:sp>
    </p:spTree>
    <p:extLst>
      <p:ext uri="{BB962C8B-B14F-4D97-AF65-F5344CB8AC3E}">
        <p14:creationId xmlns:p14="http://schemas.microsoft.com/office/powerpoint/2010/main" val="151038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Decay Spectroscopy of Element 115 - Setup</a:t>
            </a:r>
          </a:p>
        </p:txBody>
      </p:sp>
      <p:pic>
        <p:nvPicPr>
          <p:cNvPr id="7171" name="Picture 3" descr="C:\Users\Jack\Documents\Work\Pictures\Am243TargetWhe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1074" y="2833866"/>
            <a:ext cx="3111690" cy="3225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ack\Documents\Work\Pictures\Clovers@BGS_F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7489" y="1208530"/>
            <a:ext cx="3646511" cy="48620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7550" y="2935803"/>
            <a:ext cx="2400016" cy="430887"/>
          </a:xfrm>
          <a:prstGeom prst="rect">
            <a:avLst/>
          </a:prstGeom>
          <a:solidFill>
            <a:schemeClr val="bg1">
              <a:alpha val="73000"/>
            </a:schemeClr>
          </a:solidFill>
        </p:spPr>
        <p:txBody>
          <a:bodyPr wrap="none" rtlCol="0">
            <a:spAutoFit/>
          </a:bodyPr>
          <a:lstStyle/>
          <a:p>
            <a:pPr>
              <a:spcBef>
                <a:spcPct val="0"/>
              </a:spcBef>
            </a:pPr>
            <a:r>
              <a:rPr lang="en-US" sz="2200" b="1" baseline="30000" dirty="0">
                <a:solidFill>
                  <a:srgbClr val="000000"/>
                </a:solidFill>
                <a:latin typeface="Arial"/>
                <a:ea typeface="+mn-ea"/>
              </a:rPr>
              <a:t>243</a:t>
            </a:r>
            <a:r>
              <a:rPr lang="en-US" sz="2200" b="1" dirty="0">
                <a:solidFill>
                  <a:srgbClr val="000000"/>
                </a:solidFill>
                <a:latin typeface="Arial"/>
                <a:ea typeface="+mn-ea"/>
              </a:rPr>
              <a:t>Am</a:t>
            </a:r>
            <a:r>
              <a:rPr lang="en-US" sz="2200" b="1" baseline="-25000" dirty="0">
                <a:solidFill>
                  <a:srgbClr val="000000"/>
                </a:solidFill>
                <a:latin typeface="Arial"/>
                <a:ea typeface="+mn-ea"/>
              </a:rPr>
              <a:t>2</a:t>
            </a:r>
            <a:r>
              <a:rPr lang="en-US" sz="2200" b="1" dirty="0">
                <a:solidFill>
                  <a:srgbClr val="000000"/>
                </a:solidFill>
                <a:latin typeface="Arial"/>
                <a:ea typeface="+mn-ea"/>
              </a:rPr>
              <a:t>O</a:t>
            </a:r>
            <a:r>
              <a:rPr lang="en-US" sz="2200" b="1" baseline="-25000" dirty="0">
                <a:solidFill>
                  <a:srgbClr val="000000"/>
                </a:solidFill>
                <a:latin typeface="Arial"/>
                <a:ea typeface="+mn-ea"/>
              </a:rPr>
              <a:t>3</a:t>
            </a:r>
            <a:r>
              <a:rPr lang="en-US" sz="2200" b="1" dirty="0">
                <a:solidFill>
                  <a:srgbClr val="000000"/>
                </a:solidFill>
                <a:latin typeface="Arial"/>
                <a:ea typeface="+mn-ea"/>
              </a:rPr>
              <a:t> targets</a:t>
            </a:r>
          </a:p>
        </p:txBody>
      </p:sp>
      <p:sp>
        <p:nvSpPr>
          <p:cNvPr id="8" name="TextBox 7"/>
          <p:cNvSpPr txBox="1"/>
          <p:nvPr/>
        </p:nvSpPr>
        <p:spPr>
          <a:xfrm>
            <a:off x="5666094" y="5529899"/>
            <a:ext cx="3103735" cy="430887"/>
          </a:xfrm>
          <a:prstGeom prst="rect">
            <a:avLst/>
          </a:prstGeom>
          <a:solidFill>
            <a:schemeClr val="bg1">
              <a:alpha val="73000"/>
            </a:schemeClr>
          </a:solidFill>
        </p:spPr>
        <p:txBody>
          <a:bodyPr wrap="none" rtlCol="0">
            <a:spAutoFit/>
          </a:bodyPr>
          <a:lstStyle/>
          <a:p>
            <a:pPr>
              <a:spcBef>
                <a:spcPct val="0"/>
              </a:spcBef>
            </a:pPr>
            <a:r>
              <a:rPr lang="en-US" sz="2200" b="1" dirty="0">
                <a:solidFill>
                  <a:srgbClr val="000000"/>
                </a:solidFill>
                <a:latin typeface="Arial"/>
                <a:ea typeface="+mn-ea"/>
              </a:rPr>
              <a:t>Germanium detectors</a:t>
            </a:r>
          </a:p>
        </p:txBody>
      </p:sp>
      <p:pic>
        <p:nvPicPr>
          <p:cNvPr id="9" name="cube corner for mac.m4v" descr="Macintosh HD:Users:pavetter:Desktop:DOE NP Low Energy Review 2011:Talks:cube corner for mac.m4v">
            <a:hlinkClick r:id="" action="ppaction://media"/>
          </p:cNvPr>
          <p:cNvPicPr>
            <a:picLocks noChangeAspect="1" noChangeArrowheads="1"/>
          </p:cNvPicPr>
          <p:nvPr>
            <a:videoFile r:link="rId1"/>
          </p:nvPr>
        </p:nvPicPr>
        <p:blipFill rotWithShape="1">
          <a:blip r:embed="rId5">
            <a:extLst>
              <a:ext uri="{28A0092B-C50C-407E-A947-70E740481C1C}">
                <a14:useLocalDpi xmlns:a14="http://schemas.microsoft.com/office/drawing/2010/main" val="0"/>
              </a:ext>
            </a:extLst>
          </a:blip>
          <a:srcRect l="4722" r="19142"/>
          <a:stretch/>
        </p:blipFill>
        <p:spPr bwMode="auto">
          <a:xfrm>
            <a:off x="0" y="3328052"/>
            <a:ext cx="3136426" cy="273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556" y="3322584"/>
            <a:ext cx="1739579" cy="430887"/>
          </a:xfrm>
          <a:prstGeom prst="rect">
            <a:avLst/>
          </a:prstGeom>
          <a:solidFill>
            <a:schemeClr val="bg1">
              <a:alpha val="73000"/>
            </a:schemeClr>
          </a:solidFill>
        </p:spPr>
        <p:txBody>
          <a:bodyPr wrap="none" rtlCol="0">
            <a:spAutoFit/>
          </a:bodyPr>
          <a:lstStyle/>
          <a:p>
            <a:pPr>
              <a:spcBef>
                <a:spcPct val="0"/>
              </a:spcBef>
            </a:pPr>
            <a:r>
              <a:rPr lang="en-US" sz="2200" b="1" dirty="0">
                <a:solidFill>
                  <a:srgbClr val="000000"/>
                </a:solidFill>
                <a:latin typeface="Arial"/>
                <a:ea typeface="+mn-ea"/>
              </a:rPr>
              <a:t>C</a:t>
            </a:r>
            <a:r>
              <a:rPr lang="en-US" sz="2200" b="1" baseline="30000" dirty="0">
                <a:solidFill>
                  <a:srgbClr val="000000"/>
                </a:solidFill>
                <a:latin typeface="Arial"/>
                <a:ea typeface="+mn-ea"/>
              </a:rPr>
              <a:t>3</a:t>
            </a:r>
            <a:r>
              <a:rPr lang="en-US" sz="2200" b="1" dirty="0">
                <a:solidFill>
                  <a:srgbClr val="000000"/>
                </a:solidFill>
                <a:latin typeface="Arial"/>
                <a:ea typeface="+mn-ea"/>
              </a:rPr>
              <a:t> detector</a:t>
            </a:r>
          </a:p>
        </p:txBody>
      </p:sp>
      <p:sp>
        <p:nvSpPr>
          <p:cNvPr id="11" name="Content Placeholder 2"/>
          <p:cNvSpPr txBox="1">
            <a:spLocks/>
          </p:cNvSpPr>
          <p:nvPr/>
        </p:nvSpPr>
        <p:spPr bwMode="auto">
          <a:xfrm>
            <a:off x="-35673" y="808098"/>
            <a:ext cx="5146599" cy="199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177800" indent="-177800" algn="l" rtl="0" eaLnBrk="0" fontAlgn="base" hangingPunct="0">
              <a:spcBef>
                <a:spcPct val="40000"/>
              </a:spcBef>
              <a:spcAft>
                <a:spcPct val="0"/>
              </a:spcAft>
              <a:buChar char="•"/>
              <a:defRPr sz="2400">
                <a:solidFill>
                  <a:srgbClr val="000099"/>
                </a:solidFill>
                <a:latin typeface="+mn-lt"/>
                <a:ea typeface="+mn-ea"/>
                <a:cs typeface="+mn-cs"/>
              </a:defRPr>
            </a:lvl1pPr>
            <a:lvl2pPr marL="523875" indent="-174625" algn="l" rtl="0" eaLnBrk="0" fontAlgn="base" hangingPunct="0">
              <a:spcBef>
                <a:spcPct val="20000"/>
              </a:spcBef>
              <a:spcAft>
                <a:spcPct val="0"/>
              </a:spcAft>
              <a:buChar char="–"/>
              <a:defRPr sz="2400">
                <a:solidFill>
                  <a:schemeClr val="tx1"/>
                </a:solidFill>
                <a:latin typeface="+mn-lt"/>
                <a:cs typeface="+mn-cs"/>
              </a:defRPr>
            </a:lvl2pPr>
            <a:lvl3pPr marL="854075" indent="-173038" algn="l" rtl="0" eaLnBrk="0" fontAlgn="base" hangingPunct="0">
              <a:spcBef>
                <a:spcPct val="20000"/>
              </a:spcBef>
              <a:spcAft>
                <a:spcPct val="0"/>
              </a:spcAft>
              <a:buChar char="•"/>
              <a:defRPr sz="22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mn-cs"/>
              </a:defRPr>
            </a:lvl5pPr>
            <a:lvl6pPr marL="2514600" indent="-228600" algn="l" rtl="0" fontAlgn="base">
              <a:spcBef>
                <a:spcPct val="20000"/>
              </a:spcBef>
              <a:spcAft>
                <a:spcPct val="0"/>
              </a:spcAft>
              <a:buChar char="»"/>
              <a:defRPr sz="2000">
                <a:solidFill>
                  <a:schemeClr val="tx1"/>
                </a:solidFill>
                <a:latin typeface="Times New Roman" pitchFamily="18" charset="0"/>
                <a:cs typeface="+mn-cs"/>
              </a:defRPr>
            </a:lvl6pPr>
            <a:lvl7pPr marL="2971800" indent="-228600" algn="l" rtl="0" fontAlgn="base">
              <a:spcBef>
                <a:spcPct val="20000"/>
              </a:spcBef>
              <a:spcAft>
                <a:spcPct val="0"/>
              </a:spcAft>
              <a:buChar char="»"/>
              <a:defRPr sz="2000">
                <a:solidFill>
                  <a:schemeClr val="tx1"/>
                </a:solidFill>
                <a:latin typeface="Times New Roman" pitchFamily="18" charset="0"/>
                <a:cs typeface="+mn-cs"/>
              </a:defRPr>
            </a:lvl7pPr>
            <a:lvl8pPr marL="3429000" indent="-228600" algn="l" rtl="0" fontAlgn="base">
              <a:spcBef>
                <a:spcPct val="20000"/>
              </a:spcBef>
              <a:spcAft>
                <a:spcPct val="0"/>
              </a:spcAft>
              <a:buChar char="»"/>
              <a:defRPr sz="2000">
                <a:solidFill>
                  <a:schemeClr val="tx1"/>
                </a:solidFill>
                <a:latin typeface="Times New Roman" pitchFamily="18" charset="0"/>
                <a:cs typeface="+mn-cs"/>
              </a:defRPr>
            </a:lvl8pPr>
            <a:lvl9pPr marL="3886200" indent="-228600" algn="l" rtl="0" fontAlgn="base">
              <a:spcBef>
                <a:spcPct val="20000"/>
              </a:spcBef>
              <a:spcAft>
                <a:spcPct val="0"/>
              </a:spcAft>
              <a:buChar char="»"/>
              <a:defRPr sz="2000">
                <a:solidFill>
                  <a:schemeClr val="tx1"/>
                </a:solidFill>
                <a:latin typeface="Times New Roman" pitchFamily="18" charset="0"/>
                <a:cs typeface="+mn-cs"/>
              </a:defRPr>
            </a:lvl9pPr>
          </a:lstStyle>
          <a:p>
            <a:pPr marL="0" indent="0">
              <a:spcBef>
                <a:spcPts val="0"/>
              </a:spcBef>
              <a:buFontTx/>
              <a:buNone/>
            </a:pPr>
            <a:r>
              <a:rPr lang="en-US" dirty="0"/>
              <a:t>BGS upgrades:</a:t>
            </a:r>
          </a:p>
          <a:p>
            <a:pPr marL="515938" indent="-342900">
              <a:spcBef>
                <a:spcPts val="0"/>
              </a:spcBef>
            </a:pPr>
            <a:r>
              <a:rPr lang="en-US" baseline="30000" dirty="0">
                <a:solidFill>
                  <a:srgbClr val="000000"/>
                </a:solidFill>
              </a:rPr>
              <a:t>243</a:t>
            </a:r>
            <a:r>
              <a:rPr lang="en-US" dirty="0">
                <a:solidFill>
                  <a:srgbClr val="000000"/>
                </a:solidFill>
              </a:rPr>
              <a:t>Am targets</a:t>
            </a:r>
          </a:p>
          <a:p>
            <a:pPr marL="515938" indent="-342900">
              <a:spcBef>
                <a:spcPts val="0"/>
              </a:spcBef>
            </a:pPr>
            <a:r>
              <a:rPr lang="en-US" dirty="0">
                <a:solidFill>
                  <a:srgbClr val="000000"/>
                </a:solidFill>
              </a:rPr>
              <a:t>C</a:t>
            </a:r>
            <a:r>
              <a:rPr lang="en-US" baseline="30000" dirty="0">
                <a:solidFill>
                  <a:srgbClr val="000000"/>
                </a:solidFill>
              </a:rPr>
              <a:t>3</a:t>
            </a:r>
            <a:r>
              <a:rPr lang="en-US" dirty="0">
                <a:solidFill>
                  <a:srgbClr val="000000"/>
                </a:solidFill>
              </a:rPr>
              <a:t> detector with </a:t>
            </a:r>
            <a:r>
              <a:rPr lang="en-US" dirty="0" err="1">
                <a:solidFill>
                  <a:srgbClr val="000000"/>
                </a:solidFill>
              </a:rPr>
              <a:t>HPGe</a:t>
            </a:r>
            <a:r>
              <a:rPr lang="en-US" dirty="0">
                <a:solidFill>
                  <a:srgbClr val="000000"/>
                </a:solidFill>
              </a:rPr>
              <a:t> stand</a:t>
            </a:r>
          </a:p>
          <a:p>
            <a:pPr marL="515938" indent="-342900">
              <a:spcBef>
                <a:spcPts val="0"/>
              </a:spcBef>
            </a:pPr>
            <a:r>
              <a:rPr lang="en-US" dirty="0">
                <a:solidFill>
                  <a:srgbClr val="000000"/>
                </a:solidFill>
              </a:rPr>
              <a:t>Differential pumping system to replace carbon window</a:t>
            </a: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1899" y="6261833"/>
            <a:ext cx="1265720" cy="39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seanduffy.typepad.com/.a/6a00e55168107b88330133f49e975a970b-800w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267" y="6065369"/>
            <a:ext cx="792631" cy="7926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esg-pcmdi.llnl.gov/esg-image-gallery/logos/llnl.gif/image_previe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81063" y="6153148"/>
            <a:ext cx="730228" cy="7506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sport.uni-mainz.de/Preuss/img_main/JGU-Logo_farbe_high.g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108" t="25341" r="17181" b="14823"/>
          <a:stretch/>
        </p:blipFill>
        <p:spPr bwMode="auto">
          <a:xfrm>
            <a:off x="4881900" y="6192159"/>
            <a:ext cx="1202862" cy="6726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www.firstpointusa.com/files/1113/3839/1333/Oregon%20State%20Universit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5103" y="6143623"/>
            <a:ext cx="1025212" cy="7143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we.berkeley.edu/header_footer/images/berkeleyLogo.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04043" y="6107659"/>
            <a:ext cx="730684" cy="7306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ttp://www.wissenschaftsallianz-mainz.de/uploads/pics/logo_helmholtz-institut_mainz_0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6488" y="6307400"/>
            <a:ext cx="933220" cy="5506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77100" y="762000"/>
            <a:ext cx="1705916" cy="307777"/>
          </a:xfrm>
          <a:prstGeom prst="rect">
            <a:avLst/>
          </a:prstGeom>
          <a:noFill/>
        </p:spPr>
        <p:txBody>
          <a:bodyPr wrap="none" rtlCol="0">
            <a:spAutoFit/>
          </a:bodyPr>
          <a:lstStyle/>
          <a:p>
            <a:pPr defTabSz="457200" eaLnBrk="1" fontAlgn="auto" hangingPunct="1">
              <a:spcBef>
                <a:spcPts val="0"/>
              </a:spcBef>
              <a:spcAft>
                <a:spcPts val="0"/>
              </a:spcAft>
            </a:pPr>
            <a:r>
              <a:rPr lang="en-US" sz="1400" b="1" dirty="0">
                <a:solidFill>
                  <a:srgbClr val="000000"/>
                </a:solidFill>
                <a:latin typeface="Arial"/>
                <a:ea typeface="+mn-ea"/>
              </a:rPr>
              <a:t>Courtesy J. Gates</a:t>
            </a:r>
          </a:p>
        </p:txBody>
      </p:sp>
    </p:spTree>
    <p:extLst>
      <p:ext uri="{BB962C8B-B14F-4D97-AF65-F5344CB8AC3E}">
        <p14:creationId xmlns:p14="http://schemas.microsoft.com/office/powerpoint/2010/main" val="3455735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Decay Spectroscopy of Element 115 - Setup</a:t>
            </a:r>
          </a:p>
        </p:txBody>
      </p:sp>
      <p:pic>
        <p:nvPicPr>
          <p:cNvPr id="6" name="Picture 2" descr="C:\Users\Jack\Downloads\BGSMagnets+DiffPump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032" y="783959"/>
            <a:ext cx="7132128" cy="5349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899" y="6261833"/>
            <a:ext cx="1265720" cy="39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eanduffy.typepad.com/.a/6a00e55168107b88330133f49e975a970b-800w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267" y="6065369"/>
            <a:ext cx="792631" cy="792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esg-pcmdi.llnl.gov/esg-image-gallery/logos/llnl.gif/image_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1063" y="6153148"/>
            <a:ext cx="730228" cy="750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www.sport.uni-mainz.de/Preuss/img_main/JGU-Logo_farbe_high.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108" t="25341" r="17181" b="14823"/>
          <a:stretch/>
        </p:blipFill>
        <p:spPr bwMode="auto">
          <a:xfrm>
            <a:off x="4881900" y="6192159"/>
            <a:ext cx="1202862" cy="672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ttp://www.firstpointusa.com/files/1113/3839/1333/Oregon%20State%20Universit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103" y="6143623"/>
            <a:ext cx="1025212" cy="7143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we.berkeley.edu/header_footer/images/berkeley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4043" y="6107659"/>
            <a:ext cx="730684" cy="7306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http://www.wissenschaftsallianz-mainz.de/uploads/pics/logo_helmholtz-institut_mainz_0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6488" y="6307400"/>
            <a:ext cx="933220" cy="550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5876925"/>
            <a:ext cx="1705916" cy="307777"/>
          </a:xfrm>
          <a:prstGeom prst="rect">
            <a:avLst/>
          </a:prstGeom>
          <a:noFill/>
        </p:spPr>
        <p:txBody>
          <a:bodyPr wrap="none" rtlCol="0">
            <a:spAutoFit/>
          </a:bodyPr>
          <a:lstStyle/>
          <a:p>
            <a:pPr defTabSz="457200" eaLnBrk="1" fontAlgn="auto" hangingPunct="1">
              <a:spcBef>
                <a:spcPts val="0"/>
              </a:spcBef>
              <a:spcAft>
                <a:spcPts val="0"/>
              </a:spcAft>
            </a:pPr>
            <a:r>
              <a:rPr lang="en-US" sz="1400" b="1" dirty="0">
                <a:solidFill>
                  <a:srgbClr val="000000"/>
                </a:solidFill>
                <a:latin typeface="Arial"/>
                <a:ea typeface="+mn-ea"/>
              </a:rPr>
              <a:t>Courtesy J. Gates</a:t>
            </a:r>
          </a:p>
        </p:txBody>
      </p:sp>
    </p:spTree>
    <p:extLst>
      <p:ext uri="{BB962C8B-B14F-4D97-AF65-F5344CB8AC3E}">
        <p14:creationId xmlns:p14="http://schemas.microsoft.com/office/powerpoint/2010/main" val="2474454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Decay Spectroscopy of Element 115 - Concept</a:t>
            </a:r>
          </a:p>
        </p:txBody>
      </p:sp>
      <p:sp>
        <p:nvSpPr>
          <p:cNvPr id="6" name="Content Placeholder 5"/>
          <p:cNvSpPr>
            <a:spLocks noGrp="1"/>
          </p:cNvSpPr>
          <p:nvPr>
            <p:ph idx="1"/>
          </p:nvPr>
        </p:nvSpPr>
        <p:spPr>
          <a:xfrm>
            <a:off x="-1" y="665748"/>
            <a:ext cx="7002013" cy="5011152"/>
          </a:xfrm>
        </p:spPr>
        <p:txBody>
          <a:bodyPr/>
          <a:lstStyle/>
          <a:p>
            <a:pPr marL="0" indent="0" algn="ctr">
              <a:buNone/>
            </a:pPr>
            <a:r>
              <a:rPr lang="en-US" dirty="0"/>
              <a:t>observing </a:t>
            </a:r>
            <a:r>
              <a:rPr lang="en-US" dirty="0">
                <a:latin typeface="Symbol" panose="05050102010706020507" pitchFamily="18" charset="2"/>
              </a:rPr>
              <a:t>g</a:t>
            </a:r>
            <a:r>
              <a:rPr lang="en-US" dirty="0">
                <a:latin typeface="+mj-lt"/>
              </a:rPr>
              <a:t>-</a:t>
            </a:r>
            <a:r>
              <a:rPr lang="en-US" dirty="0"/>
              <a:t> and x-rays in coincidence with </a:t>
            </a:r>
            <a:r>
              <a:rPr lang="en-US" dirty="0">
                <a:latin typeface="Symbol" panose="05050102010706020507" pitchFamily="18" charset="2"/>
              </a:rPr>
              <a:t>a</a:t>
            </a:r>
            <a:r>
              <a:rPr lang="en-US" dirty="0"/>
              <a:t>-particle decays would provide nuclear structure information about </a:t>
            </a:r>
            <a:r>
              <a:rPr lang="en-US" dirty="0" err="1"/>
              <a:t>superheavy</a:t>
            </a:r>
            <a:r>
              <a:rPr lang="en-US" dirty="0"/>
              <a:t> elements</a:t>
            </a:r>
          </a:p>
          <a:p>
            <a:r>
              <a:rPr lang="en-US" sz="2000" baseline="30000" dirty="0">
                <a:solidFill>
                  <a:schemeClr val="tx1"/>
                </a:solidFill>
              </a:rPr>
              <a:t>48</a:t>
            </a:r>
            <a:r>
              <a:rPr lang="en-US" sz="2000" dirty="0">
                <a:solidFill>
                  <a:schemeClr val="tx1"/>
                </a:solidFill>
              </a:rPr>
              <a:t>Ca + </a:t>
            </a:r>
            <a:r>
              <a:rPr lang="en-US" sz="2000" baseline="30000" dirty="0">
                <a:solidFill>
                  <a:schemeClr val="tx1"/>
                </a:solidFill>
              </a:rPr>
              <a:t>243</a:t>
            </a:r>
            <a:r>
              <a:rPr lang="en-US" sz="2000" dirty="0">
                <a:solidFill>
                  <a:schemeClr val="tx1"/>
                </a:solidFill>
              </a:rPr>
              <a:t>Am experiment ran from April-June 2013</a:t>
            </a:r>
          </a:p>
          <a:p>
            <a:r>
              <a:rPr lang="en-US" sz="2000" dirty="0">
                <a:solidFill>
                  <a:schemeClr val="tx1"/>
                </a:solidFill>
              </a:rPr>
              <a:t>Average beam intensity on target was 1 </a:t>
            </a:r>
            <a:r>
              <a:rPr lang="en-US" sz="2000" dirty="0" err="1">
                <a:solidFill>
                  <a:schemeClr val="tx1"/>
                </a:solidFill>
              </a:rPr>
              <a:t>p</a:t>
            </a:r>
            <a:r>
              <a:rPr lang="en-US" sz="2000" dirty="0" err="1">
                <a:solidFill>
                  <a:schemeClr val="tx1"/>
                </a:solidFill>
                <a:latin typeface="Symbol" panose="05050102010706020507" pitchFamily="18" charset="2"/>
              </a:rPr>
              <a:t>m</a:t>
            </a:r>
            <a:r>
              <a:rPr lang="en-US" sz="2000" dirty="0" err="1">
                <a:solidFill>
                  <a:schemeClr val="tx1"/>
                </a:solidFill>
              </a:rPr>
              <a:t>A</a:t>
            </a:r>
            <a:r>
              <a:rPr lang="en-US" sz="2000" dirty="0">
                <a:solidFill>
                  <a:schemeClr val="tx1"/>
                </a:solidFill>
              </a:rPr>
              <a:t> </a:t>
            </a:r>
          </a:p>
          <a:p>
            <a:pPr lvl="1"/>
            <a:r>
              <a:rPr lang="en-US" sz="2000" dirty="0">
                <a:solidFill>
                  <a:schemeClr val="tx1"/>
                </a:solidFill>
              </a:rPr>
              <a:t> x3 increase over maximum beam                     intensities in 2012</a:t>
            </a:r>
          </a:p>
          <a:p>
            <a:r>
              <a:rPr lang="en-US" sz="2000" dirty="0">
                <a:solidFill>
                  <a:schemeClr val="tx1"/>
                </a:solidFill>
              </a:rPr>
              <a:t>Element 115 decays were observed                                    at the rate of one event per day</a:t>
            </a:r>
          </a:p>
          <a:p>
            <a:r>
              <a:rPr lang="en-US" sz="2000" dirty="0">
                <a:solidFill>
                  <a:schemeClr val="tx1"/>
                </a:solidFill>
              </a:rPr>
              <a:t>43 decay chains observed matching                            </a:t>
            </a:r>
            <a:r>
              <a:rPr lang="en-US" sz="2000" dirty="0" err="1">
                <a:solidFill>
                  <a:schemeClr val="tx1"/>
                </a:solidFill>
              </a:rPr>
              <a:t>Dubna</a:t>
            </a:r>
            <a:r>
              <a:rPr lang="en-US" sz="2000" dirty="0">
                <a:solidFill>
                  <a:schemeClr val="tx1"/>
                </a:solidFill>
              </a:rPr>
              <a:t> decay properties</a:t>
            </a:r>
          </a:p>
          <a:p>
            <a:pPr lvl="1"/>
            <a:r>
              <a:rPr lang="en-US" sz="2000" dirty="0">
                <a:solidFill>
                  <a:schemeClr val="tx1"/>
                </a:solidFill>
              </a:rPr>
              <a:t>3n chains = 40; 2n chains = 3</a:t>
            </a:r>
          </a:p>
          <a:p>
            <a:r>
              <a:rPr lang="en-US" sz="2000" dirty="0">
                <a:solidFill>
                  <a:schemeClr val="tx1"/>
                </a:solidFill>
              </a:rPr>
              <a:t>Several </a:t>
            </a:r>
            <a:r>
              <a:rPr lang="en-US" sz="2000" dirty="0">
                <a:solidFill>
                  <a:schemeClr val="tx1"/>
                </a:solidFill>
                <a:latin typeface="Symbol" panose="05050102010706020507" pitchFamily="18" charset="2"/>
              </a:rPr>
              <a:t>a</a:t>
            </a:r>
            <a:r>
              <a:rPr lang="en-US" sz="2000" dirty="0">
                <a:solidFill>
                  <a:schemeClr val="tx1"/>
                </a:solidFill>
              </a:rPr>
              <a:t>-photon                                               coincidences were observed</a:t>
            </a:r>
          </a:p>
          <a:p>
            <a:endParaRPr lang="en-US" sz="2000" dirty="0">
              <a:solidFill>
                <a:schemeClr val="tx1"/>
              </a:solidFill>
            </a:endParaRPr>
          </a:p>
        </p:txBody>
      </p:sp>
      <p:pic>
        <p:nvPicPr>
          <p:cNvPr id="7" name="Picture 2" descr="C:\Users\Jack\Documents\Work\MBS Analysis\48Ca+243Am\2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013" y="1371589"/>
            <a:ext cx="2125865" cy="2314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Jack\Documents\Work\MBS Analysis\48Ca+243Am\3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773" y="1371594"/>
            <a:ext cx="4274979" cy="46958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Jack\Documents\Work\MBS Analysis\48Ca+243Am\4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1371592"/>
            <a:ext cx="4269442" cy="46958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3458" y="4947805"/>
            <a:ext cx="3572234" cy="923330"/>
          </a:xfrm>
          <a:prstGeom prst="rect">
            <a:avLst/>
          </a:prstGeom>
        </p:spPr>
        <p:txBody>
          <a:bodyPr wrap="square">
            <a:spAutoFit/>
          </a:bodyPr>
          <a:lstStyle/>
          <a:p>
            <a:pPr>
              <a:spcBef>
                <a:spcPct val="0"/>
              </a:spcBef>
            </a:pPr>
            <a:r>
              <a:rPr lang="en-US" sz="1800" dirty="0">
                <a:solidFill>
                  <a:srgbClr val="000000"/>
                </a:solidFill>
                <a:latin typeface="Arial"/>
                <a:ea typeface="+mn-ea"/>
              </a:rPr>
              <a:t>Published decay properties from</a:t>
            </a:r>
          </a:p>
          <a:p>
            <a:pPr>
              <a:spcBef>
                <a:spcPct val="0"/>
              </a:spcBef>
            </a:pPr>
            <a:r>
              <a:rPr lang="en-US" sz="1800" dirty="0" err="1">
                <a:solidFill>
                  <a:srgbClr val="000000"/>
                </a:solidFill>
                <a:latin typeface="Arial"/>
                <a:ea typeface="+mn-ea"/>
              </a:rPr>
              <a:t>Oganessian</a:t>
            </a:r>
            <a:r>
              <a:rPr lang="en-US" sz="1800" dirty="0">
                <a:solidFill>
                  <a:srgbClr val="000000"/>
                </a:solidFill>
                <a:latin typeface="Arial"/>
                <a:ea typeface="+mn-ea"/>
              </a:rPr>
              <a:t> et al.</a:t>
            </a:r>
          </a:p>
          <a:p>
            <a:pPr>
              <a:spcBef>
                <a:spcPct val="0"/>
              </a:spcBef>
            </a:pPr>
            <a:r>
              <a:rPr lang="en-US" sz="1800" dirty="0">
                <a:solidFill>
                  <a:srgbClr val="000000"/>
                </a:solidFill>
                <a:latin typeface="Arial"/>
                <a:ea typeface="+mn-ea"/>
              </a:rPr>
              <a:t>PRC 87 (2013) 014302</a:t>
            </a:r>
          </a:p>
        </p:txBody>
      </p:sp>
      <p:sp>
        <p:nvSpPr>
          <p:cNvPr id="11" name="TextBox 10"/>
          <p:cNvSpPr txBox="1"/>
          <p:nvPr/>
        </p:nvSpPr>
        <p:spPr>
          <a:xfrm>
            <a:off x="7002013" y="962025"/>
            <a:ext cx="2108269" cy="369332"/>
          </a:xfrm>
          <a:prstGeom prst="rect">
            <a:avLst/>
          </a:prstGeom>
          <a:noFill/>
        </p:spPr>
        <p:txBody>
          <a:bodyPr wrap="none" rtlCol="0">
            <a:spAutoFit/>
          </a:bodyPr>
          <a:lstStyle/>
          <a:p>
            <a:pPr>
              <a:spcBef>
                <a:spcPct val="0"/>
              </a:spcBef>
            </a:pPr>
            <a:r>
              <a:rPr lang="en-US" sz="1800" dirty="0">
                <a:solidFill>
                  <a:srgbClr val="000000"/>
                </a:solidFill>
                <a:latin typeface="Arial"/>
                <a:ea typeface="+mn-ea"/>
              </a:rPr>
              <a:t>4n         3n         2n</a:t>
            </a: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1899" y="6261833"/>
            <a:ext cx="1265720" cy="39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eanduffy.typepad.com/.a/6a00e55168107b88330133f49e975a970b-800w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267" y="6065369"/>
            <a:ext cx="792631" cy="7926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sg-pcmdi.llnl.gov/esg-image-gallery/logos/llnl.gif/image_previe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81063" y="6153148"/>
            <a:ext cx="730228" cy="7506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port.uni-mainz.de/Preuss/img_main/JGU-Logo_farbe_high.g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108" t="25341" r="17181" b="14823"/>
          <a:stretch/>
        </p:blipFill>
        <p:spPr bwMode="auto">
          <a:xfrm>
            <a:off x="4881900" y="6192159"/>
            <a:ext cx="1202862" cy="6726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firstpointusa.com/files/1113/3839/1333/Oregon%20State%20Universit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5103" y="6143623"/>
            <a:ext cx="1025212" cy="7143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e.berkeley.edu/header_footer/images/berkeleyLogo.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04043" y="6107659"/>
            <a:ext cx="730684" cy="7306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wissenschaftsallianz-mainz.de/uploads/pics/logo_helmholtz-institut_mainz_0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6488" y="6307400"/>
            <a:ext cx="933220" cy="550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77100" y="762000"/>
            <a:ext cx="1705916" cy="307777"/>
          </a:xfrm>
          <a:prstGeom prst="rect">
            <a:avLst/>
          </a:prstGeom>
          <a:noFill/>
        </p:spPr>
        <p:txBody>
          <a:bodyPr wrap="none" rtlCol="0">
            <a:spAutoFit/>
          </a:bodyPr>
          <a:lstStyle/>
          <a:p>
            <a:pPr defTabSz="457200" eaLnBrk="1" fontAlgn="auto" hangingPunct="1">
              <a:spcBef>
                <a:spcPts val="0"/>
              </a:spcBef>
              <a:spcAft>
                <a:spcPts val="0"/>
              </a:spcAft>
            </a:pPr>
            <a:r>
              <a:rPr lang="en-US" sz="1400" b="1" dirty="0">
                <a:solidFill>
                  <a:srgbClr val="000000"/>
                </a:solidFill>
                <a:latin typeface="Arial"/>
                <a:ea typeface="+mn-ea"/>
              </a:rPr>
              <a:t>Courtesy J. Gates</a:t>
            </a:r>
          </a:p>
        </p:txBody>
      </p:sp>
    </p:spTree>
    <p:extLst>
      <p:ext uri="{BB962C8B-B14F-4D97-AF65-F5344CB8AC3E}">
        <p14:creationId xmlns:p14="http://schemas.microsoft.com/office/powerpoint/2010/main" val="1501704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462" y="220136"/>
            <a:ext cx="8452338" cy="1251062"/>
          </a:xfrm>
        </p:spPr>
        <p:txBody>
          <a:bodyPr/>
          <a:lstStyle/>
          <a:p>
            <a:r>
              <a:rPr lang="en-US" dirty="0"/>
              <a:t>Alpha particle spectra compared between experiments and simulations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199" y="1552405"/>
            <a:ext cx="4243754" cy="5271857"/>
          </a:xfrm>
          <a:prstGeom prst="rect">
            <a:avLst/>
          </a:prstGeom>
          <a:solidFill>
            <a:schemeClr val="bg1"/>
          </a:solidFill>
          <a:ln>
            <a:noFill/>
          </a:ln>
          <a:effectLst/>
        </p:spPr>
      </p:pic>
      <p:sp>
        <p:nvSpPr>
          <p:cNvPr id="2" name="TextBox 1"/>
          <p:cNvSpPr txBox="1"/>
          <p:nvPr/>
        </p:nvSpPr>
        <p:spPr>
          <a:xfrm>
            <a:off x="5782434" y="2672862"/>
            <a:ext cx="747320" cy="369332"/>
          </a:xfrm>
          <a:prstGeom prst="rect">
            <a:avLst/>
          </a:prstGeom>
          <a:noFill/>
        </p:spPr>
        <p:txBody>
          <a:bodyPr wrap="none" rtlCol="0">
            <a:spAutoFit/>
          </a:bodyPr>
          <a:lstStyle/>
          <a:p>
            <a:r>
              <a:rPr lang="en-US" b="1" baseline="30000" dirty="0"/>
              <a:t>280</a:t>
            </a:r>
            <a:r>
              <a:rPr lang="en-US" b="1" dirty="0"/>
              <a:t>Rg</a:t>
            </a:r>
          </a:p>
        </p:txBody>
      </p:sp>
      <p:sp>
        <p:nvSpPr>
          <p:cNvPr id="5" name="TextBox 4"/>
          <p:cNvSpPr txBox="1"/>
          <p:nvPr/>
        </p:nvSpPr>
        <p:spPr>
          <a:xfrm>
            <a:off x="5805880" y="4736124"/>
            <a:ext cx="708848" cy="369332"/>
          </a:xfrm>
          <a:prstGeom prst="rect">
            <a:avLst/>
          </a:prstGeom>
          <a:noFill/>
        </p:spPr>
        <p:txBody>
          <a:bodyPr wrap="none" rtlCol="0">
            <a:spAutoFit/>
          </a:bodyPr>
          <a:lstStyle/>
          <a:p>
            <a:r>
              <a:rPr lang="en-US" b="1" baseline="30000" dirty="0"/>
              <a:t>276</a:t>
            </a:r>
            <a:r>
              <a:rPr lang="en-US" b="1" dirty="0"/>
              <a:t>Mt</a:t>
            </a:r>
          </a:p>
        </p:txBody>
      </p:sp>
    </p:spTree>
    <p:extLst>
      <p:ext uri="{BB962C8B-B14F-4D97-AF65-F5344CB8AC3E}">
        <p14:creationId xmlns:p14="http://schemas.microsoft.com/office/powerpoint/2010/main" val="2731353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6185" y="44291"/>
            <a:ext cx="8686799" cy="1251062"/>
          </a:xfrm>
        </p:spPr>
        <p:txBody>
          <a:bodyPr/>
          <a:lstStyle/>
          <a:p>
            <a:r>
              <a:rPr lang="en-US" sz="3200" dirty="0"/>
              <a:t>Alpha-particle-gamma-ray coincidences reveal low lying structure of </a:t>
            </a:r>
            <a:r>
              <a:rPr lang="en-US" sz="3200" baseline="30000" dirty="0"/>
              <a:t>276</a:t>
            </a:r>
            <a:r>
              <a:rPr lang="en-US" sz="3200" dirty="0"/>
              <a:t>Mt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039" y="1336431"/>
            <a:ext cx="5557108" cy="5472595"/>
          </a:xfrm>
          <a:prstGeom prst="rect">
            <a:avLst/>
          </a:prstGeom>
          <a:solidFill>
            <a:schemeClr val="bg1"/>
          </a:solidFill>
          <a:ln>
            <a:noFill/>
          </a:ln>
          <a:effectLst/>
        </p:spPr>
      </p:pic>
    </p:spTree>
    <p:extLst>
      <p:ext uri="{BB962C8B-B14F-4D97-AF65-F5344CB8AC3E}">
        <p14:creationId xmlns:p14="http://schemas.microsoft.com/office/powerpoint/2010/main" val="2388730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632" y="184967"/>
            <a:ext cx="8510954" cy="1251062"/>
          </a:xfrm>
        </p:spPr>
        <p:txBody>
          <a:bodyPr/>
          <a:lstStyle/>
          <a:p>
            <a:r>
              <a:rPr lang="en-US" sz="3200" dirty="0"/>
              <a:t>Alpha-particle-gamma-ray coincidences reveal low lying structure of </a:t>
            </a:r>
            <a:r>
              <a:rPr lang="en-US" sz="3200" baseline="30000" dirty="0"/>
              <a:t>272</a:t>
            </a:r>
            <a:r>
              <a:rPr lang="en-US" sz="3200" dirty="0"/>
              <a:t>Bh</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7025" y="1488831"/>
            <a:ext cx="5744926" cy="5286619"/>
          </a:xfrm>
          <a:prstGeom prst="rect">
            <a:avLst/>
          </a:prstGeom>
          <a:solidFill>
            <a:schemeClr val="bg1"/>
          </a:solidFill>
          <a:ln>
            <a:noFill/>
          </a:ln>
          <a:effectLst/>
        </p:spPr>
      </p:pic>
    </p:spTree>
    <p:extLst>
      <p:ext uri="{BB962C8B-B14F-4D97-AF65-F5344CB8AC3E}">
        <p14:creationId xmlns:p14="http://schemas.microsoft.com/office/powerpoint/2010/main" val="205226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123" y="220136"/>
            <a:ext cx="8827477" cy="776326"/>
          </a:xfrm>
        </p:spPr>
        <p:txBody>
          <a:bodyPr/>
          <a:lstStyle/>
          <a:p>
            <a:r>
              <a:rPr lang="en-US" dirty="0"/>
              <a:t>Simple level schemes of </a:t>
            </a:r>
            <a:r>
              <a:rPr lang="en-US" baseline="30000" dirty="0"/>
              <a:t>276</a:t>
            </a:r>
            <a:r>
              <a:rPr lang="en-US" dirty="0"/>
              <a:t>Mt and </a:t>
            </a:r>
            <a:r>
              <a:rPr lang="en-US" baseline="30000" dirty="0"/>
              <a:t>272</a:t>
            </a:r>
            <a:r>
              <a:rPr lang="en-US" dirty="0"/>
              <a:t>Bh</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7025" y="1646848"/>
            <a:ext cx="5949950" cy="5111750"/>
          </a:xfrm>
          <a:prstGeom prst="rect">
            <a:avLst/>
          </a:prstGeom>
          <a:solidFill>
            <a:schemeClr val="bg1"/>
          </a:solidFill>
          <a:ln>
            <a:noFill/>
          </a:ln>
          <a:effectLst/>
        </p:spPr>
      </p:pic>
    </p:spTree>
    <p:extLst>
      <p:ext uri="{BB962C8B-B14F-4D97-AF65-F5344CB8AC3E}">
        <p14:creationId xmlns:p14="http://schemas.microsoft.com/office/powerpoint/2010/main" val="2232222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The observed photon spectrum is not convincingly consistent with </a:t>
            </a:r>
            <a:r>
              <a:rPr lang="en-US" sz="3200" i="1" dirty="0"/>
              <a:t>x</a:t>
            </a:r>
            <a:r>
              <a:rPr lang="en-US" sz="3200" dirty="0"/>
              <a:t>-rays</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872" y="1582615"/>
            <a:ext cx="5472261" cy="5145210"/>
          </a:xfrm>
          <a:prstGeom prst="rect">
            <a:avLst/>
          </a:prstGeom>
          <a:solidFill>
            <a:schemeClr val="bg1"/>
          </a:solidFill>
          <a:ln>
            <a:noFill/>
          </a:ln>
          <a:effectLst/>
        </p:spPr>
      </p:pic>
    </p:spTree>
    <p:extLst>
      <p:ext uri="{BB962C8B-B14F-4D97-AF65-F5344CB8AC3E}">
        <p14:creationId xmlns:p14="http://schemas.microsoft.com/office/powerpoint/2010/main" val="1884695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CBD73-604A-486A-A647-616C4E1DC2F6}"/>
              </a:ext>
            </a:extLst>
          </p:cNvPr>
          <p:cNvSpPr>
            <a:spLocks noGrp="1"/>
          </p:cNvSpPr>
          <p:nvPr>
            <p:ph type="title"/>
          </p:nvPr>
        </p:nvSpPr>
        <p:spPr/>
        <p:txBody>
          <a:bodyPr/>
          <a:lstStyle/>
          <a:p>
            <a:r>
              <a:rPr lang="en-US" sz="2800" dirty="0"/>
              <a:t>New gas-filled separator (AGFA) coupled with </a:t>
            </a:r>
            <a:r>
              <a:rPr lang="en-US" sz="2800" dirty="0" err="1"/>
              <a:t>Gammasphere</a:t>
            </a:r>
            <a:r>
              <a:rPr lang="en-US" sz="2800" dirty="0"/>
              <a:t> at ANL investigated the nuclear structure of </a:t>
            </a:r>
            <a:r>
              <a:rPr lang="en-US" sz="2800" baseline="30000" dirty="0"/>
              <a:t>254</a:t>
            </a:r>
            <a:r>
              <a:rPr lang="en-US" sz="2800" dirty="0"/>
              <a:t>No in great detail</a:t>
            </a:r>
          </a:p>
        </p:txBody>
      </p:sp>
      <p:pic>
        <p:nvPicPr>
          <p:cNvPr id="5" name="Picture 4">
            <a:extLst>
              <a:ext uri="{FF2B5EF4-FFF2-40B4-BE49-F238E27FC236}">
                <a16:creationId xmlns:a16="http://schemas.microsoft.com/office/drawing/2014/main" id="{E6C18B01-E8D6-42EF-B89A-7AFE1D76490C}"/>
              </a:ext>
            </a:extLst>
          </p:cNvPr>
          <p:cNvPicPr>
            <a:picLocks noChangeAspect="1"/>
          </p:cNvPicPr>
          <p:nvPr/>
        </p:nvPicPr>
        <p:blipFill>
          <a:blip r:embed="rId2"/>
          <a:stretch>
            <a:fillRect/>
          </a:stretch>
        </p:blipFill>
        <p:spPr>
          <a:xfrm>
            <a:off x="304800" y="1600200"/>
            <a:ext cx="3635996" cy="271995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1462B7F-275C-4EA6-8343-AB72D6A71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990" y="1378546"/>
            <a:ext cx="4619625" cy="3117254"/>
          </a:xfrm>
          <a:prstGeom prst="rect">
            <a:avLst/>
          </a:prstGeom>
        </p:spPr>
      </p:pic>
      <p:pic>
        <p:nvPicPr>
          <p:cNvPr id="7" name="Picture 6">
            <a:extLst>
              <a:ext uri="{FF2B5EF4-FFF2-40B4-BE49-F238E27FC236}">
                <a16:creationId xmlns:a16="http://schemas.microsoft.com/office/drawing/2014/main" id="{0F3726FA-5BA1-407D-87DA-D9BCFF643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95800"/>
            <a:ext cx="3500670" cy="23622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1A8AF30-6D4F-4670-B089-D06EDE575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4544162"/>
            <a:ext cx="3429000" cy="2313838"/>
          </a:xfrm>
          <a:prstGeom prst="rect">
            <a:avLst/>
          </a:prstGeom>
        </p:spPr>
      </p:pic>
      <p:pic>
        <p:nvPicPr>
          <p:cNvPr id="10" name="Picture 10">
            <a:extLst>
              <a:ext uri="{FF2B5EF4-FFF2-40B4-BE49-F238E27FC236}">
                <a16:creationId xmlns:a16="http://schemas.microsoft.com/office/drawing/2014/main" id="{4551ACD7-1534-41B1-8A25-E5939BABAF57}"/>
              </a:ext>
            </a:extLst>
          </p:cNvPr>
          <p:cNvPicPr>
            <a:picLocks noChangeAspect="1" noChangeArrowheads="1"/>
          </p:cNvPicPr>
          <p:nvPr/>
        </p:nvPicPr>
        <p:blipFill rotWithShape="1">
          <a:blip r:embed="rId6" cstate="print"/>
          <a:srcRect b="25698"/>
          <a:stretch/>
        </p:blipFill>
        <p:spPr bwMode="auto">
          <a:xfrm>
            <a:off x="2810184" y="4320150"/>
            <a:ext cx="2904816" cy="2514601"/>
          </a:xfrm>
          <a:prstGeom prst="rect">
            <a:avLst/>
          </a:prstGeom>
          <a:noFill/>
          <a:ln w="9525">
            <a:noFill/>
            <a:miter lim="800000"/>
            <a:headEnd/>
            <a:tailEnd/>
          </a:ln>
          <a:effectLst/>
        </p:spPr>
      </p:pic>
    </p:spTree>
    <p:extLst>
      <p:ext uri="{BB962C8B-B14F-4D97-AF65-F5344CB8AC3E}">
        <p14:creationId xmlns:p14="http://schemas.microsoft.com/office/powerpoint/2010/main" val="3764219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88FCD1-2597-41D6-A166-5489851F8026}"/>
              </a:ext>
            </a:extLst>
          </p:cNvPr>
          <p:cNvSpPr txBox="1"/>
          <p:nvPr/>
        </p:nvSpPr>
        <p:spPr>
          <a:xfrm>
            <a:off x="356062" y="834834"/>
            <a:ext cx="8636275" cy="461665"/>
          </a:xfrm>
          <a:prstGeom prst="rect">
            <a:avLst/>
          </a:prstGeom>
          <a:noFill/>
        </p:spPr>
        <p:txBody>
          <a:bodyPr wrap="none" rtlCol="0">
            <a:spAutoFit/>
          </a:bodyPr>
          <a:lstStyle/>
          <a:p>
            <a:pPr defTabSz="685800" eaLnBrk="1" fontAlgn="auto" hangingPunct="1">
              <a:spcBef>
                <a:spcPts val="0"/>
              </a:spcBef>
              <a:spcAft>
                <a:spcPts val="0"/>
              </a:spcAft>
            </a:pPr>
            <a:r>
              <a:rPr lang="en-US" sz="2400">
                <a:solidFill>
                  <a:srgbClr val="4472C4"/>
                </a:solidFill>
                <a:latin typeface="Calibri" panose="020F0502020204030204"/>
                <a:ea typeface="+mn-ea"/>
              </a:rPr>
              <a:t>Experimental  Measurement of Superheavy Element Mass Numbers</a:t>
            </a:r>
          </a:p>
        </p:txBody>
      </p:sp>
      <p:sp>
        <p:nvSpPr>
          <p:cNvPr id="4" name="TextBox 3">
            <a:extLst>
              <a:ext uri="{FF2B5EF4-FFF2-40B4-BE49-F238E27FC236}">
                <a16:creationId xmlns:a16="http://schemas.microsoft.com/office/drawing/2014/main" id="{18F9029D-C49F-47C5-AA64-8D704BC94CD4}"/>
              </a:ext>
            </a:extLst>
          </p:cNvPr>
          <p:cNvSpPr txBox="1"/>
          <p:nvPr/>
        </p:nvSpPr>
        <p:spPr>
          <a:xfrm>
            <a:off x="2837727" y="2337716"/>
            <a:ext cx="4778488" cy="507831"/>
          </a:xfrm>
          <a:prstGeom prst="rect">
            <a:avLst/>
          </a:prstGeom>
          <a:noFill/>
        </p:spPr>
        <p:txBody>
          <a:bodyPr wrap="none" rtlCol="0">
            <a:spAutoFit/>
          </a:bodyPr>
          <a:lstStyle/>
          <a:p>
            <a:pPr defTabSz="685800" eaLnBrk="1" fontAlgn="auto" hangingPunct="1">
              <a:spcBef>
                <a:spcPts val="0"/>
              </a:spcBef>
              <a:spcAft>
                <a:spcPts val="0"/>
              </a:spcAft>
            </a:pPr>
            <a:r>
              <a:rPr lang="en-US" sz="1350">
                <a:solidFill>
                  <a:prstClr val="black"/>
                </a:solidFill>
                <a:latin typeface="Calibri" panose="020F0502020204030204"/>
                <a:ea typeface="+mn-ea"/>
              </a:rPr>
              <a:t>We’ve been working on the new apparatus since February 2015.  </a:t>
            </a:r>
          </a:p>
          <a:p>
            <a:pPr defTabSz="685800" eaLnBrk="1" fontAlgn="auto" hangingPunct="1">
              <a:spcBef>
                <a:spcPts val="0"/>
              </a:spcBef>
              <a:spcAft>
                <a:spcPts val="0"/>
              </a:spcAft>
            </a:pPr>
            <a:r>
              <a:rPr lang="en-US" sz="1350">
                <a:solidFill>
                  <a:prstClr val="black"/>
                </a:solidFill>
                <a:latin typeface="Calibri" panose="020F0502020204030204"/>
                <a:ea typeface="+mn-ea"/>
              </a:rPr>
              <a:t>Our headline SHE experiment was carried out in May-June 2018.</a:t>
            </a:r>
          </a:p>
        </p:txBody>
      </p:sp>
      <p:pic>
        <p:nvPicPr>
          <p:cNvPr id="21" name="Picture 20">
            <a:extLst>
              <a:ext uri="{FF2B5EF4-FFF2-40B4-BE49-F238E27FC236}">
                <a16:creationId xmlns:a16="http://schemas.microsoft.com/office/drawing/2014/main" id="{546DA0D1-85F8-46CB-AE13-38CA6BA5D03C}"/>
              </a:ext>
            </a:extLst>
          </p:cNvPr>
          <p:cNvPicPr>
            <a:picLocks noChangeAspect="1"/>
          </p:cNvPicPr>
          <p:nvPr/>
        </p:nvPicPr>
        <p:blipFill rotWithShape="1">
          <a:blip r:embed="rId2"/>
          <a:srcRect l="34389" t="26040" r="35239" b="26040"/>
          <a:stretch/>
        </p:blipFill>
        <p:spPr>
          <a:xfrm>
            <a:off x="1" y="2298059"/>
            <a:ext cx="9158114" cy="2709333"/>
          </a:xfrm>
          <a:prstGeom prst="rect">
            <a:avLst/>
          </a:prstGeom>
        </p:spPr>
      </p:pic>
      <p:sp>
        <p:nvSpPr>
          <p:cNvPr id="22" name="TextBox 21">
            <a:extLst>
              <a:ext uri="{FF2B5EF4-FFF2-40B4-BE49-F238E27FC236}">
                <a16:creationId xmlns:a16="http://schemas.microsoft.com/office/drawing/2014/main" id="{35A2C059-762E-4BF8-9116-6C4702251175}"/>
              </a:ext>
            </a:extLst>
          </p:cNvPr>
          <p:cNvSpPr txBox="1"/>
          <p:nvPr/>
        </p:nvSpPr>
        <p:spPr>
          <a:xfrm>
            <a:off x="2345571" y="5016928"/>
            <a:ext cx="1599634" cy="1061829"/>
          </a:xfrm>
          <a:prstGeom prst="rect">
            <a:avLst/>
          </a:prstGeom>
          <a:solidFill>
            <a:schemeClr val="bg1">
              <a:alpha val="50000"/>
            </a:schemeClr>
          </a:solidFill>
        </p:spPr>
        <p:txBody>
          <a:bodyPr wrap="square" rtlCol="0">
            <a:spAutoFit/>
          </a:bodyPr>
          <a:lstStyle/>
          <a:p>
            <a:pPr algn="ctr" defTabSz="685800" eaLnBrk="1" fontAlgn="auto" hangingPunct="1">
              <a:spcBef>
                <a:spcPts val="0"/>
              </a:spcBef>
              <a:spcAft>
                <a:spcPts val="0"/>
              </a:spcAft>
            </a:pPr>
            <a:r>
              <a:rPr lang="en-US" sz="1500" b="1">
                <a:solidFill>
                  <a:prstClr val="black"/>
                </a:solidFill>
                <a:latin typeface="Calibri" panose="020F0502020204030204"/>
                <a:ea typeface="+mn-ea"/>
              </a:rPr>
              <a:t>RF Gas Catcher</a:t>
            </a:r>
          </a:p>
          <a:p>
            <a:pPr algn="ctr" defTabSz="685800" eaLnBrk="1" fontAlgn="auto" hangingPunct="1">
              <a:spcBef>
                <a:spcPts val="0"/>
              </a:spcBef>
              <a:spcAft>
                <a:spcPts val="0"/>
              </a:spcAft>
            </a:pPr>
            <a:r>
              <a:rPr lang="en-US" sz="1200">
                <a:solidFill>
                  <a:prstClr val="black"/>
                </a:solidFill>
                <a:latin typeface="Calibri" panose="020F0502020204030204"/>
                <a:ea typeface="+mn-ea"/>
              </a:rPr>
              <a:t>stop ions He gas,</a:t>
            </a:r>
          </a:p>
          <a:p>
            <a:pPr algn="ctr" defTabSz="685800" eaLnBrk="1" fontAlgn="auto" hangingPunct="1">
              <a:spcBef>
                <a:spcPts val="0"/>
              </a:spcBef>
              <a:spcAft>
                <a:spcPts val="0"/>
              </a:spcAft>
            </a:pPr>
            <a:r>
              <a:rPr lang="en-US" sz="1200">
                <a:solidFill>
                  <a:prstClr val="black"/>
                </a:solidFill>
                <a:latin typeface="Calibri" panose="020F0502020204030204"/>
                <a:ea typeface="+mn-ea"/>
              </a:rPr>
              <a:t>RF and DC E-fields direct ions to an exit orifice</a:t>
            </a:r>
          </a:p>
        </p:txBody>
      </p:sp>
      <p:sp>
        <p:nvSpPr>
          <p:cNvPr id="23" name="TextBox 22">
            <a:extLst>
              <a:ext uri="{FF2B5EF4-FFF2-40B4-BE49-F238E27FC236}">
                <a16:creationId xmlns:a16="http://schemas.microsoft.com/office/drawing/2014/main" id="{42C24002-5D17-43A9-A337-5FDE22B79E6D}"/>
              </a:ext>
            </a:extLst>
          </p:cNvPr>
          <p:cNvSpPr txBox="1"/>
          <p:nvPr/>
        </p:nvSpPr>
        <p:spPr>
          <a:xfrm>
            <a:off x="4079590" y="5038232"/>
            <a:ext cx="2162240" cy="877163"/>
          </a:xfrm>
          <a:prstGeom prst="rect">
            <a:avLst/>
          </a:prstGeom>
          <a:solidFill>
            <a:schemeClr val="bg1">
              <a:alpha val="50000"/>
            </a:schemeClr>
          </a:solidFill>
        </p:spPr>
        <p:txBody>
          <a:bodyPr wrap="square" rtlCol="0">
            <a:spAutoFit/>
          </a:bodyPr>
          <a:lstStyle/>
          <a:p>
            <a:pPr algn="ctr" defTabSz="685800" eaLnBrk="1" fontAlgn="auto" hangingPunct="1">
              <a:spcBef>
                <a:spcPts val="0"/>
              </a:spcBef>
              <a:spcAft>
                <a:spcPts val="0"/>
              </a:spcAft>
            </a:pPr>
            <a:r>
              <a:rPr lang="en-US" sz="1500" b="1">
                <a:solidFill>
                  <a:prstClr val="black"/>
                </a:solidFill>
                <a:latin typeface="Calibri" panose="020F0502020204030204"/>
                <a:ea typeface="+mn-ea"/>
              </a:rPr>
              <a:t>RF Quadrupole Trap</a:t>
            </a:r>
          </a:p>
          <a:p>
            <a:pPr algn="ctr" defTabSz="685800" eaLnBrk="1" fontAlgn="auto" hangingPunct="1">
              <a:spcBef>
                <a:spcPts val="0"/>
              </a:spcBef>
              <a:spcAft>
                <a:spcPts val="0"/>
              </a:spcAft>
            </a:pPr>
            <a:r>
              <a:rPr lang="en-US" sz="1200">
                <a:solidFill>
                  <a:prstClr val="black"/>
                </a:solidFill>
                <a:latin typeface="Calibri" panose="020F0502020204030204"/>
                <a:ea typeface="+mn-ea"/>
              </a:rPr>
              <a:t>bunch and cool ions,</a:t>
            </a:r>
          </a:p>
          <a:p>
            <a:pPr algn="ctr" defTabSz="685800" eaLnBrk="1" fontAlgn="auto" hangingPunct="1">
              <a:spcBef>
                <a:spcPts val="0"/>
              </a:spcBef>
              <a:spcAft>
                <a:spcPts val="0"/>
              </a:spcAft>
            </a:pPr>
            <a:r>
              <a:rPr lang="en-US" sz="1200">
                <a:solidFill>
                  <a:prstClr val="black"/>
                </a:solidFill>
                <a:latin typeface="Calibri" panose="020F0502020204030204"/>
                <a:ea typeface="+mn-ea"/>
              </a:rPr>
              <a:t>re-accelerate and transfer to mass analyzer</a:t>
            </a:r>
          </a:p>
        </p:txBody>
      </p:sp>
      <p:sp>
        <p:nvSpPr>
          <p:cNvPr id="24" name="TextBox 23">
            <a:extLst>
              <a:ext uri="{FF2B5EF4-FFF2-40B4-BE49-F238E27FC236}">
                <a16:creationId xmlns:a16="http://schemas.microsoft.com/office/drawing/2014/main" id="{AE0804F1-E000-4AF3-A181-BAF4B7EDF878}"/>
              </a:ext>
            </a:extLst>
          </p:cNvPr>
          <p:cNvSpPr txBox="1"/>
          <p:nvPr/>
        </p:nvSpPr>
        <p:spPr>
          <a:xfrm>
            <a:off x="3527400" y="2622148"/>
            <a:ext cx="1447631" cy="507831"/>
          </a:xfrm>
          <a:prstGeom prst="rect">
            <a:avLst/>
          </a:prstGeom>
          <a:solidFill>
            <a:schemeClr val="bg1">
              <a:alpha val="50000"/>
            </a:schemeClr>
          </a:solidFill>
        </p:spPr>
        <p:txBody>
          <a:bodyPr wrap="square" rtlCol="0">
            <a:spAutoFit/>
          </a:bodyPr>
          <a:lstStyle/>
          <a:p>
            <a:pPr algn="ctr" defTabSz="685800" eaLnBrk="1" fontAlgn="auto" hangingPunct="1">
              <a:spcBef>
                <a:spcPts val="0"/>
              </a:spcBef>
              <a:spcAft>
                <a:spcPts val="0"/>
              </a:spcAft>
            </a:pPr>
            <a:r>
              <a:rPr lang="en-US" sz="1500" b="1">
                <a:solidFill>
                  <a:prstClr val="black"/>
                </a:solidFill>
                <a:latin typeface="Calibri" panose="020F0502020204030204"/>
                <a:ea typeface="+mn-ea"/>
              </a:rPr>
              <a:t>Accelerator</a:t>
            </a:r>
          </a:p>
          <a:p>
            <a:pPr algn="ctr" defTabSz="685800" eaLnBrk="1" fontAlgn="auto" hangingPunct="1">
              <a:spcBef>
                <a:spcPts val="0"/>
              </a:spcBef>
              <a:spcAft>
                <a:spcPts val="0"/>
              </a:spcAft>
            </a:pPr>
            <a:r>
              <a:rPr lang="en-US" sz="1200">
                <a:solidFill>
                  <a:prstClr val="black"/>
                </a:solidFill>
                <a:latin typeface="Calibri" panose="020F0502020204030204"/>
                <a:ea typeface="+mn-ea"/>
              </a:rPr>
              <a:t>accelerate to 10 kV</a:t>
            </a:r>
          </a:p>
        </p:txBody>
      </p:sp>
      <p:sp>
        <p:nvSpPr>
          <p:cNvPr id="25" name="TextBox 24">
            <a:extLst>
              <a:ext uri="{FF2B5EF4-FFF2-40B4-BE49-F238E27FC236}">
                <a16:creationId xmlns:a16="http://schemas.microsoft.com/office/drawing/2014/main" id="{26E78122-4EEF-4B3A-9044-870DAF878D71}"/>
              </a:ext>
            </a:extLst>
          </p:cNvPr>
          <p:cNvSpPr txBox="1"/>
          <p:nvPr/>
        </p:nvSpPr>
        <p:spPr>
          <a:xfrm>
            <a:off x="6623204" y="2283654"/>
            <a:ext cx="1542877" cy="692497"/>
          </a:xfrm>
          <a:prstGeom prst="rect">
            <a:avLst/>
          </a:prstGeom>
          <a:solidFill>
            <a:schemeClr val="bg1">
              <a:alpha val="50000"/>
            </a:schemeClr>
          </a:solidFill>
        </p:spPr>
        <p:txBody>
          <a:bodyPr wrap="square" rtlCol="0">
            <a:spAutoFit/>
          </a:bodyPr>
          <a:lstStyle/>
          <a:p>
            <a:pPr algn="ctr" defTabSz="685800" eaLnBrk="1" fontAlgn="auto" hangingPunct="1">
              <a:spcBef>
                <a:spcPts val="0"/>
              </a:spcBef>
              <a:spcAft>
                <a:spcPts val="0"/>
              </a:spcAft>
            </a:pPr>
            <a:r>
              <a:rPr lang="en-US" sz="1500" b="1">
                <a:solidFill>
                  <a:prstClr val="black"/>
                </a:solidFill>
                <a:latin typeface="Calibri" panose="020F0502020204030204"/>
                <a:ea typeface="+mn-ea"/>
              </a:rPr>
              <a:t>Mass Analyzer</a:t>
            </a:r>
          </a:p>
          <a:p>
            <a:pPr algn="ctr" defTabSz="685800" eaLnBrk="1" fontAlgn="auto" hangingPunct="1">
              <a:spcBef>
                <a:spcPts val="0"/>
              </a:spcBef>
              <a:spcAft>
                <a:spcPts val="0"/>
              </a:spcAft>
            </a:pPr>
            <a:r>
              <a:rPr lang="en-US" sz="1200">
                <a:solidFill>
                  <a:prstClr val="black"/>
                </a:solidFill>
                <a:latin typeface="Calibri" panose="020F0502020204030204"/>
                <a:ea typeface="+mn-ea"/>
              </a:rPr>
              <a:t>disperse products</a:t>
            </a:r>
          </a:p>
          <a:p>
            <a:pPr algn="ctr" defTabSz="685800" eaLnBrk="1" fontAlgn="auto" hangingPunct="1">
              <a:spcBef>
                <a:spcPts val="0"/>
              </a:spcBef>
              <a:spcAft>
                <a:spcPts val="0"/>
              </a:spcAft>
            </a:pPr>
            <a:r>
              <a:rPr lang="en-US" sz="1200">
                <a:solidFill>
                  <a:prstClr val="black"/>
                </a:solidFill>
                <a:latin typeface="Calibri" panose="020F0502020204030204"/>
                <a:ea typeface="+mn-ea"/>
              </a:rPr>
              <a:t>by A/q</a:t>
            </a:r>
          </a:p>
        </p:txBody>
      </p:sp>
      <p:sp>
        <p:nvSpPr>
          <p:cNvPr id="26" name="TextBox 25">
            <a:extLst>
              <a:ext uri="{FF2B5EF4-FFF2-40B4-BE49-F238E27FC236}">
                <a16:creationId xmlns:a16="http://schemas.microsoft.com/office/drawing/2014/main" id="{E6461A4F-8001-4318-8005-2EF8A9413A7B}"/>
              </a:ext>
            </a:extLst>
          </p:cNvPr>
          <p:cNvSpPr txBox="1"/>
          <p:nvPr/>
        </p:nvSpPr>
        <p:spPr>
          <a:xfrm>
            <a:off x="7238292" y="5007392"/>
            <a:ext cx="1655453" cy="877163"/>
          </a:xfrm>
          <a:prstGeom prst="rect">
            <a:avLst/>
          </a:prstGeom>
          <a:solidFill>
            <a:schemeClr val="bg1">
              <a:alpha val="50000"/>
            </a:schemeClr>
          </a:solidFill>
        </p:spPr>
        <p:txBody>
          <a:bodyPr wrap="none" rtlCol="0">
            <a:spAutoFit/>
          </a:bodyPr>
          <a:lstStyle/>
          <a:p>
            <a:pPr algn="ctr" defTabSz="685800" eaLnBrk="1" fontAlgn="auto" hangingPunct="1">
              <a:spcBef>
                <a:spcPts val="0"/>
              </a:spcBef>
              <a:spcAft>
                <a:spcPts val="0"/>
              </a:spcAft>
            </a:pPr>
            <a:r>
              <a:rPr lang="en-US" sz="1500" b="1">
                <a:solidFill>
                  <a:prstClr val="black"/>
                </a:solidFill>
                <a:latin typeface="Calibri" panose="020F0502020204030204"/>
                <a:ea typeface="+mn-ea"/>
              </a:rPr>
              <a:t>Detector Station</a:t>
            </a:r>
          </a:p>
          <a:p>
            <a:pPr algn="ctr" defTabSz="685800" eaLnBrk="1" fontAlgn="auto" hangingPunct="1">
              <a:spcBef>
                <a:spcPts val="0"/>
              </a:spcBef>
              <a:spcAft>
                <a:spcPts val="0"/>
              </a:spcAft>
            </a:pPr>
            <a:r>
              <a:rPr lang="en-US" sz="1200" baseline="30000">
                <a:solidFill>
                  <a:prstClr val="black"/>
                </a:solidFill>
                <a:latin typeface="Calibri" panose="020F0502020204030204"/>
                <a:ea typeface="+mn-ea"/>
              </a:rPr>
              <a:t>A</a:t>
            </a:r>
            <a:r>
              <a:rPr lang="en-US" sz="1200">
                <a:solidFill>
                  <a:prstClr val="black"/>
                </a:solidFill>
                <a:latin typeface="Calibri" panose="020F0502020204030204"/>
                <a:ea typeface="+mn-ea"/>
              </a:rPr>
              <a:t>Z from </a:t>
            </a:r>
            <a:r>
              <a:rPr lang="en-US" sz="1200" i="1">
                <a:solidFill>
                  <a:prstClr val="black"/>
                </a:solidFill>
                <a:latin typeface="Symbol" panose="05050102010706020507" pitchFamily="18" charset="2"/>
                <a:ea typeface="+mn-ea"/>
              </a:rPr>
              <a:t>a</a:t>
            </a:r>
            <a:r>
              <a:rPr lang="en-US" sz="1200">
                <a:solidFill>
                  <a:prstClr val="black"/>
                </a:solidFill>
                <a:latin typeface="Calibri" panose="020F0502020204030204"/>
                <a:ea typeface="+mn-ea"/>
              </a:rPr>
              <a:t>-decay</a:t>
            </a:r>
          </a:p>
          <a:p>
            <a:pPr algn="ctr" defTabSz="685800" eaLnBrk="1" fontAlgn="auto" hangingPunct="1">
              <a:spcBef>
                <a:spcPts val="0"/>
              </a:spcBef>
              <a:spcAft>
                <a:spcPts val="0"/>
              </a:spcAft>
            </a:pPr>
            <a:r>
              <a:rPr lang="en-US" sz="1200">
                <a:solidFill>
                  <a:prstClr val="black"/>
                </a:solidFill>
                <a:latin typeface="Calibri" panose="020F0502020204030204"/>
                <a:ea typeface="+mn-ea"/>
              </a:rPr>
              <a:t>mass from </a:t>
            </a:r>
            <a:r>
              <a:rPr lang="en-US" sz="1200" i="1">
                <a:solidFill>
                  <a:prstClr val="black"/>
                </a:solidFill>
                <a:latin typeface="Calibri" panose="020F0502020204030204"/>
                <a:ea typeface="+mn-ea"/>
              </a:rPr>
              <a:t>x</a:t>
            </a:r>
            <a:r>
              <a:rPr lang="en-US" sz="1200">
                <a:solidFill>
                  <a:prstClr val="black"/>
                </a:solidFill>
                <a:latin typeface="Calibri" panose="020F0502020204030204"/>
                <a:ea typeface="+mn-ea"/>
              </a:rPr>
              <a:t>-position</a:t>
            </a:r>
          </a:p>
          <a:p>
            <a:pPr algn="ctr" defTabSz="685800" eaLnBrk="1" fontAlgn="auto" hangingPunct="1">
              <a:spcBef>
                <a:spcPts val="0"/>
              </a:spcBef>
              <a:spcAft>
                <a:spcPts val="0"/>
              </a:spcAft>
            </a:pPr>
            <a:r>
              <a:rPr lang="en-US" sz="1200">
                <a:solidFill>
                  <a:prstClr val="black"/>
                </a:solidFill>
                <a:latin typeface="Calibri" panose="020F0502020204030204"/>
                <a:ea typeface="+mn-ea"/>
              </a:rPr>
              <a:t>lifetime from </a:t>
            </a:r>
            <a:r>
              <a:rPr lang="en-US" sz="1200" i="1">
                <a:solidFill>
                  <a:prstClr val="black"/>
                </a:solidFill>
                <a:latin typeface="Calibri" panose="020F0502020204030204"/>
                <a:ea typeface="+mn-ea"/>
              </a:rPr>
              <a:t>y</a:t>
            </a:r>
            <a:r>
              <a:rPr lang="en-US" sz="1200">
                <a:solidFill>
                  <a:prstClr val="black"/>
                </a:solidFill>
                <a:latin typeface="Calibri" panose="020F0502020204030204"/>
                <a:ea typeface="+mn-ea"/>
              </a:rPr>
              <a:t>-position</a:t>
            </a:r>
          </a:p>
        </p:txBody>
      </p:sp>
      <p:sp>
        <p:nvSpPr>
          <p:cNvPr id="27" name="TextBox 26">
            <a:extLst>
              <a:ext uri="{FF2B5EF4-FFF2-40B4-BE49-F238E27FC236}">
                <a16:creationId xmlns:a16="http://schemas.microsoft.com/office/drawing/2014/main" id="{B61DD745-60E2-4833-9D6C-6A7FC5D8BA98}"/>
              </a:ext>
            </a:extLst>
          </p:cNvPr>
          <p:cNvSpPr txBox="1"/>
          <p:nvPr/>
        </p:nvSpPr>
        <p:spPr>
          <a:xfrm>
            <a:off x="5051655" y="2498560"/>
            <a:ext cx="1484107" cy="877163"/>
          </a:xfrm>
          <a:prstGeom prst="rect">
            <a:avLst/>
          </a:prstGeom>
          <a:solidFill>
            <a:schemeClr val="bg1">
              <a:alpha val="50000"/>
            </a:schemeClr>
          </a:solidFill>
        </p:spPr>
        <p:txBody>
          <a:bodyPr wrap="square" rtlCol="0">
            <a:spAutoFit/>
          </a:bodyPr>
          <a:lstStyle/>
          <a:p>
            <a:pPr algn="ctr" defTabSz="685800" eaLnBrk="1" fontAlgn="auto" hangingPunct="1">
              <a:spcBef>
                <a:spcPts val="0"/>
              </a:spcBef>
              <a:spcAft>
                <a:spcPts val="0"/>
              </a:spcAft>
            </a:pPr>
            <a:r>
              <a:rPr lang="en-US" sz="1500" b="1">
                <a:solidFill>
                  <a:prstClr val="black"/>
                </a:solidFill>
                <a:latin typeface="Calibri" panose="020F0502020204030204"/>
                <a:ea typeface="+mn-ea"/>
              </a:rPr>
              <a:t>Shielding Wall</a:t>
            </a:r>
          </a:p>
          <a:p>
            <a:pPr algn="ctr" defTabSz="685800" eaLnBrk="1" fontAlgn="auto" hangingPunct="1">
              <a:spcBef>
                <a:spcPts val="0"/>
              </a:spcBef>
              <a:spcAft>
                <a:spcPts val="0"/>
              </a:spcAft>
            </a:pPr>
            <a:r>
              <a:rPr lang="en-US" sz="1200">
                <a:solidFill>
                  <a:prstClr val="black"/>
                </a:solidFill>
                <a:latin typeface="Calibri" panose="020F0502020204030204"/>
                <a:ea typeface="+mn-ea"/>
              </a:rPr>
              <a:t>allow detection in low-background environment</a:t>
            </a:r>
          </a:p>
        </p:txBody>
      </p:sp>
      <p:sp>
        <p:nvSpPr>
          <p:cNvPr id="28" name="TextBox 27">
            <a:extLst>
              <a:ext uri="{FF2B5EF4-FFF2-40B4-BE49-F238E27FC236}">
                <a16:creationId xmlns:a16="http://schemas.microsoft.com/office/drawing/2014/main" id="{209918AD-CD96-44A5-86BC-F2C4131D73EE}"/>
              </a:ext>
            </a:extLst>
          </p:cNvPr>
          <p:cNvSpPr txBox="1"/>
          <p:nvPr/>
        </p:nvSpPr>
        <p:spPr>
          <a:xfrm>
            <a:off x="-91493" y="4993037"/>
            <a:ext cx="2437063" cy="1107996"/>
          </a:xfrm>
          <a:prstGeom prst="rect">
            <a:avLst/>
          </a:prstGeom>
          <a:solidFill>
            <a:schemeClr val="bg1">
              <a:alpha val="50000"/>
            </a:schemeClr>
          </a:solidFill>
        </p:spPr>
        <p:txBody>
          <a:bodyPr wrap="square" rtlCol="0">
            <a:spAutoFit/>
          </a:bodyPr>
          <a:lstStyle/>
          <a:p>
            <a:pPr algn="ctr" defTabSz="685800" eaLnBrk="1" fontAlgn="auto" hangingPunct="1">
              <a:spcBef>
                <a:spcPts val="0"/>
              </a:spcBef>
              <a:spcAft>
                <a:spcPts val="0"/>
              </a:spcAft>
            </a:pPr>
            <a:r>
              <a:rPr lang="en-US" sz="1500" b="1">
                <a:solidFill>
                  <a:prstClr val="black"/>
                </a:solidFill>
                <a:latin typeface="Calibri" panose="020F0502020204030204"/>
                <a:ea typeface="+mn-ea"/>
              </a:rPr>
              <a:t>Berkeley Gas-filled</a:t>
            </a:r>
          </a:p>
          <a:p>
            <a:pPr algn="ctr" defTabSz="685800" eaLnBrk="1" fontAlgn="auto" hangingPunct="1">
              <a:spcBef>
                <a:spcPts val="0"/>
              </a:spcBef>
              <a:spcAft>
                <a:spcPts val="0"/>
              </a:spcAft>
            </a:pPr>
            <a:r>
              <a:rPr lang="en-US" sz="1500" b="1">
                <a:solidFill>
                  <a:prstClr val="black"/>
                </a:solidFill>
                <a:latin typeface="Calibri" panose="020F0502020204030204"/>
                <a:ea typeface="+mn-ea"/>
              </a:rPr>
              <a:t>Separator</a:t>
            </a:r>
          </a:p>
          <a:p>
            <a:pPr algn="ctr" defTabSz="685800" eaLnBrk="1" fontAlgn="auto" hangingPunct="1">
              <a:spcBef>
                <a:spcPts val="0"/>
              </a:spcBef>
              <a:spcAft>
                <a:spcPts val="0"/>
              </a:spcAft>
            </a:pPr>
            <a:r>
              <a:rPr lang="en-US" sz="1200">
                <a:solidFill>
                  <a:prstClr val="black"/>
                </a:solidFill>
                <a:latin typeface="Calibri" panose="020F0502020204030204"/>
                <a:ea typeface="+mn-ea"/>
              </a:rPr>
              <a:t>Produce heavy element isotopes,</a:t>
            </a:r>
          </a:p>
          <a:p>
            <a:pPr algn="ctr" defTabSz="685800" eaLnBrk="1" fontAlgn="auto" hangingPunct="1">
              <a:spcBef>
                <a:spcPts val="0"/>
              </a:spcBef>
              <a:spcAft>
                <a:spcPts val="0"/>
              </a:spcAft>
            </a:pPr>
            <a:r>
              <a:rPr lang="en-US" sz="1200">
                <a:solidFill>
                  <a:prstClr val="black"/>
                </a:solidFill>
                <a:latin typeface="Calibri" panose="020F0502020204030204"/>
                <a:ea typeface="+mn-ea"/>
              </a:rPr>
              <a:t>separate from beam and </a:t>
            </a:r>
          </a:p>
          <a:p>
            <a:pPr algn="ctr" defTabSz="685800" eaLnBrk="1" fontAlgn="auto" hangingPunct="1">
              <a:spcBef>
                <a:spcPts val="0"/>
              </a:spcBef>
              <a:spcAft>
                <a:spcPts val="0"/>
              </a:spcAft>
            </a:pPr>
            <a:r>
              <a:rPr lang="en-US" sz="1200">
                <a:solidFill>
                  <a:prstClr val="black"/>
                </a:solidFill>
                <a:latin typeface="Calibri" panose="020F0502020204030204"/>
                <a:ea typeface="+mn-ea"/>
              </a:rPr>
              <a:t>other nuclear reaction products</a:t>
            </a:r>
          </a:p>
        </p:txBody>
      </p:sp>
      <p:cxnSp>
        <p:nvCxnSpPr>
          <p:cNvPr id="29" name="Straight Arrow Connector 28">
            <a:extLst>
              <a:ext uri="{FF2B5EF4-FFF2-40B4-BE49-F238E27FC236}">
                <a16:creationId xmlns:a16="http://schemas.microsoft.com/office/drawing/2014/main" id="{3B74981F-2B84-4B23-98B4-6B3268A6B069}"/>
              </a:ext>
            </a:extLst>
          </p:cNvPr>
          <p:cNvCxnSpPr/>
          <p:nvPr/>
        </p:nvCxnSpPr>
        <p:spPr>
          <a:xfrm flipV="1">
            <a:off x="806155" y="4248476"/>
            <a:ext cx="54212" cy="81039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9F3C469-C1F8-4B4F-81D5-BE61B77AF67F}"/>
              </a:ext>
            </a:extLst>
          </p:cNvPr>
          <p:cNvCxnSpPr>
            <a:cxnSpLocks/>
          </p:cNvCxnSpPr>
          <p:nvPr/>
        </p:nvCxnSpPr>
        <p:spPr>
          <a:xfrm flipH="1" flipV="1">
            <a:off x="4412539" y="3807113"/>
            <a:ext cx="748172" cy="132614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976D747-1EF8-464D-821D-E7C73DA6BAE3}"/>
              </a:ext>
            </a:extLst>
          </p:cNvPr>
          <p:cNvCxnSpPr/>
          <p:nvPr/>
        </p:nvCxnSpPr>
        <p:spPr>
          <a:xfrm flipV="1">
            <a:off x="8255308" y="3623958"/>
            <a:ext cx="84314" cy="139297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06F8DC0-636E-4777-BF76-3F15BAA7819F}"/>
              </a:ext>
            </a:extLst>
          </p:cNvPr>
          <p:cNvCxnSpPr/>
          <p:nvPr/>
        </p:nvCxnSpPr>
        <p:spPr>
          <a:xfrm flipH="1">
            <a:off x="7357365" y="2956830"/>
            <a:ext cx="10963" cy="32602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F873D25-66E9-4830-A397-4E7F74E7939B}"/>
              </a:ext>
            </a:extLst>
          </p:cNvPr>
          <p:cNvCxnSpPr/>
          <p:nvPr/>
        </p:nvCxnSpPr>
        <p:spPr>
          <a:xfrm>
            <a:off x="4251216" y="3132632"/>
            <a:ext cx="523501" cy="51134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E528118-FA43-4FBB-AFC5-F87B0F78851F}"/>
              </a:ext>
            </a:extLst>
          </p:cNvPr>
          <p:cNvCxnSpPr>
            <a:cxnSpLocks/>
          </p:cNvCxnSpPr>
          <p:nvPr/>
        </p:nvCxnSpPr>
        <p:spPr>
          <a:xfrm flipV="1">
            <a:off x="3177013" y="3807113"/>
            <a:ext cx="662984" cy="124728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8839DF-19D1-4A92-8763-333E51EFB60C}"/>
              </a:ext>
            </a:extLst>
          </p:cNvPr>
          <p:cNvCxnSpPr/>
          <p:nvPr/>
        </p:nvCxnSpPr>
        <p:spPr>
          <a:xfrm>
            <a:off x="-13707" y="2517032"/>
            <a:ext cx="172714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151CB31-51F7-41BF-A280-6490165328B5}"/>
              </a:ext>
            </a:extLst>
          </p:cNvPr>
          <p:cNvSpPr txBox="1"/>
          <p:nvPr/>
        </p:nvSpPr>
        <p:spPr>
          <a:xfrm>
            <a:off x="570379" y="2498560"/>
            <a:ext cx="453970" cy="323165"/>
          </a:xfrm>
          <a:prstGeom prst="rect">
            <a:avLst/>
          </a:prstGeom>
          <a:noFill/>
        </p:spPr>
        <p:txBody>
          <a:bodyPr wrap="none" rtlCol="0">
            <a:spAutoFit/>
          </a:bodyPr>
          <a:lstStyle/>
          <a:p>
            <a:pPr defTabSz="685800" eaLnBrk="1" fontAlgn="auto" hangingPunct="1">
              <a:spcBef>
                <a:spcPts val="0"/>
              </a:spcBef>
              <a:spcAft>
                <a:spcPts val="0"/>
              </a:spcAft>
            </a:pPr>
            <a:r>
              <a:rPr lang="en-US" sz="1500" b="1">
                <a:solidFill>
                  <a:srgbClr val="C00000"/>
                </a:solidFill>
                <a:latin typeface="Calibri" panose="020F0502020204030204"/>
                <a:ea typeface="+mn-ea"/>
              </a:rPr>
              <a:t>6 </a:t>
            </a:r>
            <a:r>
              <a:rPr lang="en-US" sz="1500" b="1" err="1">
                <a:solidFill>
                  <a:srgbClr val="C00000"/>
                </a:solidFill>
                <a:latin typeface="Calibri" panose="020F0502020204030204"/>
                <a:ea typeface="+mn-ea"/>
              </a:rPr>
              <a:t>ft</a:t>
            </a:r>
            <a:endParaRPr lang="en-US" sz="1500" b="1">
              <a:solidFill>
                <a:srgbClr val="C00000"/>
              </a:solidFill>
              <a:latin typeface="Calibri" panose="020F0502020204030204"/>
              <a:ea typeface="+mn-ea"/>
            </a:endParaRPr>
          </a:p>
        </p:txBody>
      </p:sp>
      <p:sp>
        <p:nvSpPr>
          <p:cNvPr id="37" name="Content Placeholder 51">
            <a:extLst>
              <a:ext uri="{FF2B5EF4-FFF2-40B4-BE49-F238E27FC236}">
                <a16:creationId xmlns:a16="http://schemas.microsoft.com/office/drawing/2014/main" id="{801F482A-C074-4F60-8C31-D2E12D1A92CC}"/>
              </a:ext>
            </a:extLst>
          </p:cNvPr>
          <p:cNvSpPr txBox="1">
            <a:spLocks/>
          </p:cNvSpPr>
          <p:nvPr/>
        </p:nvSpPr>
        <p:spPr>
          <a:xfrm>
            <a:off x="5536140" y="1177716"/>
            <a:ext cx="3111175" cy="1269064"/>
          </a:xfrm>
          <a:prstGeom prst="rect">
            <a:avLst/>
          </a:prstGeom>
          <a:noFill/>
          <a:effectLst/>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0"/>
              </a:spcBef>
              <a:spcAft>
                <a:spcPts val="0"/>
              </a:spcAft>
              <a:buNone/>
            </a:pPr>
            <a:r>
              <a:rPr lang="en-US" sz="1500" b="1" u="sng">
                <a:solidFill>
                  <a:prstClr val="black"/>
                </a:solidFill>
                <a:latin typeface="Calibri" panose="020F0502020204030204"/>
              </a:rPr>
              <a:t>New FIONA capability:</a:t>
            </a:r>
          </a:p>
          <a:p>
            <a:pPr marL="0" indent="0" defTabSz="685800" fontAlgn="auto">
              <a:spcBef>
                <a:spcPts val="0"/>
              </a:spcBef>
              <a:spcAft>
                <a:spcPts val="0"/>
              </a:spcAft>
              <a:buNone/>
            </a:pPr>
            <a:r>
              <a:rPr lang="en-US" sz="1500" b="1">
                <a:solidFill>
                  <a:prstClr val="black"/>
                </a:solidFill>
                <a:latin typeface="Calibri" panose="020F0502020204030204"/>
              </a:rPr>
              <a:t>Low energy (5kV)</a:t>
            </a:r>
          </a:p>
          <a:p>
            <a:pPr marL="0" indent="0" defTabSz="685800" fontAlgn="auto">
              <a:spcBef>
                <a:spcPts val="0"/>
              </a:spcBef>
              <a:spcAft>
                <a:spcPts val="0"/>
              </a:spcAft>
              <a:buNone/>
            </a:pPr>
            <a:r>
              <a:rPr lang="en-US" sz="1500" b="1">
                <a:solidFill>
                  <a:prstClr val="black"/>
                </a:solidFill>
                <a:latin typeface="Calibri" panose="020F0502020204030204"/>
              </a:rPr>
              <a:t>mass-separated isotopes </a:t>
            </a:r>
          </a:p>
          <a:p>
            <a:pPr marL="0" indent="0" defTabSz="685800" fontAlgn="auto">
              <a:spcBef>
                <a:spcPts val="0"/>
              </a:spcBef>
              <a:spcAft>
                <a:spcPts val="0"/>
              </a:spcAft>
              <a:buNone/>
            </a:pPr>
            <a:r>
              <a:rPr lang="en-US" sz="1500" b="1">
                <a:solidFill>
                  <a:prstClr val="black"/>
                </a:solidFill>
                <a:latin typeface="Calibri" panose="020F0502020204030204"/>
              </a:rPr>
              <a:t>delivered to a low background region </a:t>
            </a:r>
          </a:p>
          <a:p>
            <a:pPr marL="0" indent="0" defTabSz="685800" fontAlgn="auto">
              <a:spcBef>
                <a:spcPts val="0"/>
              </a:spcBef>
              <a:spcAft>
                <a:spcPts val="0"/>
              </a:spcAft>
              <a:buNone/>
            </a:pPr>
            <a:r>
              <a:rPr lang="en-US" sz="1500" b="1">
                <a:solidFill>
                  <a:prstClr val="black"/>
                </a:solidFill>
                <a:latin typeface="Calibri" panose="020F0502020204030204"/>
              </a:rPr>
              <a:t>on a 10-ms time scale</a:t>
            </a:r>
            <a:endParaRPr lang="en-US" sz="1500">
              <a:solidFill>
                <a:prstClr val="black"/>
              </a:solidFill>
              <a:latin typeface="Calibri" panose="020F0502020204030204"/>
            </a:endParaRPr>
          </a:p>
        </p:txBody>
      </p:sp>
      <p:sp>
        <p:nvSpPr>
          <p:cNvPr id="3" name="TextBox 2">
            <a:extLst>
              <a:ext uri="{FF2B5EF4-FFF2-40B4-BE49-F238E27FC236}">
                <a16:creationId xmlns:a16="http://schemas.microsoft.com/office/drawing/2014/main" id="{9EFDBBAB-6E55-4F96-9618-28E2726908FA}"/>
              </a:ext>
            </a:extLst>
          </p:cNvPr>
          <p:cNvSpPr txBox="1"/>
          <p:nvPr/>
        </p:nvSpPr>
        <p:spPr>
          <a:xfrm>
            <a:off x="368315" y="1171608"/>
            <a:ext cx="5124104" cy="1131079"/>
          </a:xfrm>
          <a:prstGeom prst="rect">
            <a:avLst/>
          </a:prstGeom>
          <a:noFill/>
        </p:spPr>
        <p:txBody>
          <a:bodyPr wrap="square" rtlCol="0">
            <a:spAutoFit/>
          </a:bodyPr>
          <a:lstStyle/>
          <a:p>
            <a:pPr defTabSz="685800" eaLnBrk="1" fontAlgn="auto" hangingPunct="1">
              <a:spcBef>
                <a:spcPts val="0"/>
              </a:spcBef>
              <a:spcAft>
                <a:spcPts val="0"/>
              </a:spcAft>
            </a:pPr>
            <a:r>
              <a:rPr lang="en-US" sz="1350">
                <a:solidFill>
                  <a:prstClr val="black"/>
                </a:solidFill>
                <a:latin typeface="Calibri" panose="020F0502020204030204"/>
                <a:ea typeface="+mn-ea"/>
              </a:rPr>
              <a:t>Ken Gregorich (LBNL, retired)		Jenn Pore (LBNL)</a:t>
            </a:r>
          </a:p>
          <a:p>
            <a:pPr defTabSz="685800" eaLnBrk="1" fontAlgn="auto" hangingPunct="1">
              <a:spcBef>
                <a:spcPts val="0"/>
              </a:spcBef>
              <a:spcAft>
                <a:spcPts val="0"/>
              </a:spcAft>
            </a:pPr>
            <a:r>
              <a:rPr lang="en-US" sz="1350">
                <a:solidFill>
                  <a:prstClr val="black"/>
                </a:solidFill>
                <a:latin typeface="Calibri" panose="020F0502020204030204"/>
                <a:ea typeface="+mn-ea"/>
              </a:rPr>
              <a:t>Jacklyn Gates (LBNL) 		Jeff Kwarsick (UCB, LBNL)</a:t>
            </a:r>
          </a:p>
          <a:p>
            <a:pPr defTabSz="685800" eaLnBrk="1" fontAlgn="auto" hangingPunct="1">
              <a:spcBef>
                <a:spcPts val="0"/>
              </a:spcBef>
              <a:spcAft>
                <a:spcPts val="0"/>
              </a:spcAft>
            </a:pPr>
            <a:r>
              <a:rPr lang="en-US" sz="1350">
                <a:solidFill>
                  <a:prstClr val="black"/>
                </a:solidFill>
                <a:latin typeface="Calibri" panose="020F0502020204030204"/>
                <a:ea typeface="+mn-ea"/>
              </a:rPr>
              <a:t>Gregory Pang (LBNL, former)		</a:t>
            </a:r>
            <a:r>
              <a:rPr lang="en-US" sz="1350" err="1">
                <a:solidFill>
                  <a:prstClr val="black"/>
                </a:solidFill>
                <a:latin typeface="Calibri" panose="020F0502020204030204"/>
                <a:ea typeface="+mn-ea"/>
              </a:rPr>
              <a:t>Mejdi</a:t>
            </a:r>
            <a:r>
              <a:rPr lang="en-US" sz="1350">
                <a:solidFill>
                  <a:prstClr val="black"/>
                </a:solidFill>
                <a:latin typeface="Calibri" panose="020F0502020204030204"/>
                <a:ea typeface="+mn-ea"/>
              </a:rPr>
              <a:t> Mogannam (UCB) 			</a:t>
            </a:r>
          </a:p>
          <a:p>
            <a:pPr defTabSz="685800" eaLnBrk="1" fontAlgn="auto" hangingPunct="1">
              <a:spcBef>
                <a:spcPts val="0"/>
              </a:spcBef>
              <a:spcAft>
                <a:spcPts val="0"/>
              </a:spcAft>
            </a:pPr>
            <a:r>
              <a:rPr lang="en-US" sz="1350">
                <a:solidFill>
                  <a:prstClr val="black"/>
                </a:solidFill>
                <a:latin typeface="Calibri" panose="020F0502020204030204"/>
                <a:ea typeface="+mn-ea"/>
              </a:rPr>
              <a:t>Guy Savard (ANL)	 		Mark Stoyer (LLNL)</a:t>
            </a:r>
          </a:p>
        </p:txBody>
      </p:sp>
      <p:sp>
        <p:nvSpPr>
          <p:cNvPr id="5" name="TextBox 4">
            <a:extLst>
              <a:ext uri="{FF2B5EF4-FFF2-40B4-BE49-F238E27FC236}">
                <a16:creationId xmlns:a16="http://schemas.microsoft.com/office/drawing/2014/main" id="{C5BAF10B-87E1-404A-9DB7-8CD80AF79311}"/>
              </a:ext>
            </a:extLst>
          </p:cNvPr>
          <p:cNvSpPr txBox="1"/>
          <p:nvPr/>
        </p:nvSpPr>
        <p:spPr>
          <a:xfrm>
            <a:off x="6754224" y="189577"/>
            <a:ext cx="2238113" cy="338554"/>
          </a:xfrm>
          <a:prstGeom prst="rect">
            <a:avLst/>
          </a:prstGeom>
          <a:noFill/>
        </p:spPr>
        <p:txBody>
          <a:bodyPr wrap="none" rtlCol="0">
            <a:spAutoFit/>
          </a:bodyPr>
          <a:lstStyle/>
          <a:p>
            <a:r>
              <a:rPr lang="en-US" dirty="0"/>
              <a:t>Courtesy of Ken and Jackie</a:t>
            </a:r>
          </a:p>
        </p:txBody>
      </p:sp>
    </p:spTree>
    <p:extLst>
      <p:ext uri="{BB962C8B-B14F-4D97-AF65-F5344CB8AC3E}">
        <p14:creationId xmlns:p14="http://schemas.microsoft.com/office/powerpoint/2010/main" val="154650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nuclear reaction would you try to make element 118?</a:t>
            </a:r>
          </a:p>
        </p:txBody>
      </p:sp>
      <p:sp>
        <p:nvSpPr>
          <p:cNvPr id="3" name="TextBox 2"/>
          <p:cNvSpPr txBox="1"/>
          <p:nvPr/>
        </p:nvSpPr>
        <p:spPr>
          <a:xfrm>
            <a:off x="381000" y="2057400"/>
            <a:ext cx="8610600" cy="1785104"/>
          </a:xfrm>
          <a:prstGeom prst="rect">
            <a:avLst/>
          </a:prstGeom>
          <a:noFill/>
        </p:spPr>
        <p:txBody>
          <a:bodyPr wrap="square" rtlCol="0">
            <a:spAutoFit/>
          </a:bodyPr>
          <a:lstStyle/>
          <a:p>
            <a:r>
              <a:rPr lang="en-US" sz="2000" b="1" dirty="0">
                <a:latin typeface="Cambria" panose="02040503050406030204" pitchFamily="18" charset="0"/>
              </a:rPr>
              <a:t>A) </a:t>
            </a:r>
            <a:r>
              <a:rPr lang="en-US" sz="2000" b="1" baseline="30000" dirty="0">
                <a:latin typeface="Cambria" panose="02040503050406030204" pitchFamily="18" charset="0"/>
              </a:rPr>
              <a:t>86</a:t>
            </a:r>
            <a:r>
              <a:rPr lang="en-US" sz="2000" b="1" dirty="0">
                <a:latin typeface="Cambria" panose="02040503050406030204" pitchFamily="18" charset="0"/>
              </a:rPr>
              <a:t>Kr + </a:t>
            </a:r>
            <a:r>
              <a:rPr lang="en-US" sz="2000" b="1" baseline="30000" dirty="0">
                <a:latin typeface="Cambria" panose="02040503050406030204" pitchFamily="18" charset="0"/>
              </a:rPr>
              <a:t>208</a:t>
            </a:r>
            <a:r>
              <a:rPr lang="en-US" sz="2000" b="1" dirty="0">
                <a:latin typeface="Cambria" panose="02040503050406030204" pitchFamily="18" charset="0"/>
              </a:rPr>
              <a:t>Pb </a:t>
            </a:r>
            <a:r>
              <a:rPr lang="en-US" sz="2000" b="1" dirty="0">
                <a:latin typeface="Cambria" panose="02040503050406030204" pitchFamily="18" charset="0"/>
                <a:sym typeface="Wingdings" panose="05000000000000000000" pitchFamily="2" charset="2"/>
              </a:rPr>
              <a:t> 1n + </a:t>
            </a:r>
            <a:r>
              <a:rPr lang="en-US" sz="2000" b="1" baseline="30000" dirty="0">
                <a:latin typeface="Cambria" panose="02040503050406030204" pitchFamily="18" charset="0"/>
                <a:sym typeface="Wingdings" panose="05000000000000000000" pitchFamily="2" charset="2"/>
              </a:rPr>
              <a:t>293</a:t>
            </a:r>
            <a:r>
              <a:rPr lang="en-US" sz="2000" b="1" dirty="0">
                <a:latin typeface="Cambria" panose="02040503050406030204" pitchFamily="18" charset="0"/>
                <a:sym typeface="Wingdings" panose="05000000000000000000" pitchFamily="2" charset="2"/>
              </a:rPr>
              <a:t>118</a:t>
            </a:r>
            <a:endParaRPr lang="en-US" sz="2000" b="1" dirty="0">
              <a:latin typeface="Cambria" panose="02040503050406030204" pitchFamily="18" charset="0"/>
            </a:endParaRPr>
          </a:p>
          <a:p>
            <a:r>
              <a:rPr lang="en-US" sz="2000" b="1" dirty="0">
                <a:latin typeface="Cambria" panose="02040503050406030204" pitchFamily="18" charset="0"/>
              </a:rPr>
              <a:t>B) </a:t>
            </a:r>
            <a:r>
              <a:rPr lang="en-US" sz="2000" b="1" baseline="30000" dirty="0">
                <a:latin typeface="Cambria" panose="02040503050406030204" pitchFamily="18" charset="0"/>
              </a:rPr>
              <a:t>141</a:t>
            </a:r>
            <a:r>
              <a:rPr lang="en-US" sz="2000" b="1" dirty="0">
                <a:latin typeface="Cambria" panose="02040503050406030204" pitchFamily="18" charset="0"/>
              </a:rPr>
              <a:t>Pr + </a:t>
            </a:r>
            <a:r>
              <a:rPr lang="en-US" sz="2000" b="1" baseline="30000" dirty="0">
                <a:latin typeface="Cambria" panose="02040503050406030204" pitchFamily="18" charset="0"/>
              </a:rPr>
              <a:t>141</a:t>
            </a:r>
            <a:r>
              <a:rPr lang="en-US" sz="2000" b="1" dirty="0">
                <a:latin typeface="Cambria" panose="02040503050406030204" pitchFamily="18" charset="0"/>
              </a:rPr>
              <a:t>Pr </a:t>
            </a:r>
            <a:r>
              <a:rPr lang="en-US" sz="2000" b="1" dirty="0">
                <a:latin typeface="Cambria" panose="02040503050406030204" pitchFamily="18" charset="0"/>
                <a:sym typeface="Wingdings" panose="05000000000000000000" pitchFamily="2" charset="2"/>
              </a:rPr>
              <a:t> 2n + </a:t>
            </a:r>
            <a:r>
              <a:rPr lang="en-US" sz="2000" b="1" baseline="30000" dirty="0">
                <a:latin typeface="Cambria" panose="02040503050406030204" pitchFamily="18" charset="0"/>
                <a:sym typeface="Wingdings" panose="05000000000000000000" pitchFamily="2" charset="2"/>
              </a:rPr>
              <a:t>280</a:t>
            </a:r>
            <a:r>
              <a:rPr lang="en-US" sz="2000" b="1" dirty="0">
                <a:latin typeface="Cambria" panose="02040503050406030204" pitchFamily="18" charset="0"/>
                <a:sym typeface="Wingdings" panose="05000000000000000000" pitchFamily="2" charset="2"/>
              </a:rPr>
              <a:t>118</a:t>
            </a:r>
            <a:endParaRPr lang="en-US" sz="2000" b="1" dirty="0">
              <a:latin typeface="Cambria" panose="02040503050406030204" pitchFamily="18" charset="0"/>
            </a:endParaRPr>
          </a:p>
          <a:p>
            <a:r>
              <a:rPr lang="en-US" sz="2000" b="1" dirty="0">
                <a:latin typeface="Cambria" panose="02040503050406030204" pitchFamily="18" charset="0"/>
              </a:rPr>
              <a:t>C) </a:t>
            </a:r>
            <a:r>
              <a:rPr lang="en-US" sz="2000" b="1" baseline="30000" dirty="0">
                <a:latin typeface="Cambria" panose="02040503050406030204" pitchFamily="18" charset="0"/>
              </a:rPr>
              <a:t>4</a:t>
            </a:r>
            <a:r>
              <a:rPr lang="en-US" sz="2000" b="1" dirty="0">
                <a:latin typeface="Cambria" panose="02040503050406030204" pitchFamily="18" charset="0"/>
              </a:rPr>
              <a:t>He + </a:t>
            </a:r>
            <a:r>
              <a:rPr lang="en-US" sz="2000" b="1" baseline="30000" dirty="0">
                <a:latin typeface="Cambria" panose="02040503050406030204" pitchFamily="18" charset="0"/>
              </a:rPr>
              <a:t>293</a:t>
            </a:r>
            <a:r>
              <a:rPr lang="en-US" sz="2000" b="1" dirty="0">
                <a:latin typeface="Cambria" panose="02040503050406030204" pitchFamily="18" charset="0"/>
              </a:rPr>
              <a:t>116 </a:t>
            </a:r>
            <a:r>
              <a:rPr lang="en-US" sz="2000" b="1" dirty="0">
                <a:latin typeface="Cambria" panose="02040503050406030204" pitchFamily="18" charset="0"/>
                <a:sym typeface="Wingdings" panose="05000000000000000000" pitchFamily="2" charset="2"/>
              </a:rPr>
              <a:t> 3n + </a:t>
            </a:r>
            <a:r>
              <a:rPr lang="en-US" sz="2000" b="1" baseline="30000" dirty="0">
                <a:latin typeface="Cambria" panose="02040503050406030204" pitchFamily="18" charset="0"/>
                <a:sym typeface="Wingdings" panose="05000000000000000000" pitchFamily="2" charset="2"/>
              </a:rPr>
              <a:t>294</a:t>
            </a:r>
            <a:r>
              <a:rPr lang="en-US" sz="2000" b="1" dirty="0">
                <a:latin typeface="Cambria" panose="02040503050406030204" pitchFamily="18" charset="0"/>
                <a:sym typeface="Wingdings" panose="05000000000000000000" pitchFamily="2" charset="2"/>
              </a:rPr>
              <a:t>118</a:t>
            </a:r>
            <a:endParaRPr lang="en-US" sz="2000" b="1" dirty="0">
              <a:latin typeface="Cambria" panose="02040503050406030204" pitchFamily="18" charset="0"/>
            </a:endParaRPr>
          </a:p>
          <a:p>
            <a:r>
              <a:rPr lang="en-US" sz="2000" b="1" dirty="0">
                <a:latin typeface="Cambria" panose="02040503050406030204" pitchFamily="18" charset="0"/>
              </a:rPr>
              <a:t>D) </a:t>
            </a:r>
            <a:r>
              <a:rPr lang="en-US" sz="2000" b="1" baseline="30000" dirty="0">
                <a:latin typeface="Cambria" panose="02040503050406030204" pitchFamily="18" charset="0"/>
              </a:rPr>
              <a:t>48</a:t>
            </a:r>
            <a:r>
              <a:rPr lang="en-US" sz="2000" b="1" dirty="0">
                <a:latin typeface="Cambria" panose="02040503050406030204" pitchFamily="18" charset="0"/>
              </a:rPr>
              <a:t>Ca + </a:t>
            </a:r>
            <a:r>
              <a:rPr lang="en-US" sz="2000" b="1" baseline="30000" dirty="0">
                <a:latin typeface="Cambria" panose="02040503050406030204" pitchFamily="18" charset="0"/>
              </a:rPr>
              <a:t>249</a:t>
            </a:r>
            <a:r>
              <a:rPr lang="en-US" sz="2000" b="1" dirty="0">
                <a:latin typeface="Cambria" panose="02040503050406030204" pitchFamily="18" charset="0"/>
              </a:rPr>
              <a:t>Cf </a:t>
            </a:r>
            <a:r>
              <a:rPr lang="en-US" sz="2000" b="1" dirty="0">
                <a:latin typeface="Cambria" panose="02040503050406030204" pitchFamily="18" charset="0"/>
                <a:sym typeface="Wingdings" panose="05000000000000000000" pitchFamily="2" charset="2"/>
              </a:rPr>
              <a:t> 3n + </a:t>
            </a:r>
            <a:r>
              <a:rPr lang="en-US" sz="2000" b="1" baseline="30000" dirty="0">
                <a:latin typeface="Cambria" panose="02040503050406030204" pitchFamily="18" charset="0"/>
                <a:sym typeface="Wingdings" panose="05000000000000000000" pitchFamily="2" charset="2"/>
              </a:rPr>
              <a:t>294</a:t>
            </a:r>
            <a:r>
              <a:rPr lang="en-US" sz="2000" b="1" dirty="0">
                <a:latin typeface="Cambria" panose="02040503050406030204" pitchFamily="18" charset="0"/>
                <a:sym typeface="Wingdings" panose="05000000000000000000" pitchFamily="2" charset="2"/>
              </a:rPr>
              <a:t>118</a:t>
            </a:r>
            <a:endParaRPr lang="en-US" sz="2000" b="1" dirty="0">
              <a:latin typeface="Cambria" panose="02040503050406030204" pitchFamily="18" charset="0"/>
            </a:endParaRPr>
          </a:p>
        </p:txBody>
      </p:sp>
      <p:sp>
        <p:nvSpPr>
          <p:cNvPr id="4" name="TextBox 3"/>
          <p:cNvSpPr txBox="1"/>
          <p:nvPr/>
        </p:nvSpPr>
        <p:spPr>
          <a:xfrm>
            <a:off x="3609102" y="4648200"/>
            <a:ext cx="2105898" cy="584775"/>
          </a:xfrm>
          <a:prstGeom prst="rect">
            <a:avLst/>
          </a:prstGeom>
          <a:noFill/>
        </p:spPr>
        <p:txBody>
          <a:bodyPr wrap="none" rtlCol="0">
            <a:spAutoFit/>
          </a:bodyPr>
          <a:lstStyle/>
          <a:p>
            <a:r>
              <a:rPr lang="en-US" sz="3200" b="1" dirty="0">
                <a:latin typeface="Cambria" panose="02040503050406030204" pitchFamily="18" charset="0"/>
              </a:rPr>
              <a:t>Answer: D</a:t>
            </a:r>
          </a:p>
        </p:txBody>
      </p:sp>
      <p:sp>
        <p:nvSpPr>
          <p:cNvPr id="5" name="TextBox 4"/>
          <p:cNvSpPr txBox="1"/>
          <p:nvPr/>
        </p:nvSpPr>
        <p:spPr>
          <a:xfrm>
            <a:off x="5029200" y="2099846"/>
            <a:ext cx="3495829" cy="338554"/>
          </a:xfrm>
          <a:prstGeom prst="rect">
            <a:avLst/>
          </a:prstGeom>
          <a:noFill/>
        </p:spPr>
        <p:txBody>
          <a:bodyPr wrap="none" rtlCol="0">
            <a:spAutoFit/>
          </a:bodyPr>
          <a:lstStyle/>
          <a:p>
            <a:r>
              <a:rPr lang="en-US" b="1" dirty="0">
                <a:latin typeface="Cambria" panose="02040503050406030204" pitchFamily="18" charset="0"/>
              </a:rPr>
              <a:t>Was tried but cross-section &lt;&lt; 1 fb!</a:t>
            </a:r>
          </a:p>
        </p:txBody>
      </p:sp>
      <p:sp>
        <p:nvSpPr>
          <p:cNvPr id="6" name="TextBox 5"/>
          <p:cNvSpPr txBox="1"/>
          <p:nvPr/>
        </p:nvSpPr>
        <p:spPr>
          <a:xfrm>
            <a:off x="3886200" y="2514600"/>
            <a:ext cx="5234766" cy="338554"/>
          </a:xfrm>
          <a:prstGeom prst="rect">
            <a:avLst/>
          </a:prstGeom>
          <a:noFill/>
        </p:spPr>
        <p:txBody>
          <a:bodyPr wrap="none" rtlCol="0">
            <a:spAutoFit/>
          </a:bodyPr>
          <a:lstStyle/>
          <a:p>
            <a:r>
              <a:rPr lang="en-US" b="1" dirty="0">
                <a:latin typeface="Cambria" panose="02040503050406030204" pitchFamily="18" charset="0"/>
              </a:rPr>
              <a:t>Coulomb barrier and neutron deficiency work against</a:t>
            </a:r>
          </a:p>
        </p:txBody>
      </p:sp>
      <p:sp>
        <p:nvSpPr>
          <p:cNvPr id="7" name="TextBox 6"/>
          <p:cNvSpPr txBox="1"/>
          <p:nvPr/>
        </p:nvSpPr>
        <p:spPr>
          <a:xfrm>
            <a:off x="5619091" y="2971800"/>
            <a:ext cx="2458109" cy="338554"/>
          </a:xfrm>
          <a:prstGeom prst="rect">
            <a:avLst/>
          </a:prstGeom>
          <a:noFill/>
        </p:spPr>
        <p:txBody>
          <a:bodyPr wrap="none" rtlCol="0">
            <a:spAutoFit/>
          </a:bodyPr>
          <a:lstStyle/>
          <a:p>
            <a:r>
              <a:rPr lang="en-US" b="1" dirty="0">
                <a:latin typeface="Cambria" panose="02040503050406030204" pitchFamily="18" charset="0"/>
              </a:rPr>
              <a:t>Can’t get target material</a:t>
            </a:r>
          </a:p>
        </p:txBody>
      </p:sp>
    </p:spTree>
    <p:extLst>
      <p:ext uri="{BB962C8B-B14F-4D97-AF65-F5344CB8AC3E}">
        <p14:creationId xmlns:p14="http://schemas.microsoft.com/office/powerpoint/2010/main" val="221498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C0F29-D7DA-4C30-B119-9C2BAAEFF3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49" t="38139" r="7857" b="48424"/>
          <a:stretch/>
        </p:blipFill>
        <p:spPr>
          <a:xfrm>
            <a:off x="0" y="2400300"/>
            <a:ext cx="6858000" cy="2363095"/>
          </a:xfrm>
          <a:prstGeom prst="rect">
            <a:avLst/>
          </a:prstGeom>
        </p:spPr>
      </p:pic>
      <p:sp>
        <p:nvSpPr>
          <p:cNvPr id="3" name="TextBox 2">
            <a:extLst>
              <a:ext uri="{FF2B5EF4-FFF2-40B4-BE49-F238E27FC236}">
                <a16:creationId xmlns:a16="http://schemas.microsoft.com/office/drawing/2014/main" id="{44A3A965-0DCA-4208-AF48-B9B91321F1F3}"/>
              </a:ext>
            </a:extLst>
          </p:cNvPr>
          <p:cNvSpPr txBox="1"/>
          <p:nvPr/>
        </p:nvSpPr>
        <p:spPr>
          <a:xfrm>
            <a:off x="1285875" y="942976"/>
            <a:ext cx="4972050" cy="507831"/>
          </a:xfrm>
          <a:prstGeom prst="rect">
            <a:avLst/>
          </a:prstGeom>
          <a:noFill/>
        </p:spPr>
        <p:txBody>
          <a:bodyPr wrap="square" rtlCol="0">
            <a:spAutoFit/>
          </a:bodyPr>
          <a:lstStyle/>
          <a:p>
            <a:pPr defTabSz="685800" eaLnBrk="1" fontAlgn="auto" hangingPunct="1">
              <a:spcBef>
                <a:spcPts val="0"/>
              </a:spcBef>
              <a:spcAft>
                <a:spcPts val="0"/>
              </a:spcAft>
            </a:pPr>
            <a:r>
              <a:rPr lang="en-US" sz="2700">
                <a:solidFill>
                  <a:srgbClr val="4472C4"/>
                </a:solidFill>
                <a:latin typeface="Calibri" panose="020F0502020204030204"/>
                <a:ea typeface="+mn-ea"/>
              </a:rPr>
              <a:t>FIONA, a  Trochoid </a:t>
            </a:r>
            <a:r>
              <a:rPr lang="en-US" sz="2700" i="1">
                <a:solidFill>
                  <a:srgbClr val="4472C4"/>
                </a:solidFill>
                <a:latin typeface="Calibri" panose="020F0502020204030204"/>
                <a:ea typeface="+mn-ea"/>
              </a:rPr>
              <a:t>M</a:t>
            </a:r>
            <a:r>
              <a:rPr lang="en-US" sz="2700">
                <a:solidFill>
                  <a:srgbClr val="4472C4"/>
                </a:solidFill>
                <a:latin typeface="Calibri" panose="020F0502020204030204"/>
                <a:ea typeface="+mn-ea"/>
              </a:rPr>
              <a:t>/</a:t>
            </a:r>
            <a:r>
              <a:rPr lang="en-US" sz="2700" i="1">
                <a:solidFill>
                  <a:srgbClr val="4472C4"/>
                </a:solidFill>
                <a:latin typeface="Calibri" panose="020F0502020204030204"/>
                <a:ea typeface="+mn-ea"/>
              </a:rPr>
              <a:t>q</a:t>
            </a:r>
            <a:r>
              <a:rPr lang="en-US" sz="2700">
                <a:solidFill>
                  <a:srgbClr val="4472C4"/>
                </a:solidFill>
                <a:latin typeface="Calibri" panose="020F0502020204030204"/>
                <a:ea typeface="+mn-ea"/>
              </a:rPr>
              <a:t> Separator</a:t>
            </a:r>
          </a:p>
        </p:txBody>
      </p:sp>
      <p:sp>
        <p:nvSpPr>
          <p:cNvPr id="4" name="TextBox 3">
            <a:extLst>
              <a:ext uri="{FF2B5EF4-FFF2-40B4-BE49-F238E27FC236}">
                <a16:creationId xmlns:a16="http://schemas.microsoft.com/office/drawing/2014/main" id="{990252DD-8291-40CD-AEA9-7E7002628BA1}"/>
              </a:ext>
            </a:extLst>
          </p:cNvPr>
          <p:cNvSpPr txBox="1"/>
          <p:nvPr/>
        </p:nvSpPr>
        <p:spPr>
          <a:xfrm>
            <a:off x="342900" y="1885950"/>
            <a:ext cx="6990888" cy="715581"/>
          </a:xfrm>
          <a:prstGeom prst="rect">
            <a:avLst/>
          </a:prstGeom>
          <a:noFill/>
        </p:spPr>
        <p:txBody>
          <a:bodyPr wrap="none" rtlCol="0">
            <a:spAutoFit/>
          </a:bodyPr>
          <a:lstStyle/>
          <a:p>
            <a:pPr defTabSz="685800" eaLnBrk="1" fontAlgn="auto" hangingPunct="1">
              <a:spcBef>
                <a:spcPts val="0"/>
              </a:spcBef>
              <a:spcAft>
                <a:spcPts val="0"/>
              </a:spcAft>
            </a:pPr>
            <a:r>
              <a:rPr lang="en-US" sz="1350">
                <a:solidFill>
                  <a:prstClr val="black"/>
                </a:solidFill>
                <a:latin typeface="Calibri" panose="020F0502020204030204"/>
                <a:ea typeface="+mn-ea"/>
              </a:rPr>
              <a:t>Ion trajectories in crossed magnetic and electric fields are trochoids</a:t>
            </a:r>
          </a:p>
          <a:p>
            <a:pPr defTabSz="685800" eaLnBrk="1" fontAlgn="auto" hangingPunct="1">
              <a:spcBef>
                <a:spcPts val="0"/>
              </a:spcBef>
              <a:spcAft>
                <a:spcPts val="0"/>
              </a:spcAft>
            </a:pPr>
            <a:r>
              <a:rPr lang="en-US" sz="1350">
                <a:solidFill>
                  <a:prstClr val="black"/>
                </a:solidFill>
                <a:latin typeface="Calibri" panose="020F0502020204030204"/>
                <a:ea typeface="+mn-ea"/>
              </a:rPr>
              <a:t>The period (</a:t>
            </a:r>
            <a:r>
              <a:rPr lang="en-US" sz="1350">
                <a:solidFill>
                  <a:srgbClr val="70AD47"/>
                </a:solidFill>
                <a:latin typeface="Calibri" panose="020F0502020204030204"/>
                <a:ea typeface="+mn-ea"/>
              </a:rPr>
              <a:t>temporal</a:t>
            </a:r>
            <a:r>
              <a:rPr lang="en-US" sz="1350">
                <a:solidFill>
                  <a:prstClr val="black"/>
                </a:solidFill>
                <a:latin typeface="Calibri" panose="020F0502020204030204"/>
                <a:ea typeface="+mn-ea"/>
              </a:rPr>
              <a:t> and </a:t>
            </a:r>
            <a:r>
              <a:rPr lang="en-US" sz="1350">
                <a:solidFill>
                  <a:srgbClr val="70AD47"/>
                </a:solidFill>
                <a:latin typeface="Calibri" panose="020F0502020204030204"/>
                <a:ea typeface="+mn-ea"/>
              </a:rPr>
              <a:t>precession</a:t>
            </a:r>
            <a:r>
              <a:rPr lang="en-US" sz="1350">
                <a:solidFill>
                  <a:prstClr val="black"/>
                </a:solidFill>
                <a:latin typeface="Calibri" panose="020F0502020204030204"/>
                <a:ea typeface="+mn-ea"/>
              </a:rPr>
              <a:t>) of the trochoid is defined by </a:t>
            </a:r>
            <a:r>
              <a:rPr lang="en-US" sz="1350" i="1">
                <a:solidFill>
                  <a:prstClr val="black"/>
                </a:solidFill>
                <a:latin typeface="Calibri" panose="020F0502020204030204"/>
                <a:ea typeface="+mn-ea"/>
              </a:rPr>
              <a:t>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  </a:t>
            </a:r>
            <a:r>
              <a:rPr lang="en-US" sz="1350" u="sng">
                <a:solidFill>
                  <a:prstClr val="black"/>
                </a:solidFill>
                <a:latin typeface="Calibri" panose="020F0502020204030204"/>
                <a:ea typeface="+mn-ea"/>
              </a:rPr>
              <a:t>independent of velocity</a:t>
            </a:r>
          </a:p>
          <a:p>
            <a:pPr defTabSz="685800" eaLnBrk="1" fontAlgn="auto" hangingPunct="1">
              <a:spcBef>
                <a:spcPts val="0"/>
              </a:spcBef>
              <a:spcAft>
                <a:spcPts val="0"/>
              </a:spcAft>
            </a:pPr>
            <a:r>
              <a:rPr lang="en-US" sz="1350">
                <a:solidFill>
                  <a:prstClr val="black"/>
                </a:solidFill>
                <a:latin typeface="Calibri" panose="020F0502020204030204"/>
                <a:ea typeface="+mn-ea"/>
              </a:rPr>
              <a:t>Separation is based on the phase of the of the trochoid upon exiting the device</a:t>
            </a:r>
          </a:p>
        </p:txBody>
      </p:sp>
      <p:sp>
        <p:nvSpPr>
          <p:cNvPr id="5" name="TextBox 4">
            <a:extLst>
              <a:ext uri="{FF2B5EF4-FFF2-40B4-BE49-F238E27FC236}">
                <a16:creationId xmlns:a16="http://schemas.microsoft.com/office/drawing/2014/main" id="{8C5CEC5D-9904-465F-AD0F-1126EE48FCF0}"/>
              </a:ext>
            </a:extLst>
          </p:cNvPr>
          <p:cNvSpPr txBox="1"/>
          <p:nvPr/>
        </p:nvSpPr>
        <p:spPr>
          <a:xfrm>
            <a:off x="342901" y="4763395"/>
            <a:ext cx="6364563" cy="715581"/>
          </a:xfrm>
          <a:prstGeom prst="rect">
            <a:avLst/>
          </a:prstGeom>
          <a:noFill/>
        </p:spPr>
        <p:txBody>
          <a:bodyPr wrap="none" rtlCol="0">
            <a:spAutoFit/>
          </a:bodyPr>
          <a:lstStyle/>
          <a:p>
            <a:pPr defTabSz="685800" eaLnBrk="1" fontAlgn="auto" hangingPunct="1">
              <a:spcBef>
                <a:spcPts val="0"/>
              </a:spcBef>
              <a:spcAft>
                <a:spcPts val="0"/>
              </a:spcAft>
            </a:pPr>
            <a:r>
              <a:rPr lang="en-US" sz="1350">
                <a:solidFill>
                  <a:prstClr val="black"/>
                </a:solidFill>
                <a:latin typeface="Calibri" panose="020F0502020204030204"/>
                <a:ea typeface="+mn-ea"/>
              </a:rPr>
              <a:t>Many modes of operation with different </a:t>
            </a:r>
            <a:r>
              <a:rPr lang="en-US" sz="1350" i="1">
                <a:solidFill>
                  <a:prstClr val="black"/>
                </a:solidFill>
                <a:latin typeface="Calibri" panose="020F0502020204030204"/>
                <a:ea typeface="+mn-ea"/>
              </a:rPr>
              <a:t>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 dispersion</a:t>
            </a:r>
          </a:p>
          <a:p>
            <a:pPr defTabSz="685800" eaLnBrk="1" fontAlgn="auto" hangingPunct="1">
              <a:spcBef>
                <a:spcPts val="0"/>
              </a:spcBef>
              <a:spcAft>
                <a:spcPts val="0"/>
              </a:spcAft>
            </a:pPr>
            <a:r>
              <a:rPr lang="en-US" sz="1350">
                <a:solidFill>
                  <a:prstClr val="black"/>
                </a:solidFill>
                <a:latin typeface="Calibri" panose="020F0502020204030204"/>
                <a:ea typeface="+mn-ea"/>
              </a:rPr>
              <a:t>Two-loop mode has</a:t>
            </a:r>
            <a:r>
              <a:rPr lang="en-US" sz="1350" i="1">
                <a:solidFill>
                  <a:prstClr val="black"/>
                </a:solidFill>
                <a:latin typeface="Calibri" panose="020F0502020204030204"/>
                <a:ea typeface="+mn-ea"/>
              </a:rPr>
              <a:t> 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 resolution &gt; 250   efficiency &gt;70%   dispersion = 20mm/(%</a:t>
            </a:r>
            <a:r>
              <a:rPr lang="en-US" sz="1350" i="1">
                <a:solidFill>
                  <a:prstClr val="black"/>
                </a:solidFill>
                <a:latin typeface="Calibri" panose="020F0502020204030204"/>
                <a:ea typeface="+mn-ea"/>
              </a:rPr>
              <a:t>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a:t>
            </a:r>
          </a:p>
          <a:p>
            <a:pPr defTabSz="685800" eaLnBrk="1" fontAlgn="auto" hangingPunct="1">
              <a:spcBef>
                <a:spcPts val="0"/>
              </a:spcBef>
              <a:spcAft>
                <a:spcPts val="0"/>
              </a:spcAft>
            </a:pPr>
            <a:r>
              <a:rPr lang="en-US" sz="1350">
                <a:solidFill>
                  <a:prstClr val="black"/>
                </a:solidFill>
                <a:latin typeface="Calibri" panose="020F0502020204030204"/>
                <a:ea typeface="+mn-ea"/>
              </a:rPr>
              <a:t>Calibration method accurate to 0.5 mm</a:t>
            </a:r>
          </a:p>
        </p:txBody>
      </p:sp>
      <p:sp>
        <p:nvSpPr>
          <p:cNvPr id="6" name="TextBox 5">
            <a:extLst>
              <a:ext uri="{FF2B5EF4-FFF2-40B4-BE49-F238E27FC236}">
                <a16:creationId xmlns:a16="http://schemas.microsoft.com/office/drawing/2014/main" id="{E0A8035B-AE47-44B4-AE9D-06C9B8E5BECB}"/>
              </a:ext>
            </a:extLst>
          </p:cNvPr>
          <p:cNvSpPr txBox="1"/>
          <p:nvPr/>
        </p:nvSpPr>
        <p:spPr>
          <a:xfrm>
            <a:off x="6754224" y="189577"/>
            <a:ext cx="2238113" cy="338554"/>
          </a:xfrm>
          <a:prstGeom prst="rect">
            <a:avLst/>
          </a:prstGeom>
          <a:noFill/>
        </p:spPr>
        <p:txBody>
          <a:bodyPr wrap="none" rtlCol="0">
            <a:spAutoFit/>
          </a:bodyPr>
          <a:lstStyle/>
          <a:p>
            <a:r>
              <a:rPr lang="en-US" dirty="0"/>
              <a:t>Courtesy of Ken and Jackie</a:t>
            </a:r>
          </a:p>
        </p:txBody>
      </p:sp>
    </p:spTree>
    <p:extLst>
      <p:ext uri="{BB962C8B-B14F-4D97-AF65-F5344CB8AC3E}">
        <p14:creationId xmlns:p14="http://schemas.microsoft.com/office/powerpoint/2010/main" val="3570874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B2A31C-ABA8-4169-87D9-1E01FB492B35}"/>
              </a:ext>
            </a:extLst>
          </p:cNvPr>
          <p:cNvPicPr>
            <a:picLocks noChangeAspect="1"/>
          </p:cNvPicPr>
          <p:nvPr/>
        </p:nvPicPr>
        <p:blipFill>
          <a:blip r:embed="rId2"/>
          <a:stretch>
            <a:fillRect/>
          </a:stretch>
        </p:blipFill>
        <p:spPr>
          <a:xfrm>
            <a:off x="52482" y="1699612"/>
            <a:ext cx="5472876" cy="4301138"/>
          </a:xfrm>
          <a:prstGeom prst="rect">
            <a:avLst/>
          </a:prstGeom>
        </p:spPr>
      </p:pic>
      <p:sp>
        <p:nvSpPr>
          <p:cNvPr id="3" name="TextBox 2">
            <a:extLst>
              <a:ext uri="{FF2B5EF4-FFF2-40B4-BE49-F238E27FC236}">
                <a16:creationId xmlns:a16="http://schemas.microsoft.com/office/drawing/2014/main" id="{938AA799-DD7F-45C1-8041-E1174F3DDA6E}"/>
              </a:ext>
            </a:extLst>
          </p:cNvPr>
          <p:cNvSpPr txBox="1"/>
          <p:nvPr/>
        </p:nvSpPr>
        <p:spPr>
          <a:xfrm>
            <a:off x="1075806" y="934489"/>
            <a:ext cx="7136697" cy="461665"/>
          </a:xfrm>
          <a:prstGeom prst="rect">
            <a:avLst/>
          </a:prstGeom>
          <a:noFill/>
        </p:spPr>
        <p:txBody>
          <a:bodyPr wrap="none" rtlCol="0">
            <a:spAutoFit/>
          </a:bodyPr>
          <a:lstStyle/>
          <a:p>
            <a:pPr defTabSz="685800" eaLnBrk="1" fontAlgn="auto" hangingPunct="1">
              <a:spcBef>
                <a:spcPts val="0"/>
              </a:spcBef>
              <a:spcAft>
                <a:spcPts val="0"/>
              </a:spcAft>
            </a:pPr>
            <a:r>
              <a:rPr lang="en-US" sz="2400">
                <a:solidFill>
                  <a:srgbClr val="4472C4"/>
                </a:solidFill>
                <a:latin typeface="Calibri" panose="020F0502020204030204"/>
                <a:ea typeface="+mn-ea"/>
              </a:rPr>
              <a:t>Two decay chains originating from </a:t>
            </a:r>
            <a:r>
              <a:rPr lang="en-US" sz="2400" baseline="30000">
                <a:solidFill>
                  <a:srgbClr val="4472C4"/>
                </a:solidFill>
                <a:latin typeface="Calibri" panose="020F0502020204030204"/>
                <a:ea typeface="+mn-ea"/>
              </a:rPr>
              <a:t>288</a:t>
            </a:r>
            <a:r>
              <a:rPr lang="en-US" sz="2400">
                <a:solidFill>
                  <a:srgbClr val="4472C4"/>
                </a:solidFill>
                <a:latin typeface="Calibri" panose="020F0502020204030204"/>
                <a:ea typeface="+mn-ea"/>
              </a:rPr>
              <a:t>Mc were observed</a:t>
            </a:r>
          </a:p>
        </p:txBody>
      </p:sp>
      <p:sp>
        <p:nvSpPr>
          <p:cNvPr id="4" name="TextBox 3">
            <a:extLst>
              <a:ext uri="{FF2B5EF4-FFF2-40B4-BE49-F238E27FC236}">
                <a16:creationId xmlns:a16="http://schemas.microsoft.com/office/drawing/2014/main" id="{EAB236AD-2111-494B-9AA8-A1E557EEB9E4}"/>
              </a:ext>
            </a:extLst>
          </p:cNvPr>
          <p:cNvSpPr txBox="1"/>
          <p:nvPr/>
        </p:nvSpPr>
        <p:spPr>
          <a:xfrm>
            <a:off x="5525359" y="1879716"/>
            <a:ext cx="3566160" cy="3208571"/>
          </a:xfrm>
          <a:prstGeom prst="rect">
            <a:avLst/>
          </a:prstGeom>
          <a:noFill/>
        </p:spPr>
        <p:txBody>
          <a:bodyPr wrap="square" rtlCol="0">
            <a:spAutoFit/>
          </a:bodyPr>
          <a:lstStyle/>
          <a:p>
            <a:pPr defTabSz="685800" eaLnBrk="1" fontAlgn="auto" hangingPunct="1">
              <a:spcBef>
                <a:spcPts val="0"/>
              </a:spcBef>
              <a:spcAft>
                <a:spcPts val="0"/>
              </a:spcAft>
            </a:pPr>
            <a:r>
              <a:rPr lang="en-US" sz="1350">
                <a:solidFill>
                  <a:prstClr val="black"/>
                </a:solidFill>
                <a:latin typeface="Calibri" panose="020F0502020204030204"/>
                <a:ea typeface="+mn-ea"/>
              </a:rPr>
              <a:t>For the first decay chain, </a:t>
            </a:r>
            <a:r>
              <a:rPr lang="en-US" sz="1350" baseline="30000">
                <a:solidFill>
                  <a:prstClr val="black"/>
                </a:solidFill>
                <a:latin typeface="Calibri" panose="020F0502020204030204"/>
                <a:ea typeface="+mn-ea"/>
              </a:rPr>
              <a:t>288</a:t>
            </a:r>
            <a:r>
              <a:rPr lang="en-US" sz="1350">
                <a:solidFill>
                  <a:prstClr val="black"/>
                </a:solidFill>
                <a:latin typeface="Calibri" panose="020F0502020204030204"/>
                <a:ea typeface="+mn-ea"/>
              </a:rPr>
              <a:t>Mc decayed inside the Gas-Catcher</a:t>
            </a:r>
          </a:p>
          <a:p>
            <a:pPr defTabSz="685800" eaLnBrk="1" fontAlgn="auto" hangingPunct="1">
              <a:spcBef>
                <a:spcPts val="0"/>
              </a:spcBef>
              <a:spcAft>
                <a:spcPts val="0"/>
              </a:spcAft>
            </a:pPr>
            <a:endParaRPr lang="en-US" sz="1350">
              <a:solidFill>
                <a:prstClr val="black"/>
              </a:solidFill>
              <a:latin typeface="Calibri" panose="020F0502020204030204"/>
              <a:ea typeface="+mn-ea"/>
            </a:endParaRPr>
          </a:p>
          <a:p>
            <a:pPr defTabSz="685800" eaLnBrk="1" fontAlgn="auto" hangingPunct="1">
              <a:spcBef>
                <a:spcPts val="0"/>
              </a:spcBef>
              <a:spcAft>
                <a:spcPts val="0"/>
              </a:spcAft>
            </a:pPr>
            <a:r>
              <a:rPr lang="en-US" sz="1350">
                <a:solidFill>
                  <a:prstClr val="black"/>
                </a:solidFill>
                <a:latin typeface="Calibri" panose="020F0502020204030204"/>
                <a:ea typeface="+mn-ea"/>
              </a:rPr>
              <a:t>Observed decay energies and lifetimes unambiguously show that these decay chains originate from what had previously been assigned to </a:t>
            </a:r>
            <a:r>
              <a:rPr lang="en-US" sz="1350" baseline="30000">
                <a:solidFill>
                  <a:prstClr val="black"/>
                </a:solidFill>
                <a:latin typeface="Calibri" panose="020F0502020204030204"/>
                <a:ea typeface="+mn-ea"/>
              </a:rPr>
              <a:t>288</a:t>
            </a:r>
            <a:r>
              <a:rPr lang="en-US" sz="1350">
                <a:solidFill>
                  <a:prstClr val="black"/>
                </a:solidFill>
                <a:latin typeface="Calibri" panose="020F0502020204030204"/>
                <a:ea typeface="+mn-ea"/>
              </a:rPr>
              <a:t>Mc</a:t>
            </a:r>
          </a:p>
          <a:p>
            <a:pPr defTabSz="685800" eaLnBrk="1" fontAlgn="auto" hangingPunct="1">
              <a:spcBef>
                <a:spcPts val="0"/>
              </a:spcBef>
              <a:spcAft>
                <a:spcPts val="0"/>
              </a:spcAft>
            </a:pPr>
            <a:endParaRPr lang="en-US" sz="1350">
              <a:solidFill>
                <a:prstClr val="black"/>
              </a:solidFill>
              <a:latin typeface="Calibri" panose="020F0502020204030204"/>
              <a:ea typeface="+mn-ea"/>
            </a:endParaRPr>
          </a:p>
          <a:p>
            <a:pPr defTabSz="685800" eaLnBrk="1" fontAlgn="auto" hangingPunct="1">
              <a:spcBef>
                <a:spcPts val="0"/>
              </a:spcBef>
              <a:spcAft>
                <a:spcPts val="0"/>
              </a:spcAft>
            </a:pPr>
            <a:r>
              <a:rPr lang="en-US" sz="1350">
                <a:solidFill>
                  <a:prstClr val="black"/>
                </a:solidFill>
                <a:latin typeface="Calibri" panose="020F0502020204030204"/>
                <a:ea typeface="+mn-ea"/>
              </a:rPr>
              <a:t>Background rates were extremely low</a:t>
            </a:r>
          </a:p>
          <a:p>
            <a:pPr defTabSz="685800" eaLnBrk="1" fontAlgn="auto" hangingPunct="1">
              <a:spcBef>
                <a:spcPts val="0"/>
              </a:spcBef>
              <a:spcAft>
                <a:spcPts val="0"/>
              </a:spcAft>
            </a:pPr>
            <a:r>
              <a:rPr lang="en-US" sz="1350">
                <a:solidFill>
                  <a:prstClr val="black"/>
                </a:solidFill>
                <a:latin typeface="Calibri" panose="020F0502020204030204"/>
                <a:ea typeface="+mn-ea"/>
              </a:rPr>
              <a:t>(we are NOT at the BGS focal plane!),</a:t>
            </a:r>
          </a:p>
          <a:p>
            <a:pPr defTabSz="685800" eaLnBrk="1" fontAlgn="auto" hangingPunct="1">
              <a:spcBef>
                <a:spcPts val="0"/>
              </a:spcBef>
              <a:spcAft>
                <a:spcPts val="0"/>
              </a:spcAft>
            </a:pPr>
            <a:r>
              <a:rPr lang="en-US" sz="1350">
                <a:solidFill>
                  <a:prstClr val="black"/>
                </a:solidFill>
                <a:latin typeface="Calibri" panose="020F0502020204030204"/>
                <a:ea typeface="+mn-ea"/>
              </a:rPr>
              <a:t>So the probability that these are random correlations of unrelated events is extremely low (&lt;0.03 random two-member chains expected</a:t>
            </a:r>
          </a:p>
          <a:p>
            <a:pPr defTabSz="685800" eaLnBrk="1" fontAlgn="auto" hangingPunct="1">
              <a:spcBef>
                <a:spcPts val="0"/>
              </a:spcBef>
              <a:spcAft>
                <a:spcPts val="0"/>
              </a:spcAft>
            </a:pPr>
            <a:r>
              <a:rPr lang="en-US" sz="1350">
                <a:solidFill>
                  <a:prstClr val="black"/>
                </a:solidFill>
                <a:latin typeface="Calibri" panose="020F0502020204030204"/>
                <a:ea typeface="+mn-ea"/>
              </a:rPr>
              <a:t>  &lt;10</a:t>
            </a:r>
            <a:r>
              <a:rPr lang="en-US" sz="1350" baseline="30000">
                <a:solidFill>
                  <a:prstClr val="black"/>
                </a:solidFill>
                <a:latin typeface="Calibri" panose="020F0502020204030204"/>
                <a:ea typeface="+mn-ea"/>
              </a:rPr>
              <a:t>-5</a:t>
            </a:r>
            <a:r>
              <a:rPr lang="en-US" sz="1350">
                <a:solidFill>
                  <a:prstClr val="black"/>
                </a:solidFill>
                <a:latin typeface="Calibri" panose="020F0502020204030204"/>
                <a:ea typeface="+mn-ea"/>
              </a:rPr>
              <a:t> random 3-member chains expected)</a:t>
            </a:r>
          </a:p>
        </p:txBody>
      </p:sp>
      <p:sp>
        <p:nvSpPr>
          <p:cNvPr id="5" name="Rectangle 4">
            <a:extLst>
              <a:ext uri="{FF2B5EF4-FFF2-40B4-BE49-F238E27FC236}">
                <a16:creationId xmlns:a16="http://schemas.microsoft.com/office/drawing/2014/main" id="{AA2EB194-1AFC-4860-AE26-CEA144F422E4}"/>
              </a:ext>
            </a:extLst>
          </p:cNvPr>
          <p:cNvSpPr/>
          <p:nvPr/>
        </p:nvSpPr>
        <p:spPr>
          <a:xfrm>
            <a:off x="2207029" y="2426829"/>
            <a:ext cx="586048" cy="579812"/>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AA5E8076-6213-4B0C-BA61-059CB81754F2}"/>
              </a:ext>
            </a:extLst>
          </p:cNvPr>
          <p:cNvSpPr txBox="1"/>
          <p:nvPr/>
        </p:nvSpPr>
        <p:spPr>
          <a:xfrm>
            <a:off x="2231830" y="2578234"/>
            <a:ext cx="580608" cy="300082"/>
          </a:xfrm>
          <a:prstGeom prst="rect">
            <a:avLst/>
          </a:prstGeom>
          <a:noFill/>
        </p:spPr>
        <p:txBody>
          <a:bodyPr wrap="none" rtlCol="0">
            <a:spAutoFit/>
          </a:bodyPr>
          <a:lstStyle/>
          <a:p>
            <a:pPr defTabSz="685800" eaLnBrk="1" fontAlgn="auto" hangingPunct="1">
              <a:spcBef>
                <a:spcPts val="0"/>
              </a:spcBef>
              <a:spcAft>
                <a:spcPts val="0"/>
              </a:spcAft>
            </a:pPr>
            <a:r>
              <a:rPr lang="en-US" sz="1350" b="1" baseline="30000">
                <a:solidFill>
                  <a:prstClr val="black"/>
                </a:solidFill>
                <a:latin typeface="Calibri" panose="020F0502020204030204"/>
                <a:ea typeface="+mn-ea"/>
              </a:rPr>
              <a:t>288</a:t>
            </a:r>
            <a:r>
              <a:rPr lang="en-US" sz="1350" b="1">
                <a:solidFill>
                  <a:prstClr val="black"/>
                </a:solidFill>
                <a:latin typeface="Calibri" panose="020F0502020204030204"/>
                <a:ea typeface="+mn-ea"/>
              </a:rPr>
              <a:t>Mc</a:t>
            </a:r>
          </a:p>
        </p:txBody>
      </p:sp>
      <p:sp>
        <p:nvSpPr>
          <p:cNvPr id="7" name="TextBox 6">
            <a:extLst>
              <a:ext uri="{FF2B5EF4-FFF2-40B4-BE49-F238E27FC236}">
                <a16:creationId xmlns:a16="http://schemas.microsoft.com/office/drawing/2014/main" id="{C999A8F3-1CBE-49F0-84D7-7E0174978212}"/>
              </a:ext>
            </a:extLst>
          </p:cNvPr>
          <p:cNvSpPr txBox="1"/>
          <p:nvPr/>
        </p:nvSpPr>
        <p:spPr>
          <a:xfrm>
            <a:off x="2869165" y="2474360"/>
            <a:ext cx="894219" cy="461665"/>
          </a:xfrm>
          <a:prstGeom prst="rect">
            <a:avLst/>
          </a:prstGeom>
          <a:noFill/>
        </p:spPr>
        <p:txBody>
          <a:bodyPr wrap="none" rtlCol="0">
            <a:spAutoFit/>
          </a:bodyPr>
          <a:lstStyle/>
          <a:p>
            <a:pPr defTabSz="685800" eaLnBrk="1" fontAlgn="auto" hangingPunct="1">
              <a:spcBef>
                <a:spcPts val="0"/>
              </a:spcBef>
              <a:spcAft>
                <a:spcPts val="0"/>
              </a:spcAft>
            </a:pPr>
            <a:r>
              <a:rPr lang="en-US" sz="1200" b="1">
                <a:solidFill>
                  <a:prstClr val="black"/>
                </a:solidFill>
                <a:latin typeface="Calibri" panose="020F0502020204030204"/>
                <a:ea typeface="+mn-ea"/>
              </a:rPr>
              <a:t>decayed in</a:t>
            </a:r>
          </a:p>
          <a:p>
            <a:pPr defTabSz="685800" eaLnBrk="1" fontAlgn="auto" hangingPunct="1">
              <a:spcBef>
                <a:spcPts val="0"/>
              </a:spcBef>
              <a:spcAft>
                <a:spcPts val="0"/>
              </a:spcAft>
            </a:pPr>
            <a:r>
              <a:rPr lang="en-US" sz="1200" b="1">
                <a:solidFill>
                  <a:prstClr val="black"/>
                </a:solidFill>
                <a:latin typeface="Calibri" panose="020F0502020204030204"/>
                <a:ea typeface="+mn-ea"/>
              </a:rPr>
              <a:t>gas catcher</a:t>
            </a:r>
          </a:p>
        </p:txBody>
      </p:sp>
      <p:sp>
        <p:nvSpPr>
          <p:cNvPr id="8" name="TextBox 7">
            <a:extLst>
              <a:ext uri="{FF2B5EF4-FFF2-40B4-BE49-F238E27FC236}">
                <a16:creationId xmlns:a16="http://schemas.microsoft.com/office/drawing/2014/main" id="{EA6E3D13-FFF2-48E5-9F4D-9537DE1CA0B2}"/>
              </a:ext>
            </a:extLst>
          </p:cNvPr>
          <p:cNvSpPr txBox="1"/>
          <p:nvPr/>
        </p:nvSpPr>
        <p:spPr>
          <a:xfrm>
            <a:off x="6754224" y="189577"/>
            <a:ext cx="2238113" cy="338554"/>
          </a:xfrm>
          <a:prstGeom prst="rect">
            <a:avLst/>
          </a:prstGeom>
          <a:noFill/>
        </p:spPr>
        <p:txBody>
          <a:bodyPr wrap="none" rtlCol="0">
            <a:spAutoFit/>
          </a:bodyPr>
          <a:lstStyle/>
          <a:p>
            <a:r>
              <a:rPr lang="en-US" dirty="0"/>
              <a:t>Courtesy of Ken and Jackie</a:t>
            </a:r>
          </a:p>
        </p:txBody>
      </p:sp>
    </p:spTree>
    <p:extLst>
      <p:ext uri="{BB962C8B-B14F-4D97-AF65-F5344CB8AC3E}">
        <p14:creationId xmlns:p14="http://schemas.microsoft.com/office/powerpoint/2010/main" val="2492557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D323D-A618-4C30-97CF-2AA4B846418A}"/>
              </a:ext>
            </a:extLst>
          </p:cNvPr>
          <p:cNvPicPr>
            <a:picLocks noChangeAspect="1"/>
          </p:cNvPicPr>
          <p:nvPr/>
        </p:nvPicPr>
        <p:blipFill>
          <a:blip r:embed="rId2"/>
          <a:stretch>
            <a:fillRect/>
          </a:stretch>
        </p:blipFill>
        <p:spPr>
          <a:xfrm>
            <a:off x="4264" y="857250"/>
            <a:ext cx="3882152" cy="5143500"/>
          </a:xfrm>
          <a:prstGeom prst="rect">
            <a:avLst/>
          </a:prstGeom>
        </p:spPr>
      </p:pic>
      <p:sp>
        <p:nvSpPr>
          <p:cNvPr id="4" name="TextBox 3">
            <a:extLst>
              <a:ext uri="{FF2B5EF4-FFF2-40B4-BE49-F238E27FC236}">
                <a16:creationId xmlns:a16="http://schemas.microsoft.com/office/drawing/2014/main" id="{78FA37CC-9526-46B1-80BC-43D49B606FC6}"/>
              </a:ext>
            </a:extLst>
          </p:cNvPr>
          <p:cNvSpPr txBox="1"/>
          <p:nvPr/>
        </p:nvSpPr>
        <p:spPr>
          <a:xfrm>
            <a:off x="3886416" y="857251"/>
            <a:ext cx="5246693" cy="507831"/>
          </a:xfrm>
          <a:prstGeom prst="rect">
            <a:avLst/>
          </a:prstGeom>
          <a:noFill/>
        </p:spPr>
        <p:txBody>
          <a:bodyPr wrap="none" rtlCol="0">
            <a:spAutoFit/>
          </a:bodyPr>
          <a:lstStyle/>
          <a:p>
            <a:pPr defTabSz="685800" eaLnBrk="1" fontAlgn="auto" hangingPunct="1">
              <a:spcBef>
                <a:spcPts val="0"/>
              </a:spcBef>
              <a:spcAft>
                <a:spcPts val="0"/>
              </a:spcAft>
            </a:pPr>
            <a:r>
              <a:rPr lang="en-US" sz="2700">
                <a:solidFill>
                  <a:srgbClr val="4472C4"/>
                </a:solidFill>
                <a:latin typeface="Calibri" panose="020F0502020204030204"/>
                <a:ea typeface="+mn-ea"/>
              </a:rPr>
              <a:t>How good is the A/q measurement?</a:t>
            </a:r>
          </a:p>
        </p:txBody>
      </p:sp>
      <p:sp>
        <p:nvSpPr>
          <p:cNvPr id="5" name="TextBox 4">
            <a:extLst>
              <a:ext uri="{FF2B5EF4-FFF2-40B4-BE49-F238E27FC236}">
                <a16:creationId xmlns:a16="http://schemas.microsoft.com/office/drawing/2014/main" id="{FB9E48D3-C105-4204-B473-FC768DBD73FA}"/>
              </a:ext>
            </a:extLst>
          </p:cNvPr>
          <p:cNvSpPr txBox="1"/>
          <p:nvPr/>
        </p:nvSpPr>
        <p:spPr>
          <a:xfrm>
            <a:off x="3886416" y="1247634"/>
            <a:ext cx="5202915" cy="4847481"/>
          </a:xfrm>
          <a:prstGeom prst="rect">
            <a:avLst/>
          </a:prstGeom>
          <a:noFill/>
        </p:spPr>
        <p:txBody>
          <a:bodyPr wrap="squar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198-201</a:t>
            </a:r>
            <a:r>
              <a:rPr lang="en-US" sz="1350">
                <a:solidFill>
                  <a:prstClr val="black"/>
                </a:solidFill>
                <a:latin typeface="Calibri" panose="020F0502020204030204"/>
                <a:ea typeface="+mn-ea"/>
              </a:rPr>
              <a:t>At measured before and immediately after </a:t>
            </a:r>
            <a:r>
              <a:rPr lang="en-US" sz="1350" baseline="30000">
                <a:solidFill>
                  <a:prstClr val="black"/>
                </a:solidFill>
                <a:latin typeface="Calibri" panose="020F0502020204030204"/>
                <a:ea typeface="+mn-ea"/>
              </a:rPr>
              <a:t>284</a:t>
            </a:r>
            <a:r>
              <a:rPr lang="en-US" sz="1350">
                <a:solidFill>
                  <a:prstClr val="black"/>
                </a:solidFill>
                <a:latin typeface="Calibri" panose="020F0502020204030204"/>
                <a:ea typeface="+mn-ea"/>
              </a:rPr>
              <a:t>Nh and </a:t>
            </a:r>
            <a:r>
              <a:rPr lang="en-US" sz="1350" baseline="30000">
                <a:solidFill>
                  <a:prstClr val="black"/>
                </a:solidFill>
                <a:latin typeface="Calibri" panose="020F0502020204030204"/>
                <a:ea typeface="+mn-ea"/>
              </a:rPr>
              <a:t>288</a:t>
            </a:r>
            <a:r>
              <a:rPr lang="en-US" sz="1350">
                <a:solidFill>
                  <a:prstClr val="black"/>
                </a:solidFill>
                <a:latin typeface="Calibri" panose="020F0502020204030204"/>
                <a:ea typeface="+mn-ea"/>
              </a:rPr>
              <a:t>Mc</a:t>
            </a:r>
          </a:p>
          <a:p>
            <a:pPr defTabSz="685800" eaLnBrk="1" fontAlgn="auto" hangingPunct="1">
              <a:spcBef>
                <a:spcPts val="0"/>
              </a:spcBef>
              <a:spcAft>
                <a:spcPts val="0"/>
              </a:spcAft>
            </a:pPr>
            <a:r>
              <a:rPr lang="en-US" sz="1350">
                <a:solidFill>
                  <a:prstClr val="black"/>
                </a:solidFill>
                <a:latin typeface="Calibri" panose="020F0502020204030204"/>
                <a:ea typeface="+mn-ea"/>
              </a:rPr>
              <a:t>Fits to At used to determine </a:t>
            </a:r>
          </a:p>
          <a:p>
            <a:pPr defTabSz="685800" eaLnBrk="1" fontAlgn="auto" hangingPunct="1">
              <a:spcBef>
                <a:spcPts val="0"/>
              </a:spcBef>
              <a:spcAft>
                <a:spcPts val="0"/>
              </a:spcAft>
            </a:pPr>
            <a:r>
              <a:rPr lang="en-US" sz="1350">
                <a:solidFill>
                  <a:prstClr val="black"/>
                </a:solidFill>
                <a:latin typeface="Calibri" panose="020F0502020204030204"/>
                <a:ea typeface="+mn-ea"/>
              </a:rPr>
              <a:t>	</a:t>
            </a:r>
            <a:r>
              <a:rPr lang="en-US" sz="1350" i="1">
                <a:solidFill>
                  <a:prstClr val="black"/>
                </a:solidFill>
                <a:latin typeface="Calibri" panose="020F0502020204030204"/>
                <a:ea typeface="+mn-ea"/>
              </a:rPr>
              <a:t>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 peak </a:t>
            </a:r>
            <a:r>
              <a:rPr lang="en-US" sz="1350">
                <a:solidFill>
                  <a:srgbClr val="4472C4"/>
                </a:solidFill>
                <a:latin typeface="Calibri" panose="020F0502020204030204"/>
                <a:ea typeface="+mn-ea"/>
              </a:rPr>
              <a:t>centroids</a:t>
            </a:r>
            <a:r>
              <a:rPr lang="en-US" sz="1350">
                <a:solidFill>
                  <a:prstClr val="black"/>
                </a:solidFill>
                <a:latin typeface="Calibri" panose="020F0502020204030204"/>
                <a:ea typeface="+mn-ea"/>
              </a:rPr>
              <a:t> (positions)</a:t>
            </a:r>
          </a:p>
          <a:p>
            <a:pPr defTabSz="685800" eaLnBrk="1" fontAlgn="auto" hangingPunct="1">
              <a:spcBef>
                <a:spcPts val="0"/>
              </a:spcBef>
              <a:spcAft>
                <a:spcPts val="0"/>
              </a:spcAft>
            </a:pPr>
            <a:r>
              <a:rPr lang="en-US" sz="1350">
                <a:solidFill>
                  <a:prstClr val="black"/>
                </a:solidFill>
                <a:latin typeface="Calibri" panose="020F0502020204030204"/>
                <a:ea typeface="+mn-ea"/>
              </a:rPr>
              <a:t>	Lorentzian </a:t>
            </a:r>
            <a:r>
              <a:rPr lang="en-US" sz="1350" i="1">
                <a:solidFill>
                  <a:prstClr val="black"/>
                </a:solidFill>
                <a:latin typeface="Calibri" panose="020F0502020204030204"/>
                <a:ea typeface="+mn-ea"/>
              </a:rPr>
              <a:t>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 peak </a:t>
            </a:r>
            <a:r>
              <a:rPr lang="en-US" sz="1350">
                <a:solidFill>
                  <a:srgbClr val="4472C4"/>
                </a:solidFill>
                <a:latin typeface="Calibri" panose="020F0502020204030204"/>
                <a:ea typeface="+mn-ea"/>
              </a:rPr>
              <a:t>width</a:t>
            </a:r>
          </a:p>
          <a:p>
            <a:pPr defTabSz="685800" eaLnBrk="1" fontAlgn="auto" hangingPunct="1">
              <a:spcBef>
                <a:spcPts val="0"/>
              </a:spcBef>
              <a:spcAft>
                <a:spcPts val="0"/>
              </a:spcAft>
            </a:pPr>
            <a:r>
              <a:rPr lang="en-US" sz="1350">
                <a:solidFill>
                  <a:prstClr val="black"/>
                </a:solidFill>
                <a:latin typeface="Calibri" panose="020F0502020204030204"/>
                <a:ea typeface="+mn-ea"/>
              </a:rPr>
              <a:t>	</a:t>
            </a:r>
            <a:r>
              <a:rPr lang="en-US" sz="1350" i="1">
                <a:solidFill>
                  <a:prstClr val="black"/>
                </a:solidFill>
                <a:latin typeface="Calibri" panose="020F0502020204030204"/>
                <a:ea typeface="+mn-ea"/>
              </a:rPr>
              <a:t>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 </a:t>
            </a:r>
            <a:r>
              <a:rPr lang="en-US" sz="1350">
                <a:solidFill>
                  <a:srgbClr val="4472C4"/>
                </a:solidFill>
                <a:latin typeface="Calibri" panose="020F0502020204030204"/>
                <a:ea typeface="+mn-ea"/>
              </a:rPr>
              <a:t>dispersion</a:t>
            </a:r>
          </a:p>
          <a:p>
            <a:pPr defTabSz="685800" eaLnBrk="1" fontAlgn="auto" hangingPunct="1">
              <a:spcBef>
                <a:spcPts val="0"/>
              </a:spcBef>
              <a:spcAft>
                <a:spcPts val="0"/>
              </a:spcAft>
            </a:pPr>
            <a:r>
              <a:rPr lang="en-US" sz="1350">
                <a:solidFill>
                  <a:prstClr val="black"/>
                </a:solidFill>
                <a:latin typeface="Calibri" panose="020F0502020204030204"/>
                <a:ea typeface="+mn-ea"/>
              </a:rPr>
              <a:t>These are used to determine </a:t>
            </a:r>
            <a:r>
              <a:rPr lang="en-US" sz="1350">
                <a:solidFill>
                  <a:srgbClr val="FF0000"/>
                </a:solidFill>
                <a:latin typeface="Calibri" panose="020F0502020204030204"/>
                <a:ea typeface="+mn-ea"/>
              </a:rPr>
              <a:t>expected SHE </a:t>
            </a:r>
            <a:r>
              <a:rPr lang="en-US" sz="1350" i="1">
                <a:solidFill>
                  <a:srgbClr val="FF0000"/>
                </a:solidFill>
                <a:latin typeface="Calibri" panose="020F0502020204030204"/>
                <a:ea typeface="+mn-ea"/>
              </a:rPr>
              <a:t>M</a:t>
            </a:r>
            <a:r>
              <a:rPr lang="en-US" sz="1350">
                <a:solidFill>
                  <a:srgbClr val="FF0000"/>
                </a:solidFill>
                <a:latin typeface="Calibri" panose="020F0502020204030204"/>
                <a:ea typeface="+mn-ea"/>
              </a:rPr>
              <a:t>/</a:t>
            </a:r>
            <a:r>
              <a:rPr lang="en-US" sz="1350" i="1">
                <a:solidFill>
                  <a:srgbClr val="FF0000"/>
                </a:solidFill>
                <a:latin typeface="Calibri" panose="020F0502020204030204"/>
                <a:ea typeface="+mn-ea"/>
              </a:rPr>
              <a:t>q</a:t>
            </a:r>
            <a:r>
              <a:rPr lang="en-US" sz="1350">
                <a:solidFill>
                  <a:srgbClr val="FF0000"/>
                </a:solidFill>
                <a:latin typeface="Calibri" panose="020F0502020204030204"/>
                <a:ea typeface="+mn-ea"/>
              </a:rPr>
              <a:t> peak positions &amp; shapes</a:t>
            </a:r>
          </a:p>
          <a:p>
            <a:pPr defTabSz="685800" eaLnBrk="1" fontAlgn="auto" hangingPunct="1">
              <a:spcBef>
                <a:spcPts val="0"/>
              </a:spcBef>
              <a:spcAft>
                <a:spcPts val="0"/>
              </a:spcAft>
            </a:pPr>
            <a:r>
              <a:rPr lang="en-US" sz="1350">
                <a:solidFill>
                  <a:prstClr val="black"/>
                </a:solidFill>
                <a:latin typeface="Calibri" panose="020F0502020204030204"/>
                <a:ea typeface="+mn-ea"/>
              </a:rPr>
              <a:t>Single-event </a:t>
            </a:r>
            <a:r>
              <a:rPr lang="en-US" sz="1350" i="1">
                <a:solidFill>
                  <a:prstClr val="black"/>
                </a:solidFill>
                <a:latin typeface="Calibri" panose="020F0502020204030204"/>
                <a:ea typeface="+mn-ea"/>
              </a:rPr>
              <a:t>M</a:t>
            </a:r>
            <a:r>
              <a:rPr lang="en-US" sz="1350">
                <a:solidFill>
                  <a:prstClr val="black"/>
                </a:solidFill>
                <a:latin typeface="Calibri" panose="020F0502020204030204"/>
                <a:ea typeface="+mn-ea"/>
              </a:rPr>
              <a:t>/</a:t>
            </a:r>
            <a:r>
              <a:rPr lang="en-US" sz="1350" i="1">
                <a:solidFill>
                  <a:prstClr val="black"/>
                </a:solidFill>
                <a:latin typeface="Calibri" panose="020F0502020204030204"/>
                <a:ea typeface="+mn-ea"/>
              </a:rPr>
              <a:t>q</a:t>
            </a:r>
            <a:r>
              <a:rPr lang="en-US" sz="1350">
                <a:solidFill>
                  <a:prstClr val="black"/>
                </a:solidFill>
                <a:latin typeface="Calibri" panose="020F0502020204030204"/>
                <a:ea typeface="+mn-ea"/>
              </a:rPr>
              <a:t> assignment probabilities can be read directly:</a:t>
            </a:r>
          </a:p>
          <a:p>
            <a:pPr defTabSz="685800" eaLnBrk="1" fontAlgn="auto" hangingPunct="1">
              <a:spcBef>
                <a:spcPts val="0"/>
              </a:spcBef>
              <a:spcAft>
                <a:spcPts val="0"/>
              </a:spcAft>
            </a:pPr>
            <a:endParaRPr lang="en-US" sz="600">
              <a:solidFill>
                <a:prstClr val="black"/>
              </a:solidFill>
              <a:latin typeface="Calibri" panose="020F0502020204030204"/>
              <a:ea typeface="+mn-ea"/>
            </a:endParaRPr>
          </a:p>
          <a:p>
            <a:pPr defTabSz="685800" eaLnBrk="1" fontAlgn="auto" hangingPunct="1">
              <a:spcBef>
                <a:spcPts val="0"/>
              </a:spcBef>
              <a:spcAft>
                <a:spcPts val="0"/>
              </a:spcAft>
            </a:pPr>
            <a:r>
              <a:rPr lang="en-US" sz="1350">
                <a:solidFill>
                  <a:srgbClr val="4472C4"/>
                </a:solidFill>
                <a:latin typeface="Calibri" panose="020F0502020204030204"/>
                <a:ea typeface="+mn-ea"/>
              </a:rPr>
              <a:t>M/q	chain1		M/q	chain2</a:t>
            </a:r>
          </a:p>
          <a:p>
            <a:pPr defTabSz="685800" eaLnBrk="1" fontAlgn="auto" hangingPunct="1">
              <a:spcBef>
                <a:spcPts val="0"/>
              </a:spcBef>
              <a:spcAft>
                <a:spcPts val="0"/>
              </a:spcAft>
            </a:pPr>
            <a:r>
              <a:rPr lang="en-US" sz="1350">
                <a:solidFill>
                  <a:prstClr val="black"/>
                </a:solidFill>
                <a:latin typeface="Calibri" panose="020F0502020204030204"/>
                <a:ea typeface="+mn-ea"/>
              </a:rPr>
              <a:t>283 	13%		287	7%</a:t>
            </a:r>
          </a:p>
          <a:p>
            <a:pPr defTabSz="685800" eaLnBrk="1" fontAlgn="auto" hangingPunct="1">
              <a:spcBef>
                <a:spcPts val="0"/>
              </a:spcBef>
              <a:spcAft>
                <a:spcPts val="0"/>
              </a:spcAft>
            </a:pPr>
            <a:r>
              <a:rPr lang="en-US" sz="1350">
                <a:solidFill>
                  <a:srgbClr val="70AD47">
                    <a:lumMod val="75000"/>
                  </a:srgbClr>
                </a:solidFill>
                <a:latin typeface="Calibri" panose="020F0502020204030204"/>
                <a:ea typeface="+mn-ea"/>
              </a:rPr>
              <a:t>284</a:t>
            </a:r>
            <a:r>
              <a:rPr lang="en-US" sz="1350">
                <a:solidFill>
                  <a:prstClr val="black"/>
                </a:solidFill>
                <a:latin typeface="Calibri" panose="020F0502020204030204"/>
                <a:ea typeface="+mn-ea"/>
              </a:rPr>
              <a:t> 	</a:t>
            </a:r>
            <a:r>
              <a:rPr lang="en-US" sz="1350">
                <a:solidFill>
                  <a:srgbClr val="70AD47">
                    <a:lumMod val="75000"/>
                  </a:srgbClr>
                </a:solidFill>
                <a:latin typeface="Calibri" panose="020F0502020204030204"/>
                <a:ea typeface="+mn-ea"/>
              </a:rPr>
              <a:t>81%</a:t>
            </a:r>
            <a:r>
              <a:rPr lang="en-US" sz="1350">
                <a:solidFill>
                  <a:prstClr val="black"/>
                </a:solidFill>
                <a:latin typeface="Calibri" panose="020F0502020204030204"/>
                <a:ea typeface="+mn-ea"/>
              </a:rPr>
              <a:t>		</a:t>
            </a:r>
            <a:r>
              <a:rPr lang="en-US" sz="1350">
                <a:solidFill>
                  <a:srgbClr val="70AD47">
                    <a:lumMod val="75000"/>
                  </a:srgbClr>
                </a:solidFill>
                <a:latin typeface="Calibri" panose="020F0502020204030204"/>
                <a:ea typeface="+mn-ea"/>
              </a:rPr>
              <a:t>288</a:t>
            </a:r>
            <a:r>
              <a:rPr lang="en-US" sz="1350">
                <a:solidFill>
                  <a:prstClr val="black"/>
                </a:solidFill>
                <a:latin typeface="Calibri" panose="020F0502020204030204"/>
                <a:ea typeface="+mn-ea"/>
              </a:rPr>
              <a:t>	</a:t>
            </a:r>
            <a:r>
              <a:rPr lang="en-US" sz="1350">
                <a:solidFill>
                  <a:srgbClr val="70AD47">
                    <a:lumMod val="75000"/>
                  </a:srgbClr>
                </a:solidFill>
                <a:latin typeface="Calibri" panose="020F0502020204030204"/>
                <a:ea typeface="+mn-ea"/>
              </a:rPr>
              <a:t>83%</a:t>
            </a:r>
          </a:p>
          <a:p>
            <a:pPr marL="257175" indent="-257175" defTabSz="685800" eaLnBrk="1" fontAlgn="auto" hangingPunct="1">
              <a:spcBef>
                <a:spcPts val="0"/>
              </a:spcBef>
              <a:spcAft>
                <a:spcPts val="0"/>
              </a:spcAft>
              <a:buFontTx/>
              <a:buAutoNum type="arabicPlain" startAt="285"/>
            </a:pPr>
            <a:r>
              <a:rPr lang="en-US" sz="1350">
                <a:solidFill>
                  <a:prstClr val="black"/>
                </a:solidFill>
                <a:latin typeface="Calibri" panose="020F0502020204030204"/>
                <a:ea typeface="+mn-ea"/>
              </a:rPr>
              <a:t> 	7%		289	10%</a:t>
            </a:r>
          </a:p>
          <a:p>
            <a:pPr marL="257175" indent="-257175" defTabSz="685800" eaLnBrk="1" fontAlgn="auto" hangingPunct="1">
              <a:spcBef>
                <a:spcPts val="0"/>
              </a:spcBef>
              <a:spcAft>
                <a:spcPts val="0"/>
              </a:spcAft>
              <a:buFontTx/>
              <a:buAutoNum type="arabicPlain" startAt="285"/>
            </a:pPr>
            <a:endParaRPr lang="en-US" sz="600">
              <a:solidFill>
                <a:prstClr val="black"/>
              </a:solidFill>
              <a:latin typeface="Calibri" panose="020F0502020204030204"/>
              <a:ea typeface="+mn-ea"/>
            </a:endParaRPr>
          </a:p>
          <a:p>
            <a:pPr defTabSz="685800" eaLnBrk="1" fontAlgn="auto" hangingPunct="1">
              <a:spcBef>
                <a:spcPts val="0"/>
              </a:spcBef>
              <a:spcAft>
                <a:spcPts val="0"/>
              </a:spcAft>
            </a:pPr>
            <a:r>
              <a:rPr lang="en-US" sz="2100">
                <a:solidFill>
                  <a:prstClr val="black"/>
                </a:solidFill>
                <a:latin typeface="Calibri" panose="020F0502020204030204"/>
                <a:ea typeface="+mn-ea"/>
              </a:rPr>
              <a:t>Applying the constraint that these two </a:t>
            </a:r>
            <a:r>
              <a:rPr lang="en-US" sz="2100" i="1">
                <a:solidFill>
                  <a:prstClr val="black"/>
                </a:solidFill>
                <a:latin typeface="Calibri" panose="020F0502020204030204"/>
                <a:ea typeface="+mn-ea"/>
              </a:rPr>
              <a:t>M</a:t>
            </a:r>
            <a:r>
              <a:rPr lang="en-US" sz="2100">
                <a:solidFill>
                  <a:prstClr val="black"/>
                </a:solidFill>
                <a:latin typeface="Calibri" panose="020F0502020204030204"/>
                <a:ea typeface="+mn-ea"/>
              </a:rPr>
              <a:t>/</a:t>
            </a:r>
            <a:r>
              <a:rPr lang="en-US" sz="2100" i="1">
                <a:solidFill>
                  <a:prstClr val="black"/>
                </a:solidFill>
                <a:latin typeface="Calibri" panose="020F0502020204030204"/>
                <a:ea typeface="+mn-ea"/>
              </a:rPr>
              <a:t>q</a:t>
            </a:r>
            <a:r>
              <a:rPr lang="en-US" sz="2100">
                <a:solidFill>
                  <a:prstClr val="black"/>
                </a:solidFill>
                <a:latin typeface="Calibri" panose="020F0502020204030204"/>
                <a:ea typeface="+mn-ea"/>
              </a:rPr>
              <a:t> values differ by 4 units (both originating from the same isotope with the first member of the first chain decaying in the Gas Catcher) </a:t>
            </a:r>
          </a:p>
          <a:p>
            <a:pPr defTabSz="685800" eaLnBrk="1" fontAlgn="auto" hangingPunct="1">
              <a:spcBef>
                <a:spcPts val="0"/>
              </a:spcBef>
              <a:spcAft>
                <a:spcPts val="0"/>
              </a:spcAft>
            </a:pPr>
            <a:r>
              <a:rPr lang="en-US" sz="2100">
                <a:solidFill>
                  <a:prstClr val="black"/>
                </a:solidFill>
                <a:latin typeface="Calibri" panose="020F0502020204030204"/>
                <a:ea typeface="+mn-ea"/>
              </a:rPr>
              <a:t>we arrive at a </a:t>
            </a:r>
          </a:p>
          <a:p>
            <a:pPr defTabSz="685800" eaLnBrk="1" fontAlgn="auto" hangingPunct="1">
              <a:spcBef>
                <a:spcPts val="0"/>
              </a:spcBef>
              <a:spcAft>
                <a:spcPts val="0"/>
              </a:spcAft>
            </a:pPr>
            <a:endParaRPr lang="en-US" sz="600" i="1">
              <a:solidFill>
                <a:srgbClr val="70AD47">
                  <a:lumMod val="75000"/>
                </a:srgbClr>
              </a:solidFill>
              <a:latin typeface="Calibri" panose="020F0502020204030204"/>
              <a:ea typeface="+mn-ea"/>
            </a:endParaRPr>
          </a:p>
          <a:p>
            <a:pPr defTabSz="685800" eaLnBrk="1" fontAlgn="auto" hangingPunct="1">
              <a:spcBef>
                <a:spcPts val="0"/>
              </a:spcBef>
              <a:spcAft>
                <a:spcPts val="0"/>
              </a:spcAft>
            </a:pPr>
            <a:r>
              <a:rPr lang="en-US" sz="2400" i="1">
                <a:solidFill>
                  <a:srgbClr val="70AD47">
                    <a:lumMod val="75000"/>
                  </a:srgbClr>
                </a:solidFill>
                <a:latin typeface="Calibri" panose="020F0502020204030204"/>
                <a:ea typeface="+mn-ea"/>
              </a:rPr>
              <a:t>M</a:t>
            </a:r>
            <a:r>
              <a:rPr lang="en-US" sz="2400">
                <a:solidFill>
                  <a:srgbClr val="70AD47">
                    <a:lumMod val="75000"/>
                  </a:srgbClr>
                </a:solidFill>
                <a:latin typeface="Calibri" panose="020F0502020204030204"/>
                <a:ea typeface="+mn-ea"/>
              </a:rPr>
              <a:t>/</a:t>
            </a:r>
            <a:r>
              <a:rPr lang="en-US" sz="2400" i="1">
                <a:solidFill>
                  <a:srgbClr val="70AD47">
                    <a:lumMod val="75000"/>
                  </a:srgbClr>
                </a:solidFill>
                <a:latin typeface="Calibri" panose="020F0502020204030204"/>
                <a:ea typeface="+mn-ea"/>
              </a:rPr>
              <a:t>q</a:t>
            </a:r>
            <a:r>
              <a:rPr lang="en-US" sz="2400">
                <a:solidFill>
                  <a:srgbClr val="70AD47">
                    <a:lumMod val="75000"/>
                  </a:srgbClr>
                </a:solidFill>
                <a:latin typeface="Calibri" panose="020F0502020204030204"/>
                <a:ea typeface="+mn-ea"/>
              </a:rPr>
              <a:t>=284,288 confidence level of 97.6%.</a:t>
            </a:r>
          </a:p>
        </p:txBody>
      </p:sp>
      <p:sp>
        <p:nvSpPr>
          <p:cNvPr id="3" name="TextBox 2">
            <a:extLst>
              <a:ext uri="{FF2B5EF4-FFF2-40B4-BE49-F238E27FC236}">
                <a16:creationId xmlns:a16="http://schemas.microsoft.com/office/drawing/2014/main" id="{5DECBE96-7A51-4B73-8E92-E02B590839B5}"/>
              </a:ext>
            </a:extLst>
          </p:cNvPr>
          <p:cNvSpPr txBox="1"/>
          <p:nvPr/>
        </p:nvSpPr>
        <p:spPr>
          <a:xfrm>
            <a:off x="1059873" y="1123015"/>
            <a:ext cx="510461" cy="300082"/>
          </a:xfrm>
          <a:prstGeom prst="rect">
            <a:avLst/>
          </a:prstGeom>
          <a:noFill/>
        </p:spPr>
        <p:txBody>
          <a:bodyPr wrap="non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198</a:t>
            </a:r>
            <a:r>
              <a:rPr lang="en-US" sz="1350">
                <a:solidFill>
                  <a:prstClr val="black"/>
                </a:solidFill>
                <a:latin typeface="Calibri" panose="020F0502020204030204"/>
                <a:ea typeface="+mn-ea"/>
              </a:rPr>
              <a:t>At</a:t>
            </a:r>
          </a:p>
        </p:txBody>
      </p:sp>
      <p:sp>
        <p:nvSpPr>
          <p:cNvPr id="6" name="TextBox 5">
            <a:extLst>
              <a:ext uri="{FF2B5EF4-FFF2-40B4-BE49-F238E27FC236}">
                <a16:creationId xmlns:a16="http://schemas.microsoft.com/office/drawing/2014/main" id="{EE5EBE40-2340-4076-A1D0-C92467BDBC75}"/>
              </a:ext>
            </a:extLst>
          </p:cNvPr>
          <p:cNvSpPr txBox="1"/>
          <p:nvPr/>
        </p:nvSpPr>
        <p:spPr>
          <a:xfrm>
            <a:off x="1604356" y="1145561"/>
            <a:ext cx="510461" cy="300082"/>
          </a:xfrm>
          <a:prstGeom prst="rect">
            <a:avLst/>
          </a:prstGeom>
          <a:noFill/>
        </p:spPr>
        <p:txBody>
          <a:bodyPr wrap="non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199</a:t>
            </a:r>
            <a:r>
              <a:rPr lang="en-US" sz="1350">
                <a:solidFill>
                  <a:prstClr val="black"/>
                </a:solidFill>
                <a:latin typeface="Calibri" panose="020F0502020204030204"/>
                <a:ea typeface="+mn-ea"/>
              </a:rPr>
              <a:t>At</a:t>
            </a:r>
          </a:p>
        </p:txBody>
      </p:sp>
      <p:sp>
        <p:nvSpPr>
          <p:cNvPr id="7" name="TextBox 6">
            <a:extLst>
              <a:ext uri="{FF2B5EF4-FFF2-40B4-BE49-F238E27FC236}">
                <a16:creationId xmlns:a16="http://schemas.microsoft.com/office/drawing/2014/main" id="{68C84C21-A0B0-4669-A7C4-FEC8BC1F3709}"/>
              </a:ext>
            </a:extLst>
          </p:cNvPr>
          <p:cNvSpPr txBox="1"/>
          <p:nvPr/>
        </p:nvSpPr>
        <p:spPr>
          <a:xfrm>
            <a:off x="2088021" y="1203499"/>
            <a:ext cx="510461" cy="300082"/>
          </a:xfrm>
          <a:prstGeom prst="rect">
            <a:avLst/>
          </a:prstGeom>
          <a:noFill/>
        </p:spPr>
        <p:txBody>
          <a:bodyPr wrap="non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200</a:t>
            </a:r>
            <a:r>
              <a:rPr lang="en-US" sz="1350">
                <a:solidFill>
                  <a:prstClr val="black"/>
                </a:solidFill>
                <a:latin typeface="Calibri" panose="020F0502020204030204"/>
                <a:ea typeface="+mn-ea"/>
              </a:rPr>
              <a:t>At</a:t>
            </a:r>
          </a:p>
        </p:txBody>
      </p:sp>
      <p:sp>
        <p:nvSpPr>
          <p:cNvPr id="8" name="TextBox 7">
            <a:extLst>
              <a:ext uri="{FF2B5EF4-FFF2-40B4-BE49-F238E27FC236}">
                <a16:creationId xmlns:a16="http://schemas.microsoft.com/office/drawing/2014/main" id="{3CEEDC4D-E38F-41E6-9499-B482684FE388}"/>
              </a:ext>
            </a:extLst>
          </p:cNvPr>
          <p:cNvSpPr txBox="1"/>
          <p:nvPr/>
        </p:nvSpPr>
        <p:spPr>
          <a:xfrm>
            <a:off x="2511969" y="1445106"/>
            <a:ext cx="510461" cy="300082"/>
          </a:xfrm>
          <a:prstGeom prst="rect">
            <a:avLst/>
          </a:prstGeom>
          <a:noFill/>
        </p:spPr>
        <p:txBody>
          <a:bodyPr wrap="non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201</a:t>
            </a:r>
            <a:r>
              <a:rPr lang="en-US" sz="1350">
                <a:solidFill>
                  <a:prstClr val="black"/>
                </a:solidFill>
                <a:latin typeface="Calibri" panose="020F0502020204030204"/>
                <a:ea typeface="+mn-ea"/>
              </a:rPr>
              <a:t>At</a:t>
            </a:r>
          </a:p>
        </p:txBody>
      </p:sp>
      <p:sp>
        <p:nvSpPr>
          <p:cNvPr id="9" name="TextBox 8">
            <a:extLst>
              <a:ext uri="{FF2B5EF4-FFF2-40B4-BE49-F238E27FC236}">
                <a16:creationId xmlns:a16="http://schemas.microsoft.com/office/drawing/2014/main" id="{67C64061-9AAA-42D0-9ABE-44E36BFEBEBF}"/>
              </a:ext>
            </a:extLst>
          </p:cNvPr>
          <p:cNvSpPr txBox="1"/>
          <p:nvPr/>
        </p:nvSpPr>
        <p:spPr>
          <a:xfrm>
            <a:off x="1023942" y="1665780"/>
            <a:ext cx="535468" cy="300082"/>
          </a:xfrm>
          <a:prstGeom prst="rect">
            <a:avLst/>
          </a:prstGeom>
          <a:noFill/>
        </p:spPr>
        <p:txBody>
          <a:bodyPr wrap="non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198</a:t>
            </a:r>
            <a:r>
              <a:rPr lang="en-US" sz="1350">
                <a:solidFill>
                  <a:prstClr val="black"/>
                </a:solidFill>
                <a:latin typeface="Calibri" panose="020F0502020204030204"/>
                <a:ea typeface="+mn-ea"/>
              </a:rPr>
              <a:t>Po</a:t>
            </a:r>
          </a:p>
        </p:txBody>
      </p:sp>
      <p:sp>
        <p:nvSpPr>
          <p:cNvPr id="10" name="TextBox 9">
            <a:extLst>
              <a:ext uri="{FF2B5EF4-FFF2-40B4-BE49-F238E27FC236}">
                <a16:creationId xmlns:a16="http://schemas.microsoft.com/office/drawing/2014/main" id="{46CC60F6-1821-464E-BFF4-0B0233D18B46}"/>
              </a:ext>
            </a:extLst>
          </p:cNvPr>
          <p:cNvSpPr txBox="1"/>
          <p:nvPr/>
        </p:nvSpPr>
        <p:spPr>
          <a:xfrm>
            <a:off x="1604356" y="1804279"/>
            <a:ext cx="535468" cy="300082"/>
          </a:xfrm>
          <a:prstGeom prst="rect">
            <a:avLst/>
          </a:prstGeom>
          <a:noFill/>
        </p:spPr>
        <p:txBody>
          <a:bodyPr wrap="non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199</a:t>
            </a:r>
            <a:r>
              <a:rPr lang="en-US" sz="1350">
                <a:solidFill>
                  <a:prstClr val="black"/>
                </a:solidFill>
                <a:latin typeface="Calibri" panose="020F0502020204030204"/>
                <a:ea typeface="+mn-ea"/>
              </a:rPr>
              <a:t>Po</a:t>
            </a:r>
          </a:p>
        </p:txBody>
      </p:sp>
      <p:sp>
        <p:nvSpPr>
          <p:cNvPr id="11" name="TextBox 10">
            <a:extLst>
              <a:ext uri="{FF2B5EF4-FFF2-40B4-BE49-F238E27FC236}">
                <a16:creationId xmlns:a16="http://schemas.microsoft.com/office/drawing/2014/main" id="{FDACFFF5-433B-4F46-A6B3-BB7D27EB8A4F}"/>
              </a:ext>
            </a:extLst>
          </p:cNvPr>
          <p:cNvSpPr txBox="1"/>
          <p:nvPr/>
        </p:nvSpPr>
        <p:spPr>
          <a:xfrm>
            <a:off x="2096462" y="2010886"/>
            <a:ext cx="535468" cy="300082"/>
          </a:xfrm>
          <a:prstGeom prst="rect">
            <a:avLst/>
          </a:prstGeom>
          <a:noFill/>
        </p:spPr>
        <p:txBody>
          <a:bodyPr wrap="none" rtlCol="0">
            <a:spAutoFit/>
          </a:bodyPr>
          <a:lstStyle/>
          <a:p>
            <a:pPr defTabSz="685800" eaLnBrk="1" fontAlgn="auto" hangingPunct="1">
              <a:spcBef>
                <a:spcPts val="0"/>
              </a:spcBef>
              <a:spcAft>
                <a:spcPts val="0"/>
              </a:spcAft>
            </a:pPr>
            <a:r>
              <a:rPr lang="en-US" sz="1350" baseline="30000">
                <a:solidFill>
                  <a:prstClr val="black"/>
                </a:solidFill>
                <a:latin typeface="Calibri" panose="020F0502020204030204"/>
                <a:ea typeface="+mn-ea"/>
              </a:rPr>
              <a:t>200</a:t>
            </a:r>
            <a:r>
              <a:rPr lang="en-US" sz="1350">
                <a:solidFill>
                  <a:prstClr val="black"/>
                </a:solidFill>
                <a:latin typeface="Calibri" panose="020F0502020204030204"/>
                <a:ea typeface="+mn-ea"/>
              </a:rPr>
              <a:t>Po</a:t>
            </a:r>
          </a:p>
        </p:txBody>
      </p:sp>
      <p:cxnSp>
        <p:nvCxnSpPr>
          <p:cNvPr id="13" name="Straight Connector 12">
            <a:extLst>
              <a:ext uri="{FF2B5EF4-FFF2-40B4-BE49-F238E27FC236}">
                <a16:creationId xmlns:a16="http://schemas.microsoft.com/office/drawing/2014/main" id="{A80EA666-C80C-4C72-9575-5E6FAE26E44C}"/>
              </a:ext>
            </a:extLst>
          </p:cNvPr>
          <p:cNvCxnSpPr/>
          <p:nvPr/>
        </p:nvCxnSpPr>
        <p:spPr>
          <a:xfrm>
            <a:off x="965718" y="4195276"/>
            <a:ext cx="0" cy="1259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C22335-790E-45BD-8EB4-CFC835C5C3E2}"/>
              </a:ext>
            </a:extLst>
          </p:cNvPr>
          <p:cNvCxnSpPr/>
          <p:nvPr/>
        </p:nvCxnSpPr>
        <p:spPr>
          <a:xfrm>
            <a:off x="2253343" y="4195276"/>
            <a:ext cx="0" cy="1259633"/>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8CFFD2-F468-4E29-9325-3D42494946F7}"/>
              </a:ext>
            </a:extLst>
          </p:cNvPr>
          <p:cNvSpPr txBox="1"/>
          <p:nvPr/>
        </p:nvSpPr>
        <p:spPr>
          <a:xfrm>
            <a:off x="6754224" y="189577"/>
            <a:ext cx="2238113" cy="338554"/>
          </a:xfrm>
          <a:prstGeom prst="rect">
            <a:avLst/>
          </a:prstGeom>
          <a:noFill/>
        </p:spPr>
        <p:txBody>
          <a:bodyPr wrap="none" rtlCol="0">
            <a:spAutoFit/>
          </a:bodyPr>
          <a:lstStyle/>
          <a:p>
            <a:r>
              <a:rPr lang="en-US" dirty="0"/>
              <a:t>Courtesy of Ken and Jackie</a:t>
            </a:r>
          </a:p>
        </p:txBody>
      </p:sp>
    </p:spTree>
    <p:extLst>
      <p:ext uri="{BB962C8B-B14F-4D97-AF65-F5344CB8AC3E}">
        <p14:creationId xmlns:p14="http://schemas.microsoft.com/office/powerpoint/2010/main" val="2247221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Lv</a:t>
            </a:r>
            <a:r>
              <a:rPr lang="en-US" sz="3200" dirty="0"/>
              <a:t> currently has 4 isotopes with 10 – 50 ms half-lives – the odd-A chains are longer (due to hindrance)</a:t>
            </a:r>
          </a:p>
        </p:txBody>
      </p:sp>
      <p:pic>
        <p:nvPicPr>
          <p:cNvPr id="57346" name="Picture 2"/>
          <p:cNvPicPr>
            <a:picLocks noChangeAspect="1" noChangeArrowheads="1"/>
          </p:cNvPicPr>
          <p:nvPr/>
        </p:nvPicPr>
        <p:blipFill>
          <a:blip r:embed="rId2"/>
          <a:srcRect/>
          <a:stretch>
            <a:fillRect/>
          </a:stretch>
        </p:blipFill>
        <p:spPr bwMode="auto">
          <a:xfrm>
            <a:off x="1590675" y="1443603"/>
            <a:ext cx="6457950" cy="4933058"/>
          </a:xfrm>
          <a:prstGeom prst="rect">
            <a:avLst/>
          </a:prstGeom>
          <a:noFill/>
          <a:ln w="9525">
            <a:noFill/>
            <a:miter lim="800000"/>
            <a:headEnd/>
            <a:tailEnd/>
          </a:ln>
        </p:spPr>
      </p:pic>
      <p:sp>
        <p:nvSpPr>
          <p:cNvPr id="4" name="TextBox 3"/>
          <p:cNvSpPr txBox="1"/>
          <p:nvPr/>
        </p:nvSpPr>
        <p:spPr>
          <a:xfrm>
            <a:off x="209550" y="1914525"/>
            <a:ext cx="3695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eaLnBrk="1" fontAlgn="auto" hangingPunct="1">
              <a:spcBef>
                <a:spcPts val="0"/>
              </a:spcBef>
              <a:spcAft>
                <a:spcPts val="0"/>
              </a:spcAft>
            </a:pPr>
            <a:r>
              <a:rPr lang="en-US" sz="1800" b="1" dirty="0">
                <a:solidFill>
                  <a:prstClr val="black"/>
                </a:solidFill>
              </a:rPr>
              <a:t>Note the presence of long-lived Fl, </a:t>
            </a:r>
            <a:r>
              <a:rPr lang="en-US" sz="1800" b="1" dirty="0" err="1">
                <a:solidFill>
                  <a:prstClr val="black"/>
                </a:solidFill>
              </a:rPr>
              <a:t>Cn</a:t>
            </a:r>
            <a:r>
              <a:rPr lang="en-US" sz="1800" b="1" dirty="0">
                <a:solidFill>
                  <a:prstClr val="black"/>
                </a:solidFill>
              </a:rPr>
              <a:t>, Ds, </a:t>
            </a:r>
            <a:r>
              <a:rPr lang="en-US" sz="1800" b="1" dirty="0" err="1">
                <a:solidFill>
                  <a:prstClr val="black"/>
                </a:solidFill>
              </a:rPr>
              <a:t>Sg</a:t>
            </a:r>
            <a:r>
              <a:rPr lang="en-US" sz="1800" b="1" dirty="0">
                <a:solidFill>
                  <a:prstClr val="black"/>
                </a:solidFill>
              </a:rPr>
              <a:t> and </a:t>
            </a:r>
            <a:r>
              <a:rPr lang="en-US" sz="1800" b="1" dirty="0" err="1">
                <a:solidFill>
                  <a:prstClr val="black"/>
                </a:solidFill>
              </a:rPr>
              <a:t>Rf</a:t>
            </a:r>
            <a:r>
              <a:rPr lang="en-US" sz="1800" b="1" dirty="0">
                <a:solidFill>
                  <a:prstClr val="black"/>
                </a:solidFill>
              </a:rPr>
              <a:t> isotopes!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5524500" y="714375"/>
            <a:ext cx="905031" cy="876300"/>
          </a:xfrm>
          <a:prstGeom prst="rect">
            <a:avLst/>
          </a:prstGeom>
          <a:noFill/>
          <a:ln w="9525">
            <a:noFill/>
            <a:miter lim="800000"/>
            <a:headEnd/>
            <a:tailEnd/>
          </a:ln>
        </p:spPr>
      </p:pic>
      <p:sp>
        <p:nvSpPr>
          <p:cNvPr id="2" name="Title 1"/>
          <p:cNvSpPr>
            <a:spLocks noGrp="1"/>
          </p:cNvSpPr>
          <p:nvPr>
            <p:ph type="title"/>
          </p:nvPr>
        </p:nvSpPr>
        <p:spPr>
          <a:xfrm>
            <a:off x="457200" y="58211"/>
            <a:ext cx="8229600" cy="1251062"/>
          </a:xfrm>
        </p:spPr>
        <p:txBody>
          <a:bodyPr/>
          <a:lstStyle/>
          <a:p>
            <a:r>
              <a:rPr lang="en-US" sz="3200" dirty="0"/>
              <a:t>One isotope of element 118 is currently known</a:t>
            </a:r>
          </a:p>
        </p:txBody>
      </p:sp>
      <p:pic>
        <p:nvPicPr>
          <p:cNvPr id="57346" name="Picture 2"/>
          <p:cNvPicPr>
            <a:picLocks noChangeAspect="1" noChangeArrowheads="1"/>
          </p:cNvPicPr>
          <p:nvPr/>
        </p:nvPicPr>
        <p:blipFill>
          <a:blip r:embed="rId3"/>
          <a:srcRect/>
          <a:stretch>
            <a:fillRect/>
          </a:stretch>
        </p:blipFill>
        <p:spPr bwMode="auto">
          <a:xfrm>
            <a:off x="1590675" y="1443603"/>
            <a:ext cx="6457950" cy="4933058"/>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 from the </a:t>
            </a:r>
            <a:r>
              <a:rPr lang="en-US" baseline="30000" dirty="0"/>
              <a:t>48</a:t>
            </a:r>
            <a:r>
              <a:rPr lang="en-US" dirty="0"/>
              <a:t>Ca + </a:t>
            </a:r>
            <a:r>
              <a:rPr lang="en-US" baseline="30000" dirty="0"/>
              <a:t>249</a:t>
            </a:r>
            <a:r>
              <a:rPr lang="en-US" dirty="0"/>
              <a:t>Bk reaction</a:t>
            </a:r>
          </a:p>
        </p:txBody>
      </p:sp>
      <p:pic>
        <p:nvPicPr>
          <p:cNvPr id="2050" name="Picture 2" descr="z1"/>
          <p:cNvPicPr>
            <a:picLocks noChangeAspect="1" noChangeArrowheads="1"/>
          </p:cNvPicPr>
          <p:nvPr/>
        </p:nvPicPr>
        <p:blipFill>
          <a:blip r:embed="rId2"/>
          <a:srcRect l="-267" t="-543" r="-267" b="-543"/>
          <a:stretch>
            <a:fillRect/>
          </a:stretch>
        </p:blipFill>
        <p:spPr bwMode="auto">
          <a:xfrm>
            <a:off x="323850" y="1762125"/>
            <a:ext cx="7884184" cy="3905250"/>
          </a:xfrm>
          <a:prstGeom prst="rect">
            <a:avLst/>
          </a:prstGeom>
          <a:noFill/>
          <a:ln w="9525">
            <a:noFill/>
            <a:miter lim="800000"/>
            <a:headEnd/>
            <a:tailEnd/>
          </a:ln>
        </p:spPr>
      </p:pic>
      <p:sp>
        <p:nvSpPr>
          <p:cNvPr id="4" name="TextBox 3"/>
          <p:cNvSpPr txBox="1"/>
          <p:nvPr/>
        </p:nvSpPr>
        <p:spPr>
          <a:xfrm>
            <a:off x="5829300" y="5229225"/>
            <a:ext cx="3190876" cy="646331"/>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a:solidFill>
                  <a:srgbClr val="C00000"/>
                </a:solidFill>
                <a:latin typeface="Arial"/>
              </a:rPr>
              <a:t>Note production of </a:t>
            </a:r>
            <a:r>
              <a:rPr lang="en-US" sz="1800" baseline="30000" dirty="0">
                <a:solidFill>
                  <a:srgbClr val="C00000"/>
                </a:solidFill>
                <a:latin typeface="Arial"/>
              </a:rPr>
              <a:t>294</a:t>
            </a:r>
            <a:r>
              <a:rPr lang="en-US" sz="1800" dirty="0">
                <a:solidFill>
                  <a:srgbClr val="C00000"/>
                </a:solidFill>
                <a:latin typeface="Arial"/>
              </a:rPr>
              <a:t>118 from </a:t>
            </a:r>
            <a:r>
              <a:rPr lang="en-US" sz="1800" baseline="30000" dirty="0">
                <a:solidFill>
                  <a:srgbClr val="C00000"/>
                </a:solidFill>
                <a:latin typeface="Arial"/>
              </a:rPr>
              <a:t>249</a:t>
            </a:r>
            <a:r>
              <a:rPr lang="en-US" sz="1800" dirty="0">
                <a:solidFill>
                  <a:srgbClr val="C00000"/>
                </a:solidFill>
                <a:latin typeface="Arial"/>
              </a:rPr>
              <a:t>Cf in-growth in target!</a:t>
            </a:r>
          </a:p>
        </p:txBody>
      </p:sp>
      <p:cxnSp>
        <p:nvCxnSpPr>
          <p:cNvPr id="6" name="Straight Arrow Connector 5"/>
          <p:cNvCxnSpPr>
            <a:cxnSpLocks noChangeAspect="1"/>
            <a:stCxn id="4" idx="0"/>
          </p:cNvCxnSpPr>
          <p:nvPr/>
        </p:nvCxnSpPr>
        <p:spPr>
          <a:xfrm flipH="1" flipV="1">
            <a:off x="5753100" y="4549075"/>
            <a:ext cx="1671638" cy="680150"/>
          </a:xfrm>
          <a:prstGeom prst="straightConnector1">
            <a:avLst/>
          </a:prstGeom>
          <a:ln w="25400">
            <a:solidFill>
              <a:srgbClr val="C00000"/>
            </a:solidFill>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886450" y="5800725"/>
            <a:ext cx="3114675" cy="646331"/>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a:solidFill>
                  <a:prstClr val="black"/>
                </a:solidFill>
                <a:latin typeface="Arial"/>
              </a:rPr>
              <a:t>At the time of production, the target was 28% </a:t>
            </a:r>
            <a:r>
              <a:rPr lang="en-US" sz="1800" baseline="30000" dirty="0">
                <a:solidFill>
                  <a:prstClr val="black"/>
                </a:solidFill>
                <a:latin typeface="Arial"/>
              </a:rPr>
              <a:t>249</a:t>
            </a:r>
            <a:r>
              <a:rPr lang="en-US" sz="1800" dirty="0">
                <a:solidFill>
                  <a:prstClr val="black"/>
                </a:solidFill>
                <a:latin typeface="Arial"/>
              </a:rPr>
              <a:t>Cf</a:t>
            </a:r>
          </a:p>
        </p:txBody>
      </p:sp>
      <p:sp>
        <p:nvSpPr>
          <p:cNvPr id="7" name="TextBox 6"/>
          <p:cNvSpPr txBox="1"/>
          <p:nvPr/>
        </p:nvSpPr>
        <p:spPr>
          <a:xfrm>
            <a:off x="371475" y="4829175"/>
            <a:ext cx="2136867"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a:solidFill>
                  <a:prstClr val="black"/>
                </a:solidFill>
                <a:latin typeface="Arial"/>
              </a:rPr>
              <a:t>PRL  </a:t>
            </a:r>
            <a:r>
              <a:rPr lang="en-US" sz="1400" b="1" dirty="0">
                <a:solidFill>
                  <a:prstClr val="black"/>
                </a:solidFill>
                <a:latin typeface="Arial"/>
              </a:rPr>
              <a:t>104</a:t>
            </a:r>
            <a:r>
              <a:rPr lang="en-US" sz="1400" dirty="0">
                <a:solidFill>
                  <a:prstClr val="black"/>
                </a:solidFill>
                <a:latin typeface="Arial"/>
              </a:rPr>
              <a:t> (2010) 142502</a:t>
            </a:r>
          </a:p>
        </p:txBody>
      </p:sp>
      <p:sp>
        <p:nvSpPr>
          <p:cNvPr id="8" name="TextBox 7"/>
          <p:cNvSpPr txBox="1"/>
          <p:nvPr/>
        </p:nvSpPr>
        <p:spPr>
          <a:xfrm>
            <a:off x="4943475" y="3676650"/>
            <a:ext cx="1514475" cy="369332"/>
          </a:xfrm>
          <a:prstGeom prst="rect">
            <a:avLst/>
          </a:prstGeom>
          <a:solidFill>
            <a:schemeClr val="bg1"/>
          </a:solidFill>
        </p:spPr>
        <p:txBody>
          <a:bodyPr wrap="square" rtlCol="0">
            <a:spAutoFit/>
          </a:bodyPr>
          <a:lstStyle/>
          <a:p>
            <a:pPr algn="ctr" defTabSz="457200" eaLnBrk="1" fontAlgn="auto" hangingPunct="1">
              <a:spcBef>
                <a:spcPts val="0"/>
              </a:spcBef>
              <a:spcAft>
                <a:spcPts val="0"/>
              </a:spcAft>
            </a:pPr>
            <a:r>
              <a:rPr lang="en-US" sz="900" b="1" dirty="0">
                <a:solidFill>
                  <a:prstClr val="black"/>
                </a:solidFill>
                <a:latin typeface="Arial"/>
              </a:rPr>
              <a:t>Bold events detected when beam was off</a:t>
            </a:r>
          </a:p>
        </p:txBody>
      </p:sp>
      <p:sp>
        <p:nvSpPr>
          <p:cNvPr id="10" name="TextBox 9"/>
          <p:cNvSpPr txBox="1"/>
          <p:nvPr/>
        </p:nvSpPr>
        <p:spPr>
          <a:xfrm>
            <a:off x="5457825" y="1333500"/>
            <a:ext cx="2136867"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a:solidFill>
                  <a:prstClr val="black"/>
                </a:solidFill>
                <a:latin typeface="Arial"/>
              </a:rPr>
              <a:t>PRL  </a:t>
            </a:r>
            <a:r>
              <a:rPr lang="en-US" sz="1400" b="1" dirty="0">
                <a:solidFill>
                  <a:prstClr val="black"/>
                </a:solidFill>
                <a:latin typeface="Arial"/>
              </a:rPr>
              <a:t>109</a:t>
            </a:r>
            <a:r>
              <a:rPr lang="en-US" sz="1400" dirty="0">
                <a:solidFill>
                  <a:prstClr val="black"/>
                </a:solidFill>
                <a:latin typeface="Arial"/>
              </a:rPr>
              <a:t> (2012) 162501</a:t>
            </a:r>
          </a:p>
        </p:txBody>
      </p:sp>
      <p:pic>
        <p:nvPicPr>
          <p:cNvPr id="59394" name="Picture 2"/>
          <p:cNvPicPr>
            <a:picLocks noChangeAspect="1" noChangeArrowheads="1"/>
          </p:cNvPicPr>
          <p:nvPr/>
        </p:nvPicPr>
        <p:blipFill>
          <a:blip r:embed="rId3"/>
          <a:srcRect/>
          <a:stretch>
            <a:fillRect/>
          </a:stretch>
        </p:blipFill>
        <p:spPr bwMode="auto">
          <a:xfrm>
            <a:off x="123825" y="3371931"/>
            <a:ext cx="4191000" cy="2947907"/>
          </a:xfrm>
          <a:prstGeom prst="rect">
            <a:avLst/>
          </a:prstGeom>
          <a:noFill/>
          <a:ln w="9525">
            <a:noFill/>
            <a:miter lim="800000"/>
            <a:headEnd/>
            <a:tailEnd/>
          </a:ln>
        </p:spPr>
      </p:pic>
      <p:sp>
        <p:nvSpPr>
          <p:cNvPr id="11" name="TextBox 10"/>
          <p:cNvSpPr txBox="1"/>
          <p:nvPr/>
        </p:nvSpPr>
        <p:spPr>
          <a:xfrm>
            <a:off x="304800" y="6219825"/>
            <a:ext cx="4314825" cy="646331"/>
          </a:xfrm>
          <a:prstGeom prst="rect">
            <a:avLst/>
          </a:prstGeom>
          <a:solidFill>
            <a:schemeClr val="bg1"/>
          </a:solidFill>
        </p:spPr>
        <p:txBody>
          <a:bodyPr wrap="square" rtlCol="0">
            <a:spAutoFit/>
          </a:bodyPr>
          <a:lstStyle/>
          <a:p>
            <a:pPr algn="ctr" defTabSz="457200" eaLnBrk="1" fontAlgn="auto" hangingPunct="1">
              <a:spcBef>
                <a:spcPts val="0"/>
              </a:spcBef>
              <a:spcAft>
                <a:spcPts val="0"/>
              </a:spcAft>
            </a:pPr>
            <a:r>
              <a:rPr lang="en-US" sz="1800" dirty="0">
                <a:solidFill>
                  <a:prstClr val="black"/>
                </a:solidFill>
                <a:latin typeface="Arial"/>
              </a:rPr>
              <a:t>Excitation functions for these reactions have been measured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Text Box 4"/>
          <p:cNvSpPr txBox="1">
            <a:spLocks noChangeArrowheads="1"/>
          </p:cNvSpPr>
          <p:nvPr/>
        </p:nvSpPr>
        <p:spPr bwMode="auto">
          <a:xfrm>
            <a:off x="142875" y="407988"/>
            <a:ext cx="7559675" cy="369332"/>
          </a:xfrm>
          <a:prstGeom prst="rect">
            <a:avLst/>
          </a:prstGeom>
          <a:solidFill>
            <a:schemeClr val="bg1"/>
          </a:solidFill>
          <a:ln w="12700">
            <a:noFill/>
            <a:miter lim="800000"/>
            <a:headEnd/>
            <a:tailEnd/>
          </a:ln>
          <a:effectLst/>
        </p:spPr>
        <p:txBody>
          <a:bodyPr>
            <a:spAutoFit/>
          </a:bodyPr>
          <a:lstStyle/>
          <a:p>
            <a:pPr defTabSz="457200" eaLnBrk="1" fontAlgn="auto" hangingPunct="1">
              <a:spcBef>
                <a:spcPts val="0"/>
              </a:spcBef>
              <a:spcAft>
                <a:spcPts val="0"/>
              </a:spcAft>
            </a:pPr>
            <a:endParaRPr lang="en-US" sz="1800" dirty="0">
              <a:solidFill>
                <a:prstClr val="black"/>
              </a:solidFill>
              <a:latin typeface="Arial"/>
            </a:endParaRPr>
          </a:p>
        </p:txBody>
      </p:sp>
      <p:sp>
        <p:nvSpPr>
          <p:cNvPr id="5" name="Title 4"/>
          <p:cNvSpPr>
            <a:spLocks noGrp="1"/>
          </p:cNvSpPr>
          <p:nvPr>
            <p:ph type="title"/>
          </p:nvPr>
        </p:nvSpPr>
        <p:spPr/>
        <p:txBody>
          <a:bodyPr/>
          <a:lstStyle/>
          <a:p>
            <a:r>
              <a:rPr lang="en-US" sz="3200" dirty="0"/>
              <a:t>The average decay properties of the even-mass decay chains match the Geiger-</a:t>
            </a:r>
            <a:r>
              <a:rPr lang="en-US" sz="3200" dirty="0" err="1"/>
              <a:t>Nuttall</a:t>
            </a:r>
            <a:r>
              <a:rPr lang="en-US" sz="3200" dirty="0"/>
              <a:t> relationship </a:t>
            </a:r>
          </a:p>
        </p:txBody>
      </p:sp>
      <p:pic>
        <p:nvPicPr>
          <p:cNvPr id="63496" name="Picture 8"/>
          <p:cNvPicPr>
            <a:picLocks noChangeAspect="1" noChangeArrowheads="1"/>
          </p:cNvPicPr>
          <p:nvPr/>
        </p:nvPicPr>
        <p:blipFill>
          <a:blip r:embed="rId2"/>
          <a:srcRect/>
          <a:stretch>
            <a:fillRect/>
          </a:stretch>
        </p:blipFill>
        <p:spPr bwMode="auto">
          <a:xfrm>
            <a:off x="1000125" y="1439955"/>
            <a:ext cx="6850379" cy="5037044"/>
          </a:xfrm>
          <a:prstGeom prst="rect">
            <a:avLst/>
          </a:prstGeom>
          <a:noFill/>
          <a:ln w="9525">
            <a:noFill/>
            <a:miter lim="800000"/>
            <a:headEnd/>
            <a:tailEnd/>
          </a:ln>
        </p:spPr>
      </p:pic>
      <p:sp>
        <p:nvSpPr>
          <p:cNvPr id="13" name="TextBox 12"/>
          <p:cNvSpPr txBox="1"/>
          <p:nvPr/>
        </p:nvSpPr>
        <p:spPr>
          <a:xfrm>
            <a:off x="6248400" y="3286125"/>
            <a:ext cx="679994" cy="276999"/>
          </a:xfrm>
          <a:prstGeom prst="rect">
            <a:avLst/>
          </a:prstGeom>
          <a:noFill/>
        </p:spPr>
        <p:txBody>
          <a:bodyPr wrap="none" rtlCol="0">
            <a:spAutoFit/>
          </a:bodyPr>
          <a:lstStyle/>
          <a:p>
            <a:pPr defTabSz="457200" eaLnBrk="1" fontAlgn="auto" hangingPunct="1">
              <a:spcBef>
                <a:spcPts val="0"/>
              </a:spcBef>
              <a:spcAft>
                <a:spcPts val="0"/>
              </a:spcAft>
            </a:pPr>
            <a:r>
              <a:rPr lang="en-US" sz="1200" b="1" dirty="0">
                <a:solidFill>
                  <a:prstClr val="black"/>
                </a:solidFill>
                <a:latin typeface="Arial"/>
              </a:rPr>
              <a:t>e-o e-e</a:t>
            </a:r>
          </a:p>
        </p:txBody>
      </p:sp>
      <p:cxnSp>
        <p:nvCxnSpPr>
          <p:cNvPr id="15" name="Straight Arrow Connector 14"/>
          <p:cNvCxnSpPr/>
          <p:nvPr/>
        </p:nvCxnSpPr>
        <p:spPr>
          <a:xfrm flipV="1">
            <a:off x="6448425" y="2895600"/>
            <a:ext cx="38100" cy="447675"/>
          </a:xfrm>
          <a:prstGeom prst="straightConnector1">
            <a:avLst/>
          </a:prstGeom>
          <a:ln w="254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677026" y="3114677"/>
            <a:ext cx="47624" cy="247648"/>
          </a:xfrm>
          <a:prstGeom prst="straightConnector1">
            <a:avLst/>
          </a:prstGeom>
          <a:ln w="254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pSp>
        <p:nvGrpSpPr>
          <p:cNvPr id="2" name="Group 9"/>
          <p:cNvGrpSpPr>
            <a:grpSpLocks/>
          </p:cNvGrpSpPr>
          <p:nvPr/>
        </p:nvGrpSpPr>
        <p:grpSpPr bwMode="auto">
          <a:xfrm>
            <a:off x="650875" y="1143000"/>
            <a:ext cx="6740525" cy="5524500"/>
            <a:chOff x="54" y="0"/>
            <a:chExt cx="4912" cy="4320"/>
          </a:xfrm>
        </p:grpSpPr>
        <p:graphicFrame>
          <p:nvGraphicFramePr>
            <p:cNvPr id="306178" name="Object 2"/>
            <p:cNvGraphicFramePr>
              <a:graphicFrameLocks noChangeAspect="1"/>
            </p:cNvGraphicFramePr>
            <p:nvPr/>
          </p:nvGraphicFramePr>
          <p:xfrm>
            <a:off x="1703" y="0"/>
            <a:ext cx="3263" cy="4320"/>
          </p:xfrm>
          <a:graphic>
            <a:graphicData uri="http://schemas.openxmlformats.org/presentationml/2006/ole">
              <mc:AlternateContent xmlns:mc="http://schemas.openxmlformats.org/markup-compatibility/2006">
                <mc:Choice xmlns:v="urn:schemas-microsoft-com:vml" Requires="v">
                  <p:oleObj spid="_x0000_s522467" name="CorelDRAW" r:id="rId4" imgW="5465160" imgH="7260120" progId="">
                    <p:embed/>
                  </p:oleObj>
                </mc:Choice>
                <mc:Fallback>
                  <p:oleObj name="CorelDRAW" r:id="rId4" imgW="5465160" imgH="72601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 y="0"/>
                          <a:ext cx="3263"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6179" name="Object 3"/>
            <p:cNvGraphicFramePr>
              <a:graphicFrameLocks noChangeAspect="1"/>
            </p:cNvGraphicFramePr>
            <p:nvPr/>
          </p:nvGraphicFramePr>
          <p:xfrm>
            <a:off x="3550" y="704"/>
            <a:ext cx="1150" cy="3236"/>
          </p:xfrm>
          <a:graphic>
            <a:graphicData uri="http://schemas.openxmlformats.org/presentationml/2006/ole">
              <mc:AlternateContent xmlns:mc="http://schemas.openxmlformats.org/markup-compatibility/2006">
                <mc:Choice xmlns:v="urn:schemas-microsoft-com:vml" Requires="v">
                  <p:oleObj spid="_x0000_s522468" name="CorelDRAW" r:id="rId6" imgW="1921680" imgH="5428800" progId="">
                    <p:embed/>
                  </p:oleObj>
                </mc:Choice>
                <mc:Fallback>
                  <p:oleObj name="CorelDRAW" r:id="rId6" imgW="1921680" imgH="5428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 y="704"/>
                          <a:ext cx="1150" cy="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6180" name="Object 4"/>
            <p:cNvGraphicFramePr>
              <a:graphicFrameLocks noChangeAspect="1"/>
            </p:cNvGraphicFramePr>
            <p:nvPr/>
          </p:nvGraphicFramePr>
          <p:xfrm>
            <a:off x="2835" y="554"/>
            <a:ext cx="1669" cy="1457"/>
          </p:xfrm>
          <a:graphic>
            <a:graphicData uri="http://schemas.openxmlformats.org/presentationml/2006/ole">
              <mc:AlternateContent xmlns:mc="http://schemas.openxmlformats.org/markup-compatibility/2006">
                <mc:Choice xmlns:v="urn:schemas-microsoft-com:vml" Requires="v">
                  <p:oleObj spid="_x0000_s522469" name="CorelDRAW" r:id="rId8" imgW="2795400" imgH="2446920" progId="">
                    <p:embed/>
                  </p:oleObj>
                </mc:Choice>
                <mc:Fallback>
                  <p:oleObj name="CorelDRAW" r:id="rId8" imgW="2795400" imgH="244692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5" y="554"/>
                          <a:ext cx="1669" cy="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6181" name="Text Box 5"/>
            <p:cNvSpPr txBox="1">
              <a:spLocks noChangeArrowheads="1"/>
            </p:cNvSpPr>
            <p:nvPr/>
          </p:nvSpPr>
          <p:spPr bwMode="auto">
            <a:xfrm>
              <a:off x="3892" y="1842"/>
              <a:ext cx="896" cy="502"/>
            </a:xfrm>
            <a:prstGeom prst="rect">
              <a:avLst/>
            </a:prstGeom>
            <a:noFill/>
            <a:ln w="9525" algn="ctr">
              <a:noFill/>
              <a:miter lim="800000"/>
              <a:headEnd/>
              <a:tailEnd/>
            </a:ln>
            <a:effectLst/>
          </p:spPr>
          <p:txBody>
            <a:bodyPr wrap="none" lIns="92075" tIns="46038" rIns="92075" bIns="46038">
              <a:spAutoFit/>
            </a:bodyPr>
            <a:lstStyle/>
            <a:p>
              <a:pPr algn="r"/>
              <a:r>
                <a:rPr lang="en-US" sz="1800">
                  <a:solidFill>
                    <a:srgbClr val="FFFFFF"/>
                  </a:solidFill>
                  <a:latin typeface="Arial"/>
                  <a:ea typeface="ＭＳ Ｐゴシック"/>
                  <a:cs typeface="Arial" charset="0"/>
                </a:rPr>
                <a:t>SHE</a:t>
              </a:r>
            </a:p>
            <a:p>
              <a:pPr algn="r"/>
              <a:r>
                <a:rPr lang="el-GR" sz="1800">
                  <a:solidFill>
                    <a:srgbClr val="FFFFFF"/>
                  </a:solidFill>
                  <a:latin typeface="Arial"/>
                  <a:ea typeface="ＭＳ Ｐゴシック"/>
                  <a:cs typeface="Arial" charset="0"/>
                </a:rPr>
                <a:t>σ</a:t>
              </a:r>
              <a:r>
                <a:rPr lang="en-US" sz="1800" i="1" baseline="-25000">
                  <a:solidFill>
                    <a:srgbClr val="FFFFFF"/>
                  </a:solidFill>
                  <a:latin typeface="Arial"/>
                  <a:ea typeface="ＭＳ Ｐゴシック"/>
                  <a:cs typeface="Arial" charset="0"/>
                </a:rPr>
                <a:t>EVR</a:t>
              </a:r>
              <a:r>
                <a:rPr lang="en-US" sz="1800">
                  <a:solidFill>
                    <a:srgbClr val="FFFFFF"/>
                  </a:solidFill>
                  <a:latin typeface="Arial"/>
                  <a:ea typeface="ＭＳ Ｐゴシック"/>
                  <a:cs typeface="Arial" charset="0"/>
                </a:rPr>
                <a:t>=</a:t>
              </a:r>
              <a:r>
                <a:rPr lang="el-GR" sz="1800">
                  <a:solidFill>
                    <a:srgbClr val="FFFFFF"/>
                  </a:solidFill>
                  <a:latin typeface="Arial"/>
                  <a:ea typeface="ＭＳ Ｐゴシック"/>
                  <a:cs typeface="Arial" charset="0"/>
                </a:rPr>
                <a:t>Σσ</a:t>
              </a:r>
              <a:r>
                <a:rPr lang="en-US" sz="2000" i="1" baseline="-25000">
                  <a:solidFill>
                    <a:srgbClr val="FFFFFF"/>
                  </a:solidFill>
                  <a:latin typeface="Arial"/>
                  <a:ea typeface="ＭＳ Ｐゴシック"/>
                  <a:cs typeface="Arial" charset="0"/>
                </a:rPr>
                <a:t>xn</a:t>
              </a:r>
              <a:endParaRPr lang="el-GR" sz="2000" i="1" baseline="-25000">
                <a:solidFill>
                  <a:srgbClr val="FFFFFF"/>
                </a:solidFill>
                <a:latin typeface="Arial"/>
                <a:ea typeface="ＭＳ Ｐゴシック"/>
                <a:cs typeface="Arial" charset="0"/>
              </a:endParaRPr>
            </a:p>
          </p:txBody>
        </p:sp>
        <p:grpSp>
          <p:nvGrpSpPr>
            <p:cNvPr id="3" name="Group 6"/>
            <p:cNvGrpSpPr>
              <a:grpSpLocks/>
            </p:cNvGrpSpPr>
            <p:nvPr/>
          </p:nvGrpSpPr>
          <p:grpSpPr bwMode="auto">
            <a:xfrm>
              <a:off x="54" y="618"/>
              <a:ext cx="1365" cy="562"/>
              <a:chOff x="54" y="1193"/>
              <a:chExt cx="1365" cy="562"/>
            </a:xfrm>
          </p:grpSpPr>
          <p:sp>
            <p:nvSpPr>
              <p:cNvPr id="306183" name="Text Box 7"/>
              <p:cNvSpPr txBox="1">
                <a:spLocks noChangeArrowheads="1"/>
              </p:cNvSpPr>
              <p:nvPr/>
            </p:nvSpPr>
            <p:spPr bwMode="auto">
              <a:xfrm>
                <a:off x="66" y="1207"/>
                <a:ext cx="1353" cy="548"/>
              </a:xfrm>
              <a:prstGeom prst="rect">
                <a:avLst/>
              </a:prstGeom>
              <a:noFill/>
              <a:ln w="9525" algn="ctr">
                <a:noFill/>
                <a:miter lim="800000"/>
                <a:headEnd/>
                <a:tailEnd/>
              </a:ln>
              <a:effectLst/>
            </p:spPr>
            <p:txBody>
              <a:bodyPr wrap="none" lIns="92075" tIns="46038" rIns="92075" bIns="46038">
                <a:spAutoFit/>
              </a:bodyPr>
              <a:lstStyle/>
              <a:p>
                <a:pPr algn="ctr"/>
                <a:r>
                  <a:rPr lang="en-US" sz="2000" b="1">
                    <a:solidFill>
                      <a:srgbClr val="000000"/>
                    </a:solidFill>
                    <a:latin typeface="Arial"/>
                    <a:ea typeface="ＭＳ Ｐゴシック"/>
                  </a:rPr>
                  <a:t>E</a:t>
                </a:r>
                <a:r>
                  <a:rPr lang="en-US" b="1" baseline="-25000">
                    <a:solidFill>
                      <a:srgbClr val="000000"/>
                    </a:solidFill>
                    <a:latin typeface="Arial"/>
                    <a:ea typeface="ＭＳ Ｐゴシック"/>
                  </a:rPr>
                  <a:t>x</a:t>
                </a:r>
                <a:r>
                  <a:rPr lang="en-US" sz="2000" b="1">
                    <a:solidFill>
                      <a:srgbClr val="000000"/>
                    </a:solidFill>
                    <a:latin typeface="Arial"/>
                    <a:ea typeface="ＭＳ Ｐゴシック"/>
                  </a:rPr>
                  <a:t>=35-40 MeV</a:t>
                </a:r>
              </a:p>
              <a:p>
                <a:pPr algn="ctr"/>
                <a:r>
                  <a:rPr lang="en-US" sz="2000" b="1">
                    <a:solidFill>
                      <a:srgbClr val="000000"/>
                    </a:solidFill>
                    <a:latin typeface="Arial"/>
                    <a:ea typeface="ＭＳ Ｐゴシック"/>
                  </a:rPr>
                  <a:t>hot fusion</a:t>
                </a:r>
              </a:p>
            </p:txBody>
          </p:sp>
          <p:sp>
            <p:nvSpPr>
              <p:cNvPr id="306184" name="Text Box 8"/>
              <p:cNvSpPr txBox="1">
                <a:spLocks noChangeArrowheads="1"/>
              </p:cNvSpPr>
              <p:nvPr/>
            </p:nvSpPr>
            <p:spPr bwMode="auto">
              <a:xfrm>
                <a:off x="54" y="1193"/>
                <a:ext cx="1353" cy="548"/>
              </a:xfrm>
              <a:prstGeom prst="rect">
                <a:avLst/>
              </a:prstGeom>
              <a:noFill/>
              <a:ln w="9525" algn="ctr">
                <a:noFill/>
                <a:miter lim="800000"/>
                <a:headEnd/>
                <a:tailEnd/>
              </a:ln>
              <a:effectLst/>
            </p:spPr>
            <p:txBody>
              <a:bodyPr wrap="none" lIns="92075" tIns="46038" rIns="92075" bIns="46038">
                <a:spAutoFit/>
              </a:bodyPr>
              <a:lstStyle/>
              <a:p>
                <a:pPr algn="ctr"/>
                <a:r>
                  <a:rPr lang="en-US" sz="2000" b="1">
                    <a:solidFill>
                      <a:srgbClr val="009999"/>
                    </a:solidFill>
                    <a:latin typeface="Arial"/>
                    <a:ea typeface="ＭＳ Ｐゴシック"/>
                  </a:rPr>
                  <a:t>E</a:t>
                </a:r>
                <a:r>
                  <a:rPr lang="en-US" b="1" baseline="-25000">
                    <a:solidFill>
                      <a:srgbClr val="009999"/>
                    </a:solidFill>
                    <a:latin typeface="Arial"/>
                    <a:ea typeface="ＭＳ Ｐゴシック"/>
                  </a:rPr>
                  <a:t>x</a:t>
                </a:r>
                <a:r>
                  <a:rPr lang="en-US" sz="2000" b="1">
                    <a:solidFill>
                      <a:srgbClr val="009999"/>
                    </a:solidFill>
                    <a:latin typeface="Arial"/>
                    <a:ea typeface="ＭＳ Ｐゴシック"/>
                  </a:rPr>
                  <a:t>=35-40 MeV</a:t>
                </a:r>
              </a:p>
              <a:p>
                <a:pPr algn="ctr"/>
                <a:r>
                  <a:rPr lang="en-US" sz="2000" b="1">
                    <a:solidFill>
                      <a:srgbClr val="009999"/>
                    </a:solidFill>
                    <a:latin typeface="Arial"/>
                    <a:ea typeface="ＭＳ Ｐゴシック"/>
                  </a:rPr>
                  <a:t>hot fusion</a:t>
                </a:r>
              </a:p>
            </p:txBody>
          </p:sp>
        </p:grpSp>
      </p:grpSp>
      <p:sp>
        <p:nvSpPr>
          <p:cNvPr id="306186" name="Rectangle 10"/>
          <p:cNvSpPr>
            <a:spLocks noGrp="1" noChangeArrowheads="1"/>
          </p:cNvSpPr>
          <p:nvPr>
            <p:ph type="title"/>
          </p:nvPr>
        </p:nvSpPr>
        <p:spPr>
          <a:xfrm>
            <a:off x="609600" y="295275"/>
            <a:ext cx="7950200" cy="809625"/>
          </a:xfrm>
        </p:spPr>
        <p:txBody>
          <a:bodyPr/>
          <a:lstStyle/>
          <a:p>
            <a:r>
              <a:rPr lang="en-US" dirty="0">
                <a:solidFill>
                  <a:schemeClr val="bg1"/>
                </a:solidFill>
              </a:rPr>
              <a:t>Comparison of 4n-evaporation cross-section with fission barrier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36"/>
            <a:ext cx="8229600" cy="1251062"/>
          </a:xfrm>
        </p:spPr>
        <p:txBody>
          <a:bodyPr/>
          <a:lstStyle/>
          <a:p>
            <a:r>
              <a:rPr lang="en-US" dirty="0" err="1"/>
              <a:t>Systematics</a:t>
            </a:r>
            <a:r>
              <a:rPr lang="en-US" dirty="0"/>
              <a:t> indicate clearly we are approaching the “Island of Stability”</a:t>
            </a:r>
          </a:p>
        </p:txBody>
      </p:sp>
      <p:pic>
        <p:nvPicPr>
          <p:cNvPr id="113665" name="Picture 1"/>
          <p:cNvPicPr>
            <a:picLocks noChangeAspect="1" noChangeArrowheads="1"/>
          </p:cNvPicPr>
          <p:nvPr/>
        </p:nvPicPr>
        <p:blipFill>
          <a:blip r:embed="rId2"/>
          <a:srcRect/>
          <a:stretch>
            <a:fillRect/>
          </a:stretch>
        </p:blipFill>
        <p:spPr bwMode="auto">
          <a:xfrm>
            <a:off x="4360987" y="1457325"/>
            <a:ext cx="4659187" cy="4471988"/>
          </a:xfrm>
          <a:prstGeom prst="rect">
            <a:avLst/>
          </a:prstGeom>
          <a:noFill/>
          <a:ln w="9525">
            <a:noFill/>
            <a:miter lim="800000"/>
            <a:headEnd/>
            <a:tailEnd/>
          </a:ln>
        </p:spPr>
      </p:pic>
      <p:pic>
        <p:nvPicPr>
          <p:cNvPr id="391170" name="Picture 2"/>
          <p:cNvPicPr>
            <a:picLocks noChangeAspect="1" noChangeArrowheads="1"/>
          </p:cNvPicPr>
          <p:nvPr/>
        </p:nvPicPr>
        <p:blipFill>
          <a:blip r:embed="rId3" cstate="print"/>
          <a:srcRect l="10345" t="12125"/>
          <a:stretch>
            <a:fillRect/>
          </a:stretch>
        </p:blipFill>
        <p:spPr bwMode="auto">
          <a:xfrm>
            <a:off x="561975" y="1295400"/>
            <a:ext cx="3962400" cy="51816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08227" name="Rectangle 3"/>
          <p:cNvSpPr>
            <a:spLocks noGrp="1" noChangeArrowheads="1"/>
          </p:cNvSpPr>
          <p:nvPr>
            <p:ph type="title"/>
          </p:nvPr>
        </p:nvSpPr>
        <p:spPr>
          <a:xfrm>
            <a:off x="333375" y="361950"/>
            <a:ext cx="7515225" cy="809625"/>
          </a:xfrm>
        </p:spPr>
        <p:txBody>
          <a:bodyPr/>
          <a:lstStyle/>
          <a:p>
            <a:r>
              <a:rPr lang="en-US" dirty="0">
                <a:solidFill>
                  <a:schemeClr val="bg1"/>
                </a:solidFill>
              </a:rPr>
              <a:t>Spontaneous fission half-lives also indicate shell closure</a:t>
            </a:r>
          </a:p>
        </p:txBody>
      </p:sp>
      <p:graphicFrame>
        <p:nvGraphicFramePr>
          <p:cNvPr id="308226" name="Object 2"/>
          <p:cNvGraphicFramePr>
            <a:graphicFrameLocks noGrp="1" noChangeAspect="1"/>
          </p:cNvGraphicFramePr>
          <p:nvPr>
            <p:ph idx="4294967295"/>
          </p:nvPr>
        </p:nvGraphicFramePr>
        <p:xfrm>
          <a:off x="1308100" y="1392238"/>
          <a:ext cx="6524625" cy="5287962"/>
        </p:xfrm>
        <a:graphic>
          <a:graphicData uri="http://schemas.openxmlformats.org/presentationml/2006/ole">
            <mc:AlternateContent xmlns:mc="http://schemas.openxmlformats.org/markup-compatibility/2006">
              <mc:Choice xmlns:v="urn:schemas-microsoft-com:vml" Requires="v">
                <p:oleObj spid="_x0000_s523341" name="CorelDRAW" r:id="rId4" imgW="6714000" imgH="5440680" progId="">
                  <p:embed/>
                </p:oleObj>
              </mc:Choice>
              <mc:Fallback>
                <p:oleObj name="CorelDRAW" r:id="rId4" imgW="6714000" imgH="5440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100" y="1392238"/>
                        <a:ext cx="6524625" cy="52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en-US" sz="2800"/>
              <a:t>Mendeleev’s 1869 periodic table enabled a quantum leap in chemical understanding  </a:t>
            </a:r>
          </a:p>
        </p:txBody>
      </p:sp>
      <p:pic>
        <p:nvPicPr>
          <p:cNvPr id="331780" name="Picture 4" descr="mendeleyev"/>
          <p:cNvPicPr>
            <a:picLocks noChangeAspect="1" noChangeArrowheads="1"/>
          </p:cNvPicPr>
          <p:nvPr/>
        </p:nvPicPr>
        <p:blipFill>
          <a:blip r:embed="rId2" cstate="print"/>
          <a:srcRect b="52017"/>
          <a:stretch>
            <a:fillRect/>
          </a:stretch>
        </p:blipFill>
        <p:spPr bwMode="auto">
          <a:xfrm>
            <a:off x="1309688" y="1617663"/>
            <a:ext cx="7461250" cy="4638675"/>
          </a:xfrm>
          <a:prstGeom prst="rect">
            <a:avLst/>
          </a:prstGeom>
          <a:noFill/>
          <a:ln w="9525">
            <a:noFill/>
            <a:miter lim="800000"/>
            <a:headEnd/>
            <a:tailEnd/>
          </a:ln>
        </p:spPr>
      </p:pic>
      <p:sp>
        <p:nvSpPr>
          <p:cNvPr id="331781" name="Rectangle 5"/>
          <p:cNvSpPr>
            <a:spLocks noChangeArrowheads="1"/>
          </p:cNvSpPr>
          <p:nvPr/>
        </p:nvSpPr>
        <p:spPr bwMode="auto">
          <a:xfrm>
            <a:off x="155575" y="2720975"/>
            <a:ext cx="1873250" cy="3389313"/>
          </a:xfrm>
          <a:prstGeom prst="rect">
            <a:avLst/>
          </a:prstGeom>
          <a:solidFill>
            <a:srgbClr val="FFFF99"/>
          </a:solidFill>
          <a:ln w="38100">
            <a:solidFill>
              <a:schemeClr val="tx1"/>
            </a:solidFill>
            <a:miter lim="800000"/>
            <a:headEnd/>
            <a:tailEnd/>
          </a:ln>
          <a:effectLst/>
        </p:spPr>
        <p:txBody>
          <a:bodyPr wrap="none" anchor="ctr"/>
          <a:lstStyle/>
          <a:p>
            <a:endParaRPr lang="en-US"/>
          </a:p>
        </p:txBody>
      </p:sp>
      <p:sp>
        <p:nvSpPr>
          <p:cNvPr id="331782" name="Oval 6"/>
          <p:cNvSpPr>
            <a:spLocks noChangeArrowheads="1"/>
          </p:cNvSpPr>
          <p:nvPr/>
        </p:nvSpPr>
        <p:spPr bwMode="auto">
          <a:xfrm>
            <a:off x="3990975" y="4179888"/>
            <a:ext cx="1227138" cy="357187"/>
          </a:xfrm>
          <a:prstGeom prst="ellipse">
            <a:avLst/>
          </a:prstGeom>
          <a:noFill/>
          <a:ln w="38100">
            <a:solidFill>
              <a:schemeClr val="tx1"/>
            </a:solidFill>
            <a:round/>
            <a:headEnd/>
            <a:tailEnd/>
          </a:ln>
          <a:effectLst/>
        </p:spPr>
        <p:txBody>
          <a:bodyPr wrap="none" anchor="ctr"/>
          <a:lstStyle/>
          <a:p>
            <a:endParaRPr lang="en-US"/>
          </a:p>
        </p:txBody>
      </p:sp>
      <p:sp>
        <p:nvSpPr>
          <p:cNvPr id="331783" name="Text Box 7"/>
          <p:cNvSpPr txBox="1">
            <a:spLocks noChangeArrowheads="1"/>
          </p:cNvSpPr>
          <p:nvPr/>
        </p:nvSpPr>
        <p:spPr bwMode="auto">
          <a:xfrm>
            <a:off x="174625" y="2792413"/>
            <a:ext cx="1887538" cy="3113087"/>
          </a:xfrm>
          <a:prstGeom prst="rect">
            <a:avLst/>
          </a:prstGeom>
          <a:noFill/>
          <a:ln w="12700">
            <a:noFill/>
            <a:miter lim="800000"/>
            <a:headEnd/>
            <a:tailEnd/>
          </a:ln>
          <a:effectLst/>
        </p:spPr>
        <p:txBody>
          <a:bodyPr>
            <a:spAutoFit/>
          </a:bodyPr>
          <a:lstStyle/>
          <a:p>
            <a:pPr algn="ctr">
              <a:spcBef>
                <a:spcPct val="0"/>
              </a:spcBef>
            </a:pPr>
            <a:r>
              <a:rPr lang="en-US" sz="1800" b="1">
                <a:solidFill>
                  <a:schemeClr val="tx1"/>
                </a:solidFill>
                <a:latin typeface="Helvetica" pitchFamily="48" charset="0"/>
              </a:rPr>
              <a:t>Mendeleyev used this new tool to predict the existence of chemical elements that hadn't been discovered yet; they were found several years later</a:t>
            </a:r>
          </a:p>
        </p:txBody>
      </p:sp>
      <p:sp>
        <p:nvSpPr>
          <p:cNvPr id="331784" name="Line 8"/>
          <p:cNvSpPr>
            <a:spLocks noChangeShapeType="1"/>
          </p:cNvSpPr>
          <p:nvPr/>
        </p:nvSpPr>
        <p:spPr bwMode="auto">
          <a:xfrm>
            <a:off x="2039938" y="4248150"/>
            <a:ext cx="2041525" cy="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05000"/>
            <a:ext cx="65817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7" name="Text Box 19"/>
          <p:cNvSpPr txBox="1">
            <a:spLocks noChangeArrowheads="1"/>
          </p:cNvSpPr>
          <p:nvPr/>
        </p:nvSpPr>
        <p:spPr bwMode="auto">
          <a:xfrm>
            <a:off x="210805" y="1219200"/>
            <a:ext cx="51133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pPr>
            <a:r>
              <a:rPr kumimoji="1" lang="en-US" altLang="ja-JP" sz="3600" b="1" u="sng" baseline="30000" dirty="0">
                <a:solidFill>
                  <a:srgbClr val="333399"/>
                </a:solidFill>
                <a:latin typeface="Times New Roman" pitchFamily="18" charset="0"/>
                <a:ea typeface="ＭＳ Ｐゴシック" pitchFamily="50" charset="-128"/>
              </a:rPr>
              <a:t>209</a:t>
            </a:r>
            <a:r>
              <a:rPr kumimoji="1" lang="en-US" altLang="ja-JP" sz="3600" b="1" u="sng" dirty="0">
                <a:solidFill>
                  <a:srgbClr val="333399"/>
                </a:solidFill>
                <a:latin typeface="Times New Roman" pitchFamily="18" charset="0"/>
                <a:ea typeface="ＭＳ Ｐゴシック" pitchFamily="50" charset="-128"/>
              </a:rPr>
              <a:t>Bi + </a:t>
            </a:r>
            <a:r>
              <a:rPr kumimoji="1" lang="en-US" altLang="ja-JP" sz="3600" b="1" u="sng" baseline="30000" dirty="0">
                <a:solidFill>
                  <a:srgbClr val="333399"/>
                </a:solidFill>
                <a:latin typeface="Times New Roman" pitchFamily="18" charset="0"/>
                <a:ea typeface="ＭＳ Ｐゴシック" pitchFamily="50" charset="-128"/>
              </a:rPr>
              <a:t>70</a:t>
            </a:r>
            <a:r>
              <a:rPr kumimoji="1" lang="en-US" altLang="ja-JP" sz="3600" b="1" u="sng" dirty="0">
                <a:solidFill>
                  <a:srgbClr val="333399"/>
                </a:solidFill>
                <a:latin typeface="Times New Roman" pitchFamily="18" charset="0"/>
                <a:ea typeface="ＭＳ Ｐゴシック" pitchFamily="50" charset="-128"/>
              </a:rPr>
              <a:t>Zn → </a:t>
            </a:r>
            <a:r>
              <a:rPr kumimoji="1" lang="en-US" altLang="ja-JP" sz="3600" b="1" u="sng" baseline="30000" dirty="0">
                <a:solidFill>
                  <a:srgbClr val="333399"/>
                </a:solidFill>
                <a:latin typeface="Times New Roman" pitchFamily="18" charset="0"/>
                <a:ea typeface="ＭＳ Ｐゴシック" pitchFamily="50" charset="-128"/>
              </a:rPr>
              <a:t>278</a:t>
            </a:r>
            <a:r>
              <a:rPr kumimoji="1" lang="en-US" altLang="ja-JP" sz="3600" b="1" u="sng" dirty="0">
                <a:solidFill>
                  <a:srgbClr val="333399"/>
                </a:solidFill>
                <a:latin typeface="Times New Roman" pitchFamily="18" charset="0"/>
                <a:ea typeface="ＭＳ Ｐゴシック" pitchFamily="50" charset="-128"/>
              </a:rPr>
              <a:t>113 +  n</a:t>
            </a:r>
          </a:p>
        </p:txBody>
      </p:sp>
      <p:pic>
        <p:nvPicPr>
          <p:cNvPr id="31" name="Picture 346"/>
          <p:cNvPicPr>
            <a:picLocks noChangeAspect="1" noChangeArrowheads="1"/>
          </p:cNvPicPr>
          <p:nvPr/>
        </p:nvPicPr>
        <p:blipFill>
          <a:blip r:embed="rId3" cstate="print"/>
          <a:srcRect/>
          <a:stretch>
            <a:fillRect/>
          </a:stretch>
        </p:blipFill>
        <p:spPr bwMode="auto">
          <a:xfrm>
            <a:off x="244475" y="3076575"/>
            <a:ext cx="2887663" cy="1479550"/>
          </a:xfrm>
          <a:prstGeom prst="rect">
            <a:avLst/>
          </a:prstGeom>
          <a:noFill/>
          <a:ln w="9525">
            <a:noFill/>
            <a:miter lim="800000"/>
            <a:headEnd/>
            <a:tailEnd/>
          </a:ln>
          <a:effectLst/>
        </p:spPr>
      </p:pic>
      <p:sp>
        <p:nvSpPr>
          <p:cNvPr id="32" name="Text Box 347"/>
          <p:cNvSpPr txBox="1">
            <a:spLocks noChangeArrowheads="1"/>
          </p:cNvSpPr>
          <p:nvPr/>
        </p:nvSpPr>
        <p:spPr bwMode="auto">
          <a:xfrm>
            <a:off x="542925" y="2692400"/>
            <a:ext cx="989013" cy="396875"/>
          </a:xfrm>
          <a:prstGeom prst="rect">
            <a:avLst/>
          </a:prstGeom>
          <a:noFill/>
          <a:ln w="12700">
            <a:noFill/>
            <a:miter lim="800000"/>
            <a:headEnd/>
            <a:tailEnd/>
          </a:ln>
          <a:effectLst/>
        </p:spPr>
        <p:txBody>
          <a:bodyPr wrap="none">
            <a:spAutoFit/>
          </a:bodyPr>
          <a:lstStyle/>
          <a:p>
            <a:r>
              <a:rPr lang="en-US" sz="2000" b="1" dirty="0"/>
              <a:t>GARIS</a:t>
            </a:r>
          </a:p>
        </p:txBody>
      </p:sp>
      <p:sp>
        <p:nvSpPr>
          <p:cNvPr id="2" name="TextBox 1"/>
          <p:cNvSpPr txBox="1"/>
          <p:nvPr/>
        </p:nvSpPr>
        <p:spPr>
          <a:xfrm>
            <a:off x="569506" y="5257800"/>
            <a:ext cx="294800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latin typeface="Symbol" panose="05050102010706020507" pitchFamily="18" charset="2"/>
              </a:rPr>
              <a:t>s</a:t>
            </a:r>
            <a:r>
              <a:rPr lang="en-US" sz="2800" baseline="-25000" dirty="0"/>
              <a:t>1n</a:t>
            </a:r>
            <a:r>
              <a:rPr lang="en-US" sz="2800" dirty="0"/>
              <a:t> = 22 </a:t>
            </a:r>
            <a:r>
              <a:rPr lang="en-US" sz="2800" baseline="30000" dirty="0"/>
              <a:t>+20</a:t>
            </a:r>
            <a:r>
              <a:rPr lang="en-US" sz="2800" dirty="0"/>
              <a:t> </a:t>
            </a:r>
            <a:r>
              <a:rPr lang="en-US" sz="2800" baseline="-25000" dirty="0"/>
              <a:t>-13</a:t>
            </a:r>
            <a:r>
              <a:rPr lang="en-US" sz="2800" dirty="0"/>
              <a:t>  fb</a:t>
            </a:r>
          </a:p>
        </p:txBody>
      </p:sp>
      <p:sp>
        <p:nvSpPr>
          <p:cNvPr id="3" name="Title 2"/>
          <p:cNvSpPr>
            <a:spLocks noGrp="1"/>
          </p:cNvSpPr>
          <p:nvPr>
            <p:ph type="title"/>
          </p:nvPr>
        </p:nvSpPr>
        <p:spPr>
          <a:xfrm>
            <a:off x="457200" y="220136"/>
            <a:ext cx="8229600" cy="999064"/>
          </a:xfrm>
        </p:spPr>
        <p:txBody>
          <a:bodyPr/>
          <a:lstStyle/>
          <a:p>
            <a:r>
              <a:rPr lang="en-US" sz="3200" dirty="0"/>
              <a:t>Cold fusion reactions produced some isotopes of element 113 at RIKEN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New element names illustrate traditions of selecting chemical element names</a:t>
            </a:r>
          </a:p>
        </p:txBody>
      </p:sp>
      <p:sp>
        <p:nvSpPr>
          <p:cNvPr id="7" name="Content Placeholder 6"/>
          <p:cNvSpPr>
            <a:spLocks noGrp="1"/>
          </p:cNvSpPr>
          <p:nvPr>
            <p:ph idx="4294967295"/>
          </p:nvPr>
        </p:nvSpPr>
        <p:spPr>
          <a:xfrm>
            <a:off x="0" y="1566863"/>
            <a:ext cx="6672649" cy="4751387"/>
          </a:xfrm>
        </p:spPr>
        <p:txBody>
          <a:bodyPr>
            <a:normAutofit fontScale="92500"/>
          </a:bodyPr>
          <a:lstStyle/>
          <a:p>
            <a:pPr>
              <a:spcAft>
                <a:spcPts val="0"/>
              </a:spcAft>
            </a:pPr>
            <a:r>
              <a:rPr lang="en-US" dirty="0"/>
              <a:t>IUPAC recently granted naming rights for four new elements (113, 115, 117 and 118)</a:t>
            </a:r>
          </a:p>
          <a:p>
            <a:pPr>
              <a:spcAft>
                <a:spcPts val="0"/>
              </a:spcAft>
            </a:pPr>
            <a:r>
              <a:rPr lang="en-US" dirty="0"/>
              <a:t>Japanese group named element 113 </a:t>
            </a:r>
            <a:r>
              <a:rPr lang="en-US" dirty="0" err="1"/>
              <a:t>Nihonium</a:t>
            </a:r>
            <a:r>
              <a:rPr lang="en-US" dirty="0"/>
              <a:t> (</a:t>
            </a:r>
            <a:r>
              <a:rPr lang="en-US" dirty="0" err="1"/>
              <a:t>Nh</a:t>
            </a:r>
            <a:r>
              <a:rPr lang="en-US" dirty="0"/>
              <a:t>)</a:t>
            </a:r>
          </a:p>
          <a:p>
            <a:pPr>
              <a:spcAft>
                <a:spcPts val="0"/>
              </a:spcAft>
            </a:pPr>
            <a:r>
              <a:rPr lang="en-US" dirty="0"/>
              <a:t>JINR/LLNL/ORNL/Vanderbilt Univ. group named elements 115 </a:t>
            </a:r>
            <a:r>
              <a:rPr lang="en-US" dirty="0" err="1"/>
              <a:t>Moscovium</a:t>
            </a:r>
            <a:r>
              <a:rPr lang="en-US" dirty="0"/>
              <a:t> (Mc) and 117 </a:t>
            </a:r>
            <a:r>
              <a:rPr lang="en-US" dirty="0" err="1"/>
              <a:t>Tennessine</a:t>
            </a:r>
            <a:r>
              <a:rPr lang="en-US" dirty="0"/>
              <a:t> (</a:t>
            </a:r>
            <a:r>
              <a:rPr lang="en-US" dirty="0" err="1"/>
              <a:t>Ts</a:t>
            </a:r>
            <a:r>
              <a:rPr lang="en-US" dirty="0"/>
              <a:t>)</a:t>
            </a:r>
          </a:p>
          <a:p>
            <a:pPr>
              <a:spcAft>
                <a:spcPts val="0"/>
              </a:spcAft>
            </a:pPr>
            <a:r>
              <a:rPr lang="en-US" dirty="0"/>
              <a:t>JINR/LLNL group named element 118 </a:t>
            </a:r>
            <a:r>
              <a:rPr lang="en-US" dirty="0" err="1"/>
              <a:t>Oganesson</a:t>
            </a:r>
            <a:r>
              <a:rPr lang="en-US" dirty="0"/>
              <a:t> (</a:t>
            </a:r>
            <a:r>
              <a:rPr lang="en-US" dirty="0" err="1"/>
              <a:t>Og</a:t>
            </a:r>
            <a:r>
              <a:rPr lang="en-US" dirty="0"/>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649" y="1600200"/>
            <a:ext cx="2395151" cy="103953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540" r="23623"/>
          <a:stretch/>
        </p:blipFill>
        <p:spPr>
          <a:xfrm>
            <a:off x="7129849" y="2639738"/>
            <a:ext cx="1874108" cy="1810133"/>
          </a:xfrm>
          <a:prstGeom prst="rect">
            <a:avLst/>
          </a:prstGeom>
        </p:spPr>
      </p:pic>
      <p:pic>
        <p:nvPicPr>
          <p:cNvPr id="10" name="Picture 8" descr="yuri"/>
          <p:cNvPicPr>
            <a:picLocks noChangeAspect="1" noChangeArrowheads="1"/>
          </p:cNvPicPr>
          <p:nvPr/>
        </p:nvPicPr>
        <p:blipFill rotWithShape="1">
          <a:blip r:embed="rId4">
            <a:extLst>
              <a:ext uri="{28A0092B-C50C-407E-A947-70E740481C1C}">
                <a14:useLocalDpi xmlns:a14="http://schemas.microsoft.com/office/drawing/2010/main" val="0"/>
              </a:ext>
            </a:extLst>
          </a:blip>
          <a:srcRect l="44731" r="3875"/>
          <a:stretch/>
        </p:blipFill>
        <p:spPr bwMode="auto">
          <a:xfrm>
            <a:off x="6598507" y="4360863"/>
            <a:ext cx="254549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060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661" b="2263"/>
          <a:stretch>
            <a:fillRect/>
          </a:stretch>
        </p:blipFill>
        <p:spPr bwMode="auto">
          <a:xfrm>
            <a:off x="4214810" y="500042"/>
            <a:ext cx="4572032" cy="2982056"/>
          </a:xfrm>
          <a:prstGeom prst="rect">
            <a:avLst/>
          </a:prstGeom>
          <a:noFill/>
          <a:ln w="9525">
            <a:noFill/>
            <a:miter lim="800000"/>
            <a:headEnd/>
            <a:tailEnd/>
          </a:ln>
          <a:effectLst/>
        </p:spPr>
      </p:pic>
      <p:sp>
        <p:nvSpPr>
          <p:cNvPr id="3" name="Rectangle 2"/>
          <p:cNvSpPr>
            <a:spLocks noGrp="1" noChangeArrowheads="1"/>
          </p:cNvSpPr>
          <p:nvPr>
            <p:ph type="title"/>
          </p:nvPr>
        </p:nvSpPr>
        <p:spPr>
          <a:xfrm>
            <a:off x="1643042" y="214290"/>
            <a:ext cx="2571768" cy="500066"/>
          </a:xfrm>
        </p:spPr>
        <p:txBody>
          <a:bodyPr>
            <a:normAutofit/>
          </a:bodyPr>
          <a:lstStyle/>
          <a:p>
            <a:pPr eaLnBrk="1" hangingPunct="1"/>
            <a:r>
              <a:rPr lang="en-US" altLang="ja-JP" sz="2400" b="1" dirty="0">
                <a:solidFill>
                  <a:srgbClr val="FF0000"/>
                </a:solidFill>
                <a:effectLst>
                  <a:outerShdw blurRad="38100" dist="38100" dir="2700000" algn="tl">
                    <a:srgbClr val="000000">
                      <a:alpha val="43137"/>
                    </a:srgbClr>
                  </a:outerShdw>
                </a:effectLst>
                <a:latin typeface="Calibri" pitchFamily="34" charset="0"/>
                <a:cs typeface="Calibri" pitchFamily="34" charset="0"/>
              </a:rPr>
              <a:t>SHE Factory</a:t>
            </a:r>
            <a:endParaRPr lang="ru-RU" sz="24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4" name="Rectangle 2"/>
          <p:cNvSpPr txBox="1">
            <a:spLocks noChangeArrowheads="1"/>
          </p:cNvSpPr>
          <p:nvPr/>
        </p:nvSpPr>
        <p:spPr>
          <a:xfrm>
            <a:off x="7500958" y="3071810"/>
            <a:ext cx="1500198" cy="50006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20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FLNR</a:t>
            </a:r>
            <a:r>
              <a:rPr kumimoji="0" lang="en-US" altLang="ja-JP"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 </a:t>
            </a:r>
            <a:r>
              <a:rPr kumimoji="0" lang="en-US" altLang="ja-JP" sz="20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JINR</a:t>
            </a:r>
            <a:endParaRPr kumimoji="0" lang="ru-RU"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
        <p:nvSpPr>
          <p:cNvPr id="5" name="Rectangle 2"/>
          <p:cNvSpPr txBox="1">
            <a:spLocks noChangeArrowheads="1"/>
          </p:cNvSpPr>
          <p:nvPr/>
        </p:nvSpPr>
        <p:spPr>
          <a:xfrm>
            <a:off x="5357818" y="71414"/>
            <a:ext cx="2857520" cy="50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New cyclotron DC 280</a:t>
            </a:r>
            <a:endParaRPr kumimoji="0" lang="ru-RU"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graphicFrame>
        <p:nvGraphicFramePr>
          <p:cNvPr id="6" name="Таблица 5"/>
          <p:cNvGraphicFramePr>
            <a:graphicFrameLocks noGrp="1"/>
          </p:cNvGraphicFramePr>
          <p:nvPr/>
        </p:nvGraphicFramePr>
        <p:xfrm>
          <a:off x="357158" y="761070"/>
          <a:ext cx="3429024" cy="5882640"/>
        </p:xfrm>
        <a:graphic>
          <a:graphicData uri="http://schemas.openxmlformats.org/drawingml/2006/table">
            <a:tbl>
              <a:tblPr firstRow="1" bandRow="1">
                <a:tableStyleId>{5C22544A-7EE6-4342-B048-85BDC9FD1C3A}</a:tableStyleId>
              </a:tblPr>
              <a:tblGrid>
                <a:gridCol w="1143008">
                  <a:extLst>
                    <a:ext uri="{9D8B030D-6E8A-4147-A177-3AD203B41FA5}">
                      <a16:colId xmlns:a16="http://schemas.microsoft.com/office/drawing/2014/main" val="20000"/>
                    </a:ext>
                  </a:extLst>
                </a:gridCol>
                <a:gridCol w="2286016">
                  <a:extLst>
                    <a:ext uri="{9D8B030D-6E8A-4147-A177-3AD203B41FA5}">
                      <a16:colId xmlns:a16="http://schemas.microsoft.com/office/drawing/2014/main" val="20001"/>
                    </a:ext>
                  </a:extLst>
                </a:gridCol>
              </a:tblGrid>
              <a:tr h="370840">
                <a:tc>
                  <a:txBody>
                    <a:bodyPr/>
                    <a:lstStyle/>
                    <a:p>
                      <a:pPr algn="ctr"/>
                      <a:endParaRPr lang="en-US" b="0" dirty="0">
                        <a:solidFill>
                          <a:schemeClr val="tx1"/>
                        </a:solidFill>
                        <a:latin typeface="Calibri" pitchFamily="34" charset="0"/>
                        <a:cs typeface="Calibri" pitchFamily="34" charset="0"/>
                      </a:endParaRPr>
                    </a:p>
                    <a:p>
                      <a:pPr algn="ctr"/>
                      <a:r>
                        <a:rPr lang="en-US" b="0" dirty="0">
                          <a:solidFill>
                            <a:schemeClr val="tx1"/>
                          </a:solidFill>
                          <a:latin typeface="Calibri" pitchFamily="34" charset="0"/>
                          <a:cs typeface="Calibri" pitchFamily="34" charset="0"/>
                        </a:rPr>
                        <a:t>Ion</a:t>
                      </a:r>
                      <a:endParaRPr lang="ru-RU" b="0" dirty="0">
                        <a:solidFill>
                          <a:schemeClr val="tx1"/>
                        </a:solidFill>
                        <a:latin typeface="Calibri" pitchFamily="34" charset="0"/>
                        <a:cs typeface="Calibri" pitchFamily="34" charset="0"/>
                      </a:endParaRPr>
                    </a:p>
                  </a:txBody>
                  <a:tcPr/>
                </a:tc>
                <a:tc>
                  <a:txBody>
                    <a:bodyPr/>
                    <a:lstStyle/>
                    <a:p>
                      <a:pPr algn="ctr"/>
                      <a:r>
                        <a:rPr lang="en-US" b="0" dirty="0">
                          <a:solidFill>
                            <a:schemeClr val="tx1"/>
                          </a:solidFill>
                          <a:latin typeface="Calibri" pitchFamily="34" charset="0"/>
                          <a:cs typeface="Calibri" pitchFamily="34" charset="0"/>
                        </a:rPr>
                        <a:t>Expected beam intensity of (4-8) </a:t>
                      </a:r>
                      <a:r>
                        <a:rPr lang="en-US" b="0" dirty="0" err="1">
                          <a:solidFill>
                            <a:schemeClr val="tx1"/>
                          </a:solidFill>
                          <a:latin typeface="Calibri" pitchFamily="34" charset="0"/>
                          <a:cs typeface="Calibri" pitchFamily="34" charset="0"/>
                        </a:rPr>
                        <a:t>MeV</a:t>
                      </a:r>
                      <a:r>
                        <a:rPr lang="en-US" b="0" dirty="0">
                          <a:solidFill>
                            <a:schemeClr val="tx1"/>
                          </a:solidFill>
                          <a:latin typeface="Calibri" pitchFamily="34" charset="0"/>
                          <a:cs typeface="Calibri" pitchFamily="34" charset="0"/>
                        </a:rPr>
                        <a:t>/A</a:t>
                      </a:r>
                      <a:r>
                        <a:rPr lang="en-US" b="0" baseline="0" dirty="0">
                          <a:solidFill>
                            <a:schemeClr val="tx1"/>
                          </a:solidFill>
                          <a:latin typeface="Calibri" pitchFamily="34" charset="0"/>
                          <a:cs typeface="Calibri" pitchFamily="34" charset="0"/>
                        </a:rPr>
                        <a:t> ions</a:t>
                      </a:r>
                      <a:endParaRPr lang="en-US" b="0" dirty="0">
                        <a:solidFill>
                          <a:schemeClr val="tx1"/>
                        </a:solidFill>
                        <a:latin typeface="Calibri" pitchFamily="34" charset="0"/>
                        <a:cs typeface="Calibri" pitchFamily="34" charset="0"/>
                      </a:endParaRPr>
                    </a:p>
                    <a:p>
                      <a:pPr algn="ctr"/>
                      <a:r>
                        <a:rPr lang="en-US" b="0" dirty="0">
                          <a:solidFill>
                            <a:schemeClr val="tx1"/>
                          </a:solidFill>
                          <a:latin typeface="Calibri" pitchFamily="34" charset="0"/>
                          <a:cs typeface="Calibri" pitchFamily="34" charset="0"/>
                        </a:rPr>
                        <a:t>(</a:t>
                      </a:r>
                      <a:r>
                        <a:rPr lang="en-US" b="0" dirty="0" err="1">
                          <a:solidFill>
                            <a:schemeClr val="tx1"/>
                          </a:solidFill>
                          <a:latin typeface="Calibri" pitchFamily="34" charset="0"/>
                          <a:cs typeface="Calibri" pitchFamily="34" charset="0"/>
                        </a:rPr>
                        <a:t>pps</a:t>
                      </a:r>
                      <a:r>
                        <a:rPr lang="en-US" b="0" dirty="0">
                          <a:solidFill>
                            <a:schemeClr val="tx1"/>
                          </a:solidFill>
                          <a:latin typeface="Calibri" pitchFamily="34" charset="0"/>
                          <a:cs typeface="Calibri" pitchFamily="34" charset="0"/>
                        </a:rPr>
                        <a:t>)</a:t>
                      </a:r>
                      <a:endParaRPr lang="ru-RU"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0"/>
                  </a:ext>
                </a:extLst>
              </a:tr>
              <a:tr h="370840">
                <a:tc>
                  <a:txBody>
                    <a:bodyPr/>
                    <a:lstStyle/>
                    <a:p>
                      <a:pPr algn="ctr"/>
                      <a:r>
                        <a:rPr lang="en-US" sz="2200" b="0" baseline="30000" dirty="0">
                          <a:solidFill>
                            <a:schemeClr val="tx1"/>
                          </a:solidFill>
                          <a:latin typeface="Calibri" pitchFamily="34" charset="0"/>
                          <a:cs typeface="Calibri" pitchFamily="34" charset="0"/>
                        </a:rPr>
                        <a:t>18</a:t>
                      </a:r>
                      <a:r>
                        <a:rPr lang="en-US" b="0" dirty="0">
                          <a:solidFill>
                            <a:schemeClr val="tx1"/>
                          </a:solidFill>
                          <a:latin typeface="Calibri" pitchFamily="34" charset="0"/>
                          <a:cs typeface="Calibri" pitchFamily="34" charset="0"/>
                        </a:rPr>
                        <a:t>O</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rPr>
                        <a:t>1</a:t>
                      </a:r>
                      <a:r>
                        <a:rPr lang="en-US" sz="1800" b="0" dirty="0">
                          <a:solidFill>
                            <a:schemeClr val="tx1"/>
                          </a:solidFill>
                          <a:latin typeface="Calibri" pitchFamily="34" charset="0"/>
                          <a:cs typeface="Calibri" pitchFamily="34" charset="0"/>
                          <a:sym typeface="Symbol"/>
                        </a:rPr>
                        <a:t></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14</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1"/>
                  </a:ext>
                </a:extLst>
              </a:tr>
              <a:tr h="370840">
                <a:tc>
                  <a:txBody>
                    <a:bodyPr/>
                    <a:lstStyle/>
                    <a:p>
                      <a:pPr algn="ctr"/>
                      <a:r>
                        <a:rPr lang="en-US" sz="2200" b="0" baseline="30000" dirty="0">
                          <a:solidFill>
                            <a:schemeClr val="tx1"/>
                          </a:solidFill>
                          <a:latin typeface="Calibri" pitchFamily="34" charset="0"/>
                          <a:cs typeface="Calibri" pitchFamily="34" charset="0"/>
                        </a:rPr>
                        <a:t>20</a:t>
                      </a:r>
                      <a:r>
                        <a:rPr lang="en-US" b="0" dirty="0">
                          <a:solidFill>
                            <a:schemeClr val="tx1"/>
                          </a:solidFill>
                          <a:latin typeface="Calibri" pitchFamily="34" charset="0"/>
                          <a:cs typeface="Calibri" pitchFamily="34" charset="0"/>
                        </a:rPr>
                        <a:t>Ne</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rPr>
                        <a:t>1</a:t>
                      </a:r>
                      <a:r>
                        <a:rPr lang="en-US" sz="1800" b="0" dirty="0">
                          <a:solidFill>
                            <a:schemeClr val="tx1"/>
                          </a:solidFill>
                          <a:latin typeface="Calibri" pitchFamily="34" charset="0"/>
                          <a:cs typeface="Calibri" pitchFamily="34" charset="0"/>
                          <a:sym typeface="Symbol"/>
                        </a:rPr>
                        <a:t></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14</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2"/>
                  </a:ext>
                </a:extLst>
              </a:tr>
              <a:tr h="370840">
                <a:tc>
                  <a:txBody>
                    <a:bodyPr/>
                    <a:lstStyle/>
                    <a:p>
                      <a:pPr algn="ctr"/>
                      <a:r>
                        <a:rPr lang="en-US" sz="2200" b="0" baseline="30000" dirty="0">
                          <a:solidFill>
                            <a:schemeClr val="tx1"/>
                          </a:solidFill>
                          <a:latin typeface="Calibri" pitchFamily="34" charset="0"/>
                          <a:cs typeface="Calibri" pitchFamily="34" charset="0"/>
                        </a:rPr>
                        <a:t>40</a:t>
                      </a:r>
                      <a:r>
                        <a:rPr lang="en-US" b="0" dirty="0">
                          <a:solidFill>
                            <a:schemeClr val="tx1"/>
                          </a:solidFill>
                          <a:latin typeface="Calibri" pitchFamily="34" charset="0"/>
                          <a:cs typeface="Calibri" pitchFamily="34" charset="0"/>
                        </a:rPr>
                        <a:t>Ar</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sym typeface="Symbol"/>
                        </a:rPr>
                        <a:t>1</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14</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3"/>
                  </a:ext>
                </a:extLst>
              </a:tr>
              <a:tr h="370840">
                <a:tc>
                  <a:txBody>
                    <a:bodyPr/>
                    <a:lstStyle/>
                    <a:p>
                      <a:pPr algn="ctr"/>
                      <a:r>
                        <a:rPr lang="en-US" sz="2200" b="0" baseline="30000" dirty="0">
                          <a:solidFill>
                            <a:srgbClr val="0000FF"/>
                          </a:solidFill>
                          <a:latin typeface="Calibri" pitchFamily="34" charset="0"/>
                          <a:cs typeface="Calibri" pitchFamily="34" charset="0"/>
                        </a:rPr>
                        <a:t>48</a:t>
                      </a:r>
                      <a:r>
                        <a:rPr lang="en-US" b="0" dirty="0">
                          <a:solidFill>
                            <a:srgbClr val="0000FF"/>
                          </a:solidFill>
                          <a:latin typeface="Calibri" pitchFamily="34" charset="0"/>
                          <a:cs typeface="Calibri" pitchFamily="34" charset="0"/>
                        </a:rPr>
                        <a:t>Ca</a:t>
                      </a:r>
                      <a:endParaRPr lang="ru-RU" b="0" dirty="0">
                        <a:solidFill>
                          <a:srgbClr val="0000FF"/>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0000FF"/>
                          </a:solidFill>
                          <a:latin typeface="Calibri" pitchFamily="34" charset="0"/>
                          <a:cs typeface="Calibri" pitchFamily="34" charset="0"/>
                        </a:rPr>
                        <a:t>0.6-1.2</a:t>
                      </a:r>
                      <a:r>
                        <a:rPr lang="en-US" sz="1800" b="0" dirty="0">
                          <a:solidFill>
                            <a:srgbClr val="0000FF"/>
                          </a:solidFill>
                          <a:latin typeface="Calibri" pitchFamily="34" charset="0"/>
                          <a:cs typeface="Calibri" pitchFamily="34" charset="0"/>
                          <a:sym typeface="Symbol"/>
                        </a:rPr>
                        <a:t></a:t>
                      </a:r>
                      <a:r>
                        <a:rPr lang="en-US" sz="1800" b="0" dirty="0">
                          <a:solidFill>
                            <a:srgbClr val="0000FF"/>
                          </a:solidFill>
                          <a:latin typeface="Calibri" pitchFamily="34" charset="0"/>
                          <a:cs typeface="Calibri" pitchFamily="34" charset="0"/>
                        </a:rPr>
                        <a:t>10</a:t>
                      </a:r>
                      <a:r>
                        <a:rPr lang="en-US" sz="2200" b="0" baseline="30000" dirty="0">
                          <a:solidFill>
                            <a:srgbClr val="0000FF"/>
                          </a:solidFill>
                          <a:latin typeface="Calibri" pitchFamily="34" charset="0"/>
                          <a:cs typeface="Calibri" pitchFamily="34" charset="0"/>
                        </a:rPr>
                        <a:t>14</a:t>
                      </a:r>
                      <a:endParaRPr lang="ru-RU" sz="2200" b="0" dirty="0">
                        <a:solidFill>
                          <a:srgbClr val="0000FF"/>
                        </a:solidFill>
                        <a:latin typeface="Calibri" pitchFamily="34" charset="0"/>
                        <a:cs typeface="Calibri" pitchFamily="34" charset="0"/>
                      </a:endParaRP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0" baseline="30000" dirty="0">
                          <a:solidFill>
                            <a:srgbClr val="0000FF"/>
                          </a:solidFill>
                          <a:latin typeface="Calibri" pitchFamily="34" charset="0"/>
                          <a:cs typeface="Calibri" pitchFamily="34" charset="0"/>
                        </a:rPr>
                        <a:t>50</a:t>
                      </a:r>
                      <a:r>
                        <a:rPr lang="en-US" b="0" dirty="0">
                          <a:solidFill>
                            <a:srgbClr val="0000FF"/>
                          </a:solidFill>
                          <a:latin typeface="Calibri" pitchFamily="34" charset="0"/>
                          <a:cs typeface="Calibri" pitchFamily="34" charset="0"/>
                        </a:rPr>
                        <a:t>Ti</a:t>
                      </a:r>
                      <a:endParaRPr lang="ru-RU" b="0" dirty="0">
                        <a:solidFill>
                          <a:srgbClr val="0000FF"/>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0000FF"/>
                          </a:solidFill>
                          <a:latin typeface="Calibri" pitchFamily="34" charset="0"/>
                          <a:cs typeface="Calibri" pitchFamily="34" charset="0"/>
                          <a:sym typeface="Symbol"/>
                        </a:rPr>
                        <a:t>3</a:t>
                      </a:r>
                      <a:r>
                        <a:rPr lang="en-US" sz="1800" b="0" dirty="0">
                          <a:solidFill>
                            <a:srgbClr val="0000FF"/>
                          </a:solidFill>
                          <a:latin typeface="Calibri" pitchFamily="34" charset="0"/>
                          <a:cs typeface="Calibri" pitchFamily="34" charset="0"/>
                        </a:rPr>
                        <a:t>10</a:t>
                      </a:r>
                      <a:r>
                        <a:rPr lang="en-US" sz="2200" b="0" baseline="30000" dirty="0">
                          <a:solidFill>
                            <a:srgbClr val="0000FF"/>
                          </a:solidFill>
                          <a:latin typeface="Calibri" pitchFamily="34" charset="0"/>
                          <a:cs typeface="Calibri" pitchFamily="34" charset="0"/>
                        </a:rPr>
                        <a:t>13</a:t>
                      </a:r>
                      <a:endParaRPr lang="ru-RU" sz="2200" b="0" dirty="0">
                        <a:solidFill>
                          <a:srgbClr val="0000FF"/>
                        </a:solidFill>
                        <a:latin typeface="Calibri" pitchFamily="34" charset="0"/>
                        <a:cs typeface="Calibri" pitchFamily="34" charset="0"/>
                      </a:endParaRPr>
                    </a:p>
                  </a:txBody>
                  <a:tcPr/>
                </a:tc>
                <a:extLst>
                  <a:ext uri="{0D108BD9-81ED-4DB2-BD59-A6C34878D82A}">
                    <a16:rowId xmlns:a16="http://schemas.microsoft.com/office/drawing/2014/main" val="10005"/>
                  </a:ext>
                </a:extLst>
              </a:tr>
              <a:tr h="370840">
                <a:tc>
                  <a:txBody>
                    <a:bodyPr/>
                    <a:lstStyle/>
                    <a:p>
                      <a:pPr algn="ctr"/>
                      <a:r>
                        <a:rPr lang="en-US" sz="2200" b="0" baseline="30000" dirty="0">
                          <a:solidFill>
                            <a:schemeClr val="tx1"/>
                          </a:solidFill>
                          <a:latin typeface="Calibri" pitchFamily="34" charset="0"/>
                          <a:cs typeface="Calibri" pitchFamily="34" charset="0"/>
                        </a:rPr>
                        <a:t>54</a:t>
                      </a:r>
                      <a:r>
                        <a:rPr lang="en-US" b="0" dirty="0">
                          <a:solidFill>
                            <a:schemeClr val="tx1"/>
                          </a:solidFill>
                          <a:latin typeface="Calibri" pitchFamily="34" charset="0"/>
                          <a:cs typeface="Calibri" pitchFamily="34" charset="0"/>
                        </a:rPr>
                        <a:t>Cr</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sym typeface="Symbol"/>
                        </a:rPr>
                        <a:t>4</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13</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6"/>
                  </a:ext>
                </a:extLst>
              </a:tr>
              <a:tr h="370840">
                <a:tc>
                  <a:txBody>
                    <a:bodyPr/>
                    <a:lstStyle/>
                    <a:p>
                      <a:pPr algn="ctr"/>
                      <a:r>
                        <a:rPr lang="en-US" sz="2200" b="0" baseline="30000" dirty="0">
                          <a:solidFill>
                            <a:schemeClr val="tx1"/>
                          </a:solidFill>
                          <a:latin typeface="Calibri" pitchFamily="34" charset="0"/>
                          <a:cs typeface="Calibri" pitchFamily="34" charset="0"/>
                        </a:rPr>
                        <a:t>58</a:t>
                      </a:r>
                      <a:r>
                        <a:rPr lang="en-US" b="0" dirty="0">
                          <a:solidFill>
                            <a:schemeClr val="tx1"/>
                          </a:solidFill>
                          <a:latin typeface="Calibri" pitchFamily="34" charset="0"/>
                          <a:cs typeface="Calibri" pitchFamily="34" charset="0"/>
                        </a:rPr>
                        <a:t>Fe</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sym typeface="Symbol"/>
                        </a:rPr>
                        <a:t>4</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13</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7"/>
                  </a:ext>
                </a:extLst>
              </a:tr>
              <a:tr h="370840">
                <a:tc>
                  <a:txBody>
                    <a:bodyPr/>
                    <a:lstStyle/>
                    <a:p>
                      <a:pPr algn="ctr"/>
                      <a:r>
                        <a:rPr lang="en-US" sz="2200" b="0" baseline="30000" dirty="0">
                          <a:solidFill>
                            <a:schemeClr val="tx1"/>
                          </a:solidFill>
                          <a:latin typeface="Calibri" pitchFamily="34" charset="0"/>
                          <a:cs typeface="Calibri" pitchFamily="34" charset="0"/>
                        </a:rPr>
                        <a:t>64</a:t>
                      </a:r>
                      <a:r>
                        <a:rPr lang="en-US" b="0" dirty="0">
                          <a:solidFill>
                            <a:schemeClr val="tx1"/>
                          </a:solidFill>
                          <a:latin typeface="Calibri" pitchFamily="34" charset="0"/>
                          <a:cs typeface="Calibri" pitchFamily="34" charset="0"/>
                        </a:rPr>
                        <a:t>Ni</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sym typeface="Symbol"/>
                        </a:rPr>
                        <a:t>4</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13</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8"/>
                  </a:ext>
                </a:extLst>
              </a:tr>
              <a:tr h="370840">
                <a:tc>
                  <a:txBody>
                    <a:bodyPr/>
                    <a:lstStyle/>
                    <a:p>
                      <a:pPr algn="ctr"/>
                      <a:r>
                        <a:rPr lang="en-US" sz="2200" b="0" baseline="30000" dirty="0">
                          <a:solidFill>
                            <a:schemeClr val="tx1"/>
                          </a:solidFill>
                          <a:latin typeface="Calibri" pitchFamily="34" charset="0"/>
                          <a:cs typeface="Calibri" pitchFamily="34" charset="0"/>
                        </a:rPr>
                        <a:t>70</a:t>
                      </a:r>
                      <a:r>
                        <a:rPr lang="en-US" b="0" dirty="0">
                          <a:solidFill>
                            <a:schemeClr val="tx1"/>
                          </a:solidFill>
                          <a:latin typeface="Calibri" pitchFamily="34" charset="0"/>
                          <a:cs typeface="Calibri" pitchFamily="34" charset="0"/>
                        </a:rPr>
                        <a:t>Zn</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sym typeface="Symbol"/>
                        </a:rPr>
                        <a:t>2</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13</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09"/>
                  </a:ext>
                </a:extLst>
              </a:tr>
              <a:tr h="370840">
                <a:tc>
                  <a:txBody>
                    <a:bodyPr/>
                    <a:lstStyle/>
                    <a:p>
                      <a:pPr algn="ctr"/>
                      <a:r>
                        <a:rPr lang="en-US" sz="2200" b="0" baseline="30000" dirty="0">
                          <a:solidFill>
                            <a:schemeClr val="tx1"/>
                          </a:solidFill>
                          <a:latin typeface="Calibri" pitchFamily="34" charset="0"/>
                          <a:cs typeface="Calibri" pitchFamily="34" charset="0"/>
                        </a:rPr>
                        <a:t>136</a:t>
                      </a:r>
                      <a:r>
                        <a:rPr lang="en-US" b="0" dirty="0">
                          <a:solidFill>
                            <a:schemeClr val="tx1"/>
                          </a:solidFill>
                          <a:latin typeface="Calibri" pitchFamily="34" charset="0"/>
                          <a:cs typeface="Calibri" pitchFamily="34" charset="0"/>
                        </a:rPr>
                        <a:t>Xe</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sym typeface="Symbol"/>
                        </a:rPr>
                        <a:t>2</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13</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10"/>
                  </a:ext>
                </a:extLst>
              </a:tr>
              <a:tr h="370840">
                <a:tc>
                  <a:txBody>
                    <a:bodyPr/>
                    <a:lstStyle/>
                    <a:p>
                      <a:pPr algn="ctr"/>
                      <a:r>
                        <a:rPr lang="en-US" sz="2200" b="0" baseline="30000" dirty="0">
                          <a:solidFill>
                            <a:schemeClr val="tx1"/>
                          </a:solidFill>
                          <a:latin typeface="Calibri" pitchFamily="34" charset="0"/>
                          <a:cs typeface="Calibri" pitchFamily="34" charset="0"/>
                        </a:rPr>
                        <a:t>238</a:t>
                      </a:r>
                      <a:r>
                        <a:rPr lang="en-US" b="0" dirty="0">
                          <a:solidFill>
                            <a:schemeClr val="tx1"/>
                          </a:solidFill>
                          <a:latin typeface="Calibri" pitchFamily="34" charset="0"/>
                          <a:cs typeface="Calibri" pitchFamily="34" charset="0"/>
                        </a:rPr>
                        <a:t>U</a:t>
                      </a:r>
                      <a:endParaRPr lang="ru-RU" b="0" dirty="0">
                        <a:solidFill>
                          <a:schemeClr val="tx1"/>
                        </a:solidFill>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itchFamily="34" charset="0"/>
                          <a:cs typeface="Calibri" pitchFamily="34" charset="0"/>
                          <a:sym typeface="Symbol"/>
                        </a:rPr>
                        <a:t>5</a:t>
                      </a:r>
                      <a:r>
                        <a:rPr lang="en-US" sz="1800" b="0" dirty="0">
                          <a:solidFill>
                            <a:schemeClr val="tx1"/>
                          </a:solidFill>
                          <a:latin typeface="Calibri" pitchFamily="34" charset="0"/>
                          <a:cs typeface="Calibri" pitchFamily="34" charset="0"/>
                        </a:rPr>
                        <a:t>10</a:t>
                      </a:r>
                      <a:r>
                        <a:rPr lang="en-US" sz="2200" b="0" baseline="30000" dirty="0">
                          <a:solidFill>
                            <a:schemeClr val="tx1"/>
                          </a:solidFill>
                          <a:latin typeface="Calibri" pitchFamily="34" charset="0"/>
                          <a:cs typeface="Calibri" pitchFamily="34" charset="0"/>
                        </a:rPr>
                        <a:t>10</a:t>
                      </a:r>
                      <a:endParaRPr lang="ru-RU" sz="2200" b="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val="10011"/>
                  </a:ext>
                </a:extLst>
              </a:tr>
            </a:tbl>
          </a:graphicData>
        </a:graphic>
      </p:graphicFrame>
      <p:pic>
        <p:nvPicPr>
          <p:cNvPr id="8" name="Рисунок 7"/>
          <p:cNvPicPr>
            <a:picLocks noChangeAspect="1"/>
          </p:cNvPicPr>
          <p:nvPr/>
        </p:nvPicPr>
        <p:blipFill>
          <a:blip r:embed="rId3" cstate="print"/>
          <a:stretch>
            <a:fillRect/>
          </a:stretch>
        </p:blipFill>
        <p:spPr bwMode="auto">
          <a:xfrm>
            <a:off x="4168772" y="3508376"/>
            <a:ext cx="4643598" cy="3009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8965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rcRect t="5767"/>
          <a:stretch>
            <a:fillRect/>
          </a:stretch>
        </p:blipFill>
        <p:spPr>
          <a:xfrm>
            <a:off x="1214414" y="1527528"/>
            <a:ext cx="7858180" cy="4287873"/>
          </a:xfrm>
          <a:prstGeom prst="rect">
            <a:avLst/>
          </a:prstGeom>
        </p:spPr>
      </p:pic>
      <p:pic>
        <p:nvPicPr>
          <p:cNvPr id="1027" name="Picture 3"/>
          <p:cNvPicPr>
            <a:picLocks noChangeAspect="1" noChangeArrowheads="1"/>
          </p:cNvPicPr>
          <p:nvPr/>
        </p:nvPicPr>
        <p:blipFill>
          <a:blip r:embed="rId3" cstate="print"/>
          <a:srcRect/>
          <a:stretch>
            <a:fillRect/>
          </a:stretch>
        </p:blipFill>
        <p:spPr bwMode="auto">
          <a:xfrm>
            <a:off x="107504" y="0"/>
            <a:ext cx="1619672" cy="876815"/>
          </a:xfrm>
          <a:prstGeom prst="rect">
            <a:avLst/>
          </a:prstGeom>
          <a:noFill/>
          <a:ln w="9525">
            <a:noFill/>
            <a:miter lim="800000"/>
            <a:headEnd/>
            <a:tailEnd/>
          </a:ln>
        </p:spPr>
      </p:pic>
      <p:pic>
        <p:nvPicPr>
          <p:cNvPr id="4" name="Image 3"/>
          <p:cNvPicPr>
            <a:picLocks noChangeAspect="1"/>
          </p:cNvPicPr>
          <p:nvPr/>
        </p:nvPicPr>
        <p:blipFill>
          <a:blip r:embed="rId4"/>
          <a:stretch>
            <a:fillRect/>
          </a:stretch>
        </p:blipFill>
        <p:spPr>
          <a:xfrm>
            <a:off x="7929586" y="142852"/>
            <a:ext cx="1132493" cy="583405"/>
          </a:xfrm>
          <a:prstGeom prst="rect">
            <a:avLst/>
          </a:prstGeom>
        </p:spPr>
      </p:pic>
      <p:sp>
        <p:nvSpPr>
          <p:cNvPr id="10" name="Rectangle 2"/>
          <p:cNvSpPr txBox="1">
            <a:spLocks noChangeArrowheads="1"/>
          </p:cNvSpPr>
          <p:nvPr/>
        </p:nvSpPr>
        <p:spPr bwMode="auto">
          <a:xfrm>
            <a:off x="2143108" y="142852"/>
            <a:ext cx="5643602"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First experiments at</a:t>
            </a:r>
            <a:r>
              <a:rPr kumimoji="0" lang="ru-RU"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a:t>
            </a:r>
            <a:r>
              <a:rPr kumimoji="0" lang="en-US"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SHE Factory</a:t>
            </a:r>
            <a:br>
              <a:rPr kumimoji="0" lang="en-US"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br>
            <a:r>
              <a:rPr kumimoji="0" lang="en-US"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New </a:t>
            </a:r>
            <a:r>
              <a:rPr kumimoji="0" lang="en-US" altLang="ja-JP"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Dubna</a:t>
            </a:r>
            <a:r>
              <a:rPr kumimoji="0" lang="en-US"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gas-filled recoil separator</a:t>
            </a:r>
            <a:r>
              <a:rPr kumimoji="0" lang="ru-RU"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 </a:t>
            </a:r>
            <a:r>
              <a:rPr kumimoji="0" lang="en-US" altLang="ja-JP"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DGFRS-II</a:t>
            </a:r>
            <a:endParaRPr kumimoji="0" lang="ru-RU"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grpSp>
        <p:nvGrpSpPr>
          <p:cNvPr id="18" name="Группа 17"/>
          <p:cNvGrpSpPr/>
          <p:nvPr/>
        </p:nvGrpSpPr>
        <p:grpSpPr>
          <a:xfrm>
            <a:off x="138105" y="1428736"/>
            <a:ext cx="3976692" cy="3929090"/>
            <a:chOff x="95242" y="1428736"/>
            <a:chExt cx="3976692" cy="3929090"/>
          </a:xfrm>
        </p:grpSpPr>
        <p:sp>
          <p:nvSpPr>
            <p:cNvPr id="9" name="Прямоугольник 8"/>
            <p:cNvSpPr/>
            <p:nvPr/>
          </p:nvSpPr>
          <p:spPr>
            <a:xfrm>
              <a:off x="214281" y="4711495"/>
              <a:ext cx="3243285" cy="646331"/>
            </a:xfrm>
            <a:prstGeom prst="rect">
              <a:avLst/>
            </a:prstGeom>
          </p:spPr>
          <p:txBody>
            <a:bodyPr wrap="square">
              <a:spAutoFit/>
            </a:bodyPr>
            <a:lstStyle/>
            <a:p>
              <a:r>
                <a:rPr lang="en-US" sz="1200" b="1" dirty="0">
                  <a:latin typeface="+mn-lt"/>
                </a:rPr>
                <a:t>Simulated yields of Fl isotopes (A.G. </a:t>
              </a:r>
              <a:r>
                <a:rPr lang="en-US" sz="1200" b="1" dirty="0" err="1">
                  <a:latin typeface="+mn-lt"/>
                </a:rPr>
                <a:t>Popeko</a:t>
              </a:r>
              <a:r>
                <a:rPr lang="en-US" sz="1200" b="1" dirty="0">
                  <a:latin typeface="+mn-lt"/>
                </a:rPr>
                <a:t>)</a:t>
              </a:r>
              <a:r>
                <a:rPr lang="en-US" sz="1200" b="1" dirty="0">
                  <a:solidFill>
                    <a:srgbClr val="0000FF"/>
                  </a:solidFill>
                  <a:latin typeface="+mn-lt"/>
                </a:rPr>
                <a:t> </a:t>
              </a:r>
            </a:p>
            <a:p>
              <a:r>
                <a:rPr lang="en-US" sz="1200" b="1" i="1" dirty="0" err="1">
                  <a:solidFill>
                    <a:srgbClr val="0000FF"/>
                  </a:solidFill>
                  <a:latin typeface="+mn-lt"/>
                </a:rPr>
                <a:t>DQ</a:t>
              </a:r>
              <a:r>
                <a:rPr lang="en-US" sz="1400" b="1" baseline="-25000" dirty="0" err="1">
                  <a:solidFill>
                    <a:srgbClr val="0000FF"/>
                  </a:solidFill>
                  <a:latin typeface="+mn-lt"/>
                </a:rPr>
                <a:t>h</a:t>
              </a:r>
              <a:r>
                <a:rPr lang="en-US" sz="1200" b="1" i="1" dirty="0" err="1">
                  <a:solidFill>
                    <a:srgbClr val="0000FF"/>
                  </a:solidFill>
                  <a:latin typeface="+mn-lt"/>
                </a:rPr>
                <a:t>Q</a:t>
              </a:r>
              <a:r>
                <a:rPr lang="en-US" sz="1400" b="1" baseline="-25000" dirty="0" err="1">
                  <a:solidFill>
                    <a:srgbClr val="0000FF"/>
                  </a:solidFill>
                  <a:latin typeface="+mn-lt"/>
                </a:rPr>
                <a:t>v</a:t>
              </a:r>
              <a:r>
                <a:rPr lang="en-US" sz="1200" b="1" dirty="0">
                  <a:solidFill>
                    <a:srgbClr val="0000FF"/>
                  </a:solidFill>
                  <a:latin typeface="+mn-lt"/>
                </a:rPr>
                <a:t> set-up</a:t>
              </a:r>
            </a:p>
            <a:p>
              <a:r>
                <a:rPr lang="en-US" sz="1200" b="1" i="1" dirty="0" err="1">
                  <a:solidFill>
                    <a:srgbClr val="C00000"/>
                  </a:solidFill>
                  <a:latin typeface="+mn-lt"/>
                </a:rPr>
                <a:t>Q</a:t>
              </a:r>
              <a:r>
                <a:rPr lang="en-US" sz="1400" b="1" baseline="-25000" dirty="0" err="1">
                  <a:solidFill>
                    <a:srgbClr val="C00000"/>
                  </a:solidFill>
                  <a:latin typeface="+mn-lt"/>
                </a:rPr>
                <a:t>v</a:t>
              </a:r>
              <a:r>
                <a:rPr lang="en-US" sz="1200" b="1" i="1" dirty="0" err="1">
                  <a:solidFill>
                    <a:srgbClr val="C00000"/>
                  </a:solidFill>
                  <a:latin typeface="+mn-lt"/>
                </a:rPr>
                <a:t>DQ</a:t>
              </a:r>
              <a:r>
                <a:rPr lang="en-US" sz="1400" b="1" baseline="-25000" dirty="0" err="1">
                  <a:solidFill>
                    <a:srgbClr val="C00000"/>
                  </a:solidFill>
                  <a:latin typeface="+mn-lt"/>
                </a:rPr>
                <a:t>h</a:t>
              </a:r>
              <a:r>
                <a:rPr lang="en-US" sz="1200" b="1" i="1" dirty="0" err="1">
                  <a:solidFill>
                    <a:srgbClr val="C00000"/>
                  </a:solidFill>
                  <a:latin typeface="+mn-lt"/>
                </a:rPr>
                <a:t>Q</a:t>
              </a:r>
              <a:r>
                <a:rPr lang="en-US" sz="1400" b="1" baseline="-25000" dirty="0" err="1">
                  <a:solidFill>
                    <a:srgbClr val="C00000"/>
                  </a:solidFill>
                  <a:latin typeface="+mn-lt"/>
                </a:rPr>
                <a:t>v</a:t>
              </a:r>
              <a:r>
                <a:rPr lang="en-US" sz="1200" b="1" i="1" dirty="0" err="1">
                  <a:solidFill>
                    <a:srgbClr val="C00000"/>
                  </a:solidFill>
                  <a:latin typeface="+mn-lt"/>
                </a:rPr>
                <a:t>D</a:t>
              </a:r>
              <a:r>
                <a:rPr lang="en-US" sz="1200" b="1" dirty="0">
                  <a:solidFill>
                    <a:srgbClr val="C00000"/>
                  </a:solidFill>
                  <a:latin typeface="+mn-lt"/>
                </a:rPr>
                <a:t> set-up</a:t>
              </a:r>
              <a:endParaRPr lang="ru-RU" sz="1200" b="1" dirty="0">
                <a:solidFill>
                  <a:srgbClr val="C00000"/>
                </a:solidFill>
                <a:latin typeface="+mn-lt"/>
              </a:endParaRPr>
            </a:p>
          </p:txBody>
        </p:sp>
        <p:grpSp>
          <p:nvGrpSpPr>
            <p:cNvPr id="16" name="Группа 15"/>
            <p:cNvGrpSpPr/>
            <p:nvPr/>
          </p:nvGrpSpPr>
          <p:grpSpPr>
            <a:xfrm>
              <a:off x="95242" y="1428736"/>
              <a:ext cx="3976692" cy="3143272"/>
              <a:chOff x="238118" y="2453909"/>
              <a:chExt cx="4119568" cy="3332545"/>
            </a:xfrm>
          </p:grpSpPr>
          <p:pic>
            <p:nvPicPr>
              <p:cNvPr id="8" name="Picture 2"/>
              <p:cNvPicPr>
                <a:picLocks noChangeAspect="1" noChangeArrowheads="1"/>
              </p:cNvPicPr>
              <p:nvPr/>
            </p:nvPicPr>
            <p:blipFill>
              <a:blip r:embed="rId5" cstate="print"/>
              <a:srcRect/>
              <a:stretch>
                <a:fillRect/>
              </a:stretch>
            </p:blipFill>
            <p:spPr bwMode="auto">
              <a:xfrm>
                <a:off x="238118" y="2453909"/>
                <a:ext cx="4119568" cy="3332545"/>
              </a:xfrm>
              <a:prstGeom prst="rect">
                <a:avLst/>
              </a:prstGeom>
              <a:noFill/>
              <a:ln w="9525">
                <a:noFill/>
                <a:miter lim="800000"/>
                <a:headEnd/>
                <a:tailEnd/>
              </a:ln>
              <a:effectLst>
                <a:glow rad="63500">
                  <a:schemeClr val="accent5">
                    <a:satMod val="175000"/>
                    <a:alpha val="40000"/>
                  </a:schemeClr>
                </a:glow>
              </a:effectLst>
            </p:spPr>
          </p:pic>
          <p:sp>
            <p:nvSpPr>
              <p:cNvPr id="12" name="TextBox 11"/>
              <p:cNvSpPr txBox="1"/>
              <p:nvPr/>
            </p:nvSpPr>
            <p:spPr>
              <a:xfrm>
                <a:off x="1783643" y="4723637"/>
                <a:ext cx="859531" cy="276999"/>
              </a:xfrm>
              <a:prstGeom prst="rect">
                <a:avLst/>
              </a:prstGeom>
              <a:noFill/>
            </p:spPr>
            <p:txBody>
              <a:bodyPr wrap="none" rtlCol="0">
                <a:spAutoFit/>
              </a:bodyPr>
              <a:lstStyle/>
              <a:p>
                <a:r>
                  <a:rPr lang="en-US" sz="1200" b="1" dirty="0">
                    <a:solidFill>
                      <a:srgbClr val="0000FF"/>
                    </a:solidFill>
                  </a:rPr>
                  <a:t>DGFRS-1</a:t>
                </a:r>
                <a:endParaRPr lang="ru-RU" sz="1200" b="1" dirty="0">
                  <a:solidFill>
                    <a:srgbClr val="0000FF"/>
                  </a:solidFill>
                </a:endParaRPr>
              </a:p>
            </p:txBody>
          </p:sp>
          <p:sp>
            <p:nvSpPr>
              <p:cNvPr id="15" name="TextBox 14"/>
              <p:cNvSpPr txBox="1"/>
              <p:nvPr/>
            </p:nvSpPr>
            <p:spPr>
              <a:xfrm>
                <a:off x="2357422" y="2794811"/>
                <a:ext cx="859531" cy="276999"/>
              </a:xfrm>
              <a:prstGeom prst="rect">
                <a:avLst/>
              </a:prstGeom>
              <a:noFill/>
            </p:spPr>
            <p:txBody>
              <a:bodyPr wrap="none" rtlCol="0">
                <a:spAutoFit/>
              </a:bodyPr>
              <a:lstStyle/>
              <a:p>
                <a:r>
                  <a:rPr lang="en-US" sz="1200" b="1" dirty="0">
                    <a:solidFill>
                      <a:srgbClr val="C00000"/>
                    </a:solidFill>
                  </a:rPr>
                  <a:t>DGFRS-2</a:t>
                </a:r>
                <a:endParaRPr lang="ru-RU" sz="1200" b="1" dirty="0">
                  <a:solidFill>
                    <a:srgbClr val="C00000"/>
                  </a:solidFill>
                </a:endParaRPr>
              </a:p>
            </p:txBody>
          </p:sp>
          <p:cxnSp>
            <p:nvCxnSpPr>
              <p:cNvPr id="17" name="Прямая со стрелкой 16"/>
              <p:cNvCxnSpPr/>
              <p:nvPr/>
            </p:nvCxnSpPr>
            <p:spPr>
              <a:xfrm rot="5400000" flipH="1" flipV="1">
                <a:off x="2393141" y="3893347"/>
                <a:ext cx="1500198" cy="1588"/>
              </a:xfrm>
              <a:prstGeom prst="straightConnector1">
                <a:avLst/>
              </a:prstGeom>
              <a:ln w="190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140965" y="4366447"/>
                <a:ext cx="928459" cy="276999"/>
              </a:xfrm>
              <a:prstGeom prst="rect">
                <a:avLst/>
              </a:prstGeom>
              <a:noFill/>
            </p:spPr>
            <p:txBody>
              <a:bodyPr wrap="none" rtlCol="0">
                <a:spAutoFit/>
              </a:bodyPr>
              <a:lstStyle/>
              <a:p>
                <a:r>
                  <a:rPr lang="en-US" sz="1200" b="1" dirty="0">
                    <a:solidFill>
                      <a:srgbClr val="006600"/>
                    </a:solidFill>
                  </a:rPr>
                  <a:t>factor of 3</a:t>
                </a:r>
                <a:endParaRPr lang="ru-RU" sz="1200" b="1" dirty="0">
                  <a:solidFill>
                    <a:srgbClr val="006600"/>
                  </a:solidFill>
                </a:endParaRPr>
              </a:p>
            </p:txBody>
          </p:sp>
        </p:grpSp>
      </p:grpSp>
      <p:graphicFrame>
        <p:nvGraphicFramePr>
          <p:cNvPr id="14" name="Group 7"/>
          <p:cNvGraphicFramePr>
            <a:graphicFrameLocks noGrp="1"/>
          </p:cNvGraphicFramePr>
          <p:nvPr/>
        </p:nvGraphicFramePr>
        <p:xfrm>
          <a:off x="2776554" y="5484835"/>
          <a:ext cx="4152900" cy="1158875"/>
        </p:xfrm>
        <a:graphic>
          <a:graphicData uri="http://schemas.openxmlformats.org/drawingml/2006/table">
            <a:tbl>
              <a:tblPr/>
              <a:tblGrid>
                <a:gridCol w="2284413">
                  <a:extLst>
                    <a:ext uri="{9D8B030D-6E8A-4147-A177-3AD203B41FA5}">
                      <a16:colId xmlns:a16="http://schemas.microsoft.com/office/drawing/2014/main" val="20000"/>
                    </a:ext>
                  </a:extLst>
                </a:gridCol>
                <a:gridCol w="1868487">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Reaction</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Transmission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dirty="0">
                          <a:ln>
                            <a:noFill/>
                          </a:ln>
                          <a:solidFill>
                            <a:srgbClr val="003399"/>
                          </a:solidFill>
                          <a:effectLst/>
                          <a:latin typeface="Times New Roman" pitchFamily="18" charset="0"/>
                          <a:cs typeface="Arial" charset="0"/>
                        </a:rPr>
                        <a:t>244</a:t>
                      </a:r>
                      <a:r>
                        <a:rPr kumimoji="0" lang="en-US" sz="1700" b="1" i="0" u="none" strike="noStrike" cap="none" normalizeH="0" baseline="0" dirty="0">
                          <a:ln>
                            <a:noFill/>
                          </a:ln>
                          <a:solidFill>
                            <a:srgbClr val="003399"/>
                          </a:solidFill>
                          <a:effectLst/>
                          <a:latin typeface="Times New Roman" pitchFamily="18" charset="0"/>
                          <a:cs typeface="Arial" charset="0"/>
                        </a:rPr>
                        <a:t>Pu(</a:t>
                      </a:r>
                      <a:r>
                        <a:rPr kumimoji="0" lang="en-US" sz="1700" b="1" i="0" u="none" strike="noStrike" cap="none" normalizeH="0" baseline="30000" dirty="0">
                          <a:ln>
                            <a:noFill/>
                          </a:ln>
                          <a:solidFill>
                            <a:srgbClr val="003399"/>
                          </a:solidFill>
                          <a:effectLst/>
                          <a:latin typeface="Times New Roman" pitchFamily="18" charset="0"/>
                          <a:cs typeface="Arial" charset="0"/>
                        </a:rPr>
                        <a:t>48</a:t>
                      </a:r>
                      <a:r>
                        <a:rPr kumimoji="0" lang="en-US" sz="1700" b="1" i="0" u="none" strike="noStrike" cap="none" normalizeH="0" baseline="0" dirty="0">
                          <a:ln>
                            <a:noFill/>
                          </a:ln>
                          <a:solidFill>
                            <a:srgbClr val="003399"/>
                          </a:solidFill>
                          <a:effectLst/>
                          <a:latin typeface="Times New Roman" pitchFamily="18" charset="0"/>
                          <a:cs typeface="Arial" charset="0"/>
                        </a:rPr>
                        <a:t>Ca,3n)</a:t>
                      </a:r>
                      <a:r>
                        <a:rPr kumimoji="0" lang="en-US" sz="1700" b="1" i="0" u="none" strike="noStrike" cap="none" normalizeH="0" baseline="30000" dirty="0">
                          <a:ln>
                            <a:noFill/>
                          </a:ln>
                          <a:solidFill>
                            <a:srgbClr val="003399"/>
                          </a:solidFill>
                          <a:effectLst/>
                          <a:latin typeface="Times New Roman" pitchFamily="18" charset="0"/>
                          <a:cs typeface="Arial" charset="0"/>
                        </a:rPr>
                        <a:t>289</a:t>
                      </a:r>
                      <a:r>
                        <a:rPr kumimoji="0" lang="en-US" sz="1700" b="1" i="0" u="none" strike="noStrike" cap="none" normalizeH="0" baseline="0" dirty="0">
                          <a:ln>
                            <a:noFill/>
                          </a:ln>
                          <a:solidFill>
                            <a:srgbClr val="003399"/>
                          </a:solidFill>
                          <a:effectLst/>
                          <a:latin typeface="Times New Roman" pitchFamily="18" charset="0"/>
                          <a:cs typeface="Arial" charset="0"/>
                        </a:rPr>
                        <a:t>Fl</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60 %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a:ln>
                            <a:noFill/>
                          </a:ln>
                          <a:solidFill>
                            <a:srgbClr val="003399"/>
                          </a:solidFill>
                          <a:effectLst/>
                          <a:latin typeface="Times New Roman" pitchFamily="18" charset="0"/>
                          <a:cs typeface="Arial" charset="0"/>
                        </a:rPr>
                        <a:t>244</a:t>
                      </a:r>
                      <a:r>
                        <a:rPr kumimoji="0" lang="en-US" sz="1700" b="1" i="0" u="none" strike="noStrike" cap="none" normalizeH="0" baseline="0">
                          <a:ln>
                            <a:noFill/>
                          </a:ln>
                          <a:solidFill>
                            <a:srgbClr val="003399"/>
                          </a:solidFill>
                          <a:effectLst/>
                          <a:latin typeface="Times New Roman" pitchFamily="18" charset="0"/>
                          <a:cs typeface="Arial" charset="0"/>
                        </a:rPr>
                        <a:t>Pu(</a:t>
                      </a:r>
                      <a:r>
                        <a:rPr kumimoji="0" lang="en-US" sz="1700" b="1" i="0" u="none" strike="noStrike" cap="none" normalizeH="0" baseline="30000">
                          <a:ln>
                            <a:noFill/>
                          </a:ln>
                          <a:solidFill>
                            <a:srgbClr val="003399"/>
                          </a:solidFill>
                          <a:effectLst/>
                          <a:latin typeface="Times New Roman" pitchFamily="18" charset="0"/>
                          <a:cs typeface="Arial" charset="0"/>
                        </a:rPr>
                        <a:t>58</a:t>
                      </a:r>
                      <a:r>
                        <a:rPr kumimoji="0" lang="en-US" sz="1700" b="1" i="0" u="none" strike="noStrike" cap="none" normalizeH="0" baseline="0">
                          <a:ln>
                            <a:noFill/>
                          </a:ln>
                          <a:solidFill>
                            <a:srgbClr val="003399"/>
                          </a:solidFill>
                          <a:effectLst/>
                          <a:latin typeface="Times New Roman" pitchFamily="18" charset="0"/>
                          <a:cs typeface="Arial" charset="0"/>
                        </a:rPr>
                        <a:t>Fe,4n)</a:t>
                      </a:r>
                      <a:r>
                        <a:rPr kumimoji="0" lang="en-US" sz="1700" b="1" i="0" u="none" strike="noStrike" cap="none" normalizeH="0" baseline="30000">
                          <a:ln>
                            <a:noFill/>
                          </a:ln>
                          <a:solidFill>
                            <a:srgbClr val="003399"/>
                          </a:solidFill>
                          <a:effectLst/>
                          <a:latin typeface="Times New Roman" pitchFamily="18" charset="0"/>
                          <a:cs typeface="Arial" charset="0"/>
                        </a:rPr>
                        <a:t>298</a:t>
                      </a:r>
                      <a:r>
                        <a:rPr kumimoji="0" lang="en-US" sz="1700" b="1" i="0" u="none" strike="noStrike" cap="none" normalizeH="0" baseline="0">
                          <a:ln>
                            <a:noFill/>
                          </a:ln>
                          <a:solidFill>
                            <a:srgbClr val="003399"/>
                          </a:solidFill>
                          <a:effectLst/>
                          <a:latin typeface="Times New Roman" pitchFamily="18" charset="0"/>
                          <a:cs typeface="Arial" charset="0"/>
                        </a:rPr>
                        <a:t>120</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75 %</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24" name="Группа 23"/>
          <p:cNvGrpSpPr/>
          <p:nvPr/>
        </p:nvGrpSpPr>
        <p:grpSpPr>
          <a:xfrm>
            <a:off x="4572000" y="928670"/>
            <a:ext cx="4071966" cy="5786479"/>
            <a:chOff x="4572000" y="928670"/>
            <a:chExt cx="4071966" cy="5786479"/>
          </a:xfrm>
        </p:grpSpPr>
        <p:pic>
          <p:nvPicPr>
            <p:cNvPr id="20" name="Рисунок 19" descr="IMG_20180618_153201.jpg"/>
            <p:cNvPicPr>
              <a:picLocks noChangeAspect="1"/>
            </p:cNvPicPr>
            <p:nvPr/>
          </p:nvPicPr>
          <p:blipFill>
            <a:blip r:embed="rId6" cstate="print"/>
            <a:stretch>
              <a:fillRect/>
            </a:stretch>
          </p:blipFill>
          <p:spPr>
            <a:xfrm>
              <a:off x="4572000" y="928670"/>
              <a:ext cx="4000528" cy="3000396"/>
            </a:xfrm>
            <a:prstGeom prst="rect">
              <a:avLst/>
            </a:prstGeom>
            <a:ln>
              <a:solidFill>
                <a:srgbClr val="0000FF"/>
              </a:solidFill>
            </a:ln>
          </p:spPr>
        </p:pic>
        <p:pic>
          <p:nvPicPr>
            <p:cNvPr id="23" name="Рисунок 22" descr="IMG_20190618_094513.jpg"/>
            <p:cNvPicPr>
              <a:picLocks noChangeAspect="1"/>
            </p:cNvPicPr>
            <p:nvPr/>
          </p:nvPicPr>
          <p:blipFill>
            <a:blip r:embed="rId7" cstate="print"/>
            <a:stretch>
              <a:fillRect/>
            </a:stretch>
          </p:blipFill>
          <p:spPr>
            <a:xfrm>
              <a:off x="4929190" y="3929067"/>
              <a:ext cx="3714776" cy="2786082"/>
            </a:xfrm>
            <a:prstGeom prst="rect">
              <a:avLst/>
            </a:prstGeom>
          </p:spPr>
        </p:pic>
      </p:grpSp>
    </p:spTree>
    <p:extLst>
      <p:ext uri="{BB962C8B-B14F-4D97-AF65-F5344CB8AC3E}">
        <p14:creationId xmlns:p14="http://schemas.microsoft.com/office/powerpoint/2010/main" val="394286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ox(i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4" cstate="print"/>
          <a:srcRect t="8414" b="2435"/>
          <a:stretch>
            <a:fillRect/>
          </a:stretch>
        </p:blipFill>
        <p:spPr>
          <a:xfrm>
            <a:off x="428596" y="928670"/>
            <a:ext cx="3739462" cy="2500330"/>
          </a:xfrm>
          <a:prstGeom prst="rect">
            <a:avLst/>
          </a:prstGeom>
        </p:spPr>
      </p:pic>
      <p:graphicFrame>
        <p:nvGraphicFramePr>
          <p:cNvPr id="14" name="Объект 13"/>
          <p:cNvGraphicFramePr>
            <a:graphicFrameLocks noChangeAspect="1"/>
          </p:cNvGraphicFramePr>
          <p:nvPr/>
        </p:nvGraphicFramePr>
        <p:xfrm>
          <a:off x="4000496" y="2500306"/>
          <a:ext cx="2860370" cy="2109889"/>
        </p:xfrm>
        <a:graphic>
          <a:graphicData uri="http://schemas.openxmlformats.org/presentationml/2006/ole">
            <mc:AlternateContent xmlns:mc="http://schemas.openxmlformats.org/markup-compatibility/2006">
              <mc:Choice xmlns:v="urn:schemas-microsoft-com:vml" Requires="v">
                <p:oleObj spid="_x0000_s524302" name="PHOTO-PAINT" r:id="rId5" imgW="2020680" imgH="1490400" progId="">
                  <p:embed/>
                </p:oleObj>
              </mc:Choice>
              <mc:Fallback>
                <p:oleObj name="PHOTO-PAINT" r:id="rId5" imgW="2020680" imgH="1490400" progId="">
                  <p:embed/>
                  <p:pic>
                    <p:nvPicPr>
                      <p:cNvPr id="14" name="Объект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496" y="2500306"/>
                        <a:ext cx="2860370" cy="2109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860" y="4819708"/>
            <a:ext cx="3477956" cy="1776838"/>
          </a:xfrm>
          <a:prstGeom prst="rect">
            <a:avLst/>
          </a:prstGeom>
        </p:spPr>
      </p:pic>
      <p:sp>
        <p:nvSpPr>
          <p:cNvPr id="9" name="Rectangle 2"/>
          <p:cNvSpPr txBox="1">
            <a:spLocks noChangeArrowheads="1"/>
          </p:cNvSpPr>
          <p:nvPr/>
        </p:nvSpPr>
        <p:spPr>
          <a:xfrm>
            <a:off x="2000232" y="214290"/>
            <a:ext cx="5500726" cy="50006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Super-Heavy Element (SHE) Factory</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10" name="Рисунок 9" descr="IMG_20180830_093801.jpg"/>
          <p:cNvPicPr>
            <a:picLocks noChangeAspect="1"/>
          </p:cNvPicPr>
          <p:nvPr/>
        </p:nvPicPr>
        <p:blipFill>
          <a:blip r:embed="rId8" cstate="print"/>
          <a:stretch>
            <a:fillRect/>
          </a:stretch>
        </p:blipFill>
        <p:spPr>
          <a:xfrm>
            <a:off x="6072198" y="1643050"/>
            <a:ext cx="2714644" cy="1759193"/>
          </a:xfrm>
          <a:prstGeom prst="rect">
            <a:avLst/>
          </a:prstGeom>
        </p:spPr>
      </p:pic>
      <p:pic>
        <p:nvPicPr>
          <p:cNvPr id="13" name="Рисунок 12" descr="IMG_20180830_105125.jpg"/>
          <p:cNvPicPr>
            <a:picLocks noChangeAspect="1"/>
          </p:cNvPicPr>
          <p:nvPr/>
        </p:nvPicPr>
        <p:blipFill>
          <a:blip r:embed="rId9" cstate="print"/>
          <a:stretch>
            <a:fillRect/>
          </a:stretch>
        </p:blipFill>
        <p:spPr>
          <a:xfrm>
            <a:off x="6024573" y="4500570"/>
            <a:ext cx="2762269" cy="2071702"/>
          </a:xfrm>
          <a:prstGeom prst="rect">
            <a:avLst/>
          </a:prstGeom>
        </p:spPr>
      </p:pic>
      <p:sp>
        <p:nvSpPr>
          <p:cNvPr id="1030" name="TextBox 7"/>
          <p:cNvSpPr txBox="1">
            <a:spLocks noChangeArrowheads="1"/>
          </p:cNvSpPr>
          <p:nvPr/>
        </p:nvSpPr>
        <p:spPr bwMode="auto">
          <a:xfrm>
            <a:off x="862948" y="4029022"/>
            <a:ext cx="3709052" cy="400110"/>
          </a:xfrm>
          <a:prstGeom prst="rect">
            <a:avLst/>
          </a:prstGeom>
          <a:solidFill>
            <a:schemeClr val="bg1"/>
          </a:solidFill>
          <a:ln>
            <a:solidFill>
              <a:srgbClr val="92D050"/>
            </a:solidFill>
          </a:ln>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r" eaLnBrk="1" hangingPunct="1"/>
            <a:r>
              <a:rPr lang="en-US" altLang="ru-RU" sz="2000" dirty="0">
                <a:solidFill>
                  <a:srgbClr val="002060"/>
                </a:solidFill>
              </a:rPr>
              <a:t>High-current cyclotron DC-280</a:t>
            </a:r>
            <a:endParaRPr lang="ru-RU" altLang="ru-RU" sz="2000" dirty="0">
              <a:solidFill>
                <a:srgbClr val="002060"/>
              </a:solidFill>
            </a:endParaRPr>
          </a:p>
        </p:txBody>
      </p:sp>
      <p:sp>
        <p:nvSpPr>
          <p:cNvPr id="8" name="TextBox 7"/>
          <p:cNvSpPr txBox="1">
            <a:spLocks noChangeArrowheads="1"/>
          </p:cNvSpPr>
          <p:nvPr/>
        </p:nvSpPr>
        <p:spPr bwMode="auto">
          <a:xfrm>
            <a:off x="3714744" y="1142984"/>
            <a:ext cx="2714644" cy="400110"/>
          </a:xfrm>
          <a:prstGeom prst="rect">
            <a:avLst/>
          </a:prstGeom>
          <a:solidFill>
            <a:schemeClr val="bg1"/>
          </a:solidFill>
          <a:ln>
            <a:solidFill>
              <a:srgbClr val="92D050"/>
            </a:solidFill>
          </a:ln>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ctr" eaLnBrk="1" hangingPunct="1"/>
            <a:r>
              <a:rPr lang="en-US" altLang="ru-RU" sz="2000" dirty="0">
                <a:solidFill>
                  <a:srgbClr val="002060"/>
                </a:solidFill>
              </a:rPr>
              <a:t>SHE Factory Building</a:t>
            </a:r>
            <a:endParaRPr lang="ru-RU" altLang="ru-RU" sz="2000" dirty="0">
              <a:solidFill>
                <a:srgbClr val="002060"/>
              </a:solidFill>
            </a:endParaRPr>
          </a:p>
        </p:txBody>
      </p:sp>
      <p:sp>
        <p:nvSpPr>
          <p:cNvPr id="1031" name="TextBox 8"/>
          <p:cNvSpPr txBox="1">
            <a:spLocks noChangeArrowheads="1"/>
          </p:cNvSpPr>
          <p:nvPr/>
        </p:nvSpPr>
        <p:spPr bwMode="auto">
          <a:xfrm>
            <a:off x="428596" y="5058803"/>
            <a:ext cx="2428892" cy="584775"/>
          </a:xfrm>
          <a:prstGeom prst="rect">
            <a:avLst/>
          </a:prstGeom>
          <a:solidFill>
            <a:schemeClr val="bg1"/>
          </a:solidFill>
          <a:ln>
            <a:solidFill>
              <a:srgbClr val="92D050"/>
            </a:solidFill>
          </a:ln>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marL="342900" indent="-342900" eaLnBrk="1" hangingPunct="1">
              <a:lnSpc>
                <a:spcPct val="80000"/>
              </a:lnSpc>
              <a:buClr>
                <a:srgbClr val="FF0000"/>
              </a:buClr>
            </a:pPr>
            <a:r>
              <a:rPr lang="en-US" altLang="ru-RU" sz="2000" dirty="0">
                <a:solidFill>
                  <a:srgbClr val="000066"/>
                </a:solidFill>
                <a:cs typeface="Times New Roman" panose="02020603050405020304" pitchFamily="18" charset="0"/>
              </a:rPr>
              <a:t>Gas-filled separator</a:t>
            </a:r>
          </a:p>
          <a:p>
            <a:pPr marL="342900" indent="-342900" eaLnBrk="1" hangingPunct="1">
              <a:lnSpc>
                <a:spcPct val="80000"/>
              </a:lnSpc>
              <a:buClr>
                <a:srgbClr val="FF0000"/>
              </a:buClr>
            </a:pPr>
            <a:r>
              <a:rPr lang="en-US" altLang="ru-RU" sz="2000" dirty="0" err="1">
                <a:solidFill>
                  <a:srgbClr val="000066"/>
                </a:solidFill>
                <a:cs typeface="Times New Roman" panose="02020603050405020304" pitchFamily="18" charset="0"/>
              </a:rPr>
              <a:t>Preseparator</a:t>
            </a:r>
            <a:endParaRPr lang="en-US" altLang="ru-RU" sz="2000" dirty="0">
              <a:solidFill>
                <a:srgbClr val="000066"/>
              </a:solidFill>
              <a:cs typeface="Times New Roman" panose="02020603050405020304" pitchFamily="18" charset="0"/>
            </a:endParaRPr>
          </a:p>
        </p:txBody>
      </p:sp>
    </p:spTree>
    <p:extLst>
      <p:ext uri="{BB962C8B-B14F-4D97-AF65-F5344CB8AC3E}">
        <p14:creationId xmlns:p14="http://schemas.microsoft.com/office/powerpoint/2010/main" val="241922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00034" y="142852"/>
            <a:ext cx="1857388" cy="500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Test reactions:</a:t>
            </a:r>
            <a:endParaRPr kumimoji="0" lang="ru-RU"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6" name="Рисунок 5" descr="z2.bmp"/>
          <p:cNvPicPr>
            <a:picLocks noChangeAspect="1"/>
          </p:cNvPicPr>
          <p:nvPr/>
        </p:nvPicPr>
        <p:blipFill>
          <a:blip r:embed="rId2"/>
          <a:srcRect l="4144" t="7731" r="11277" b="3358"/>
          <a:stretch>
            <a:fillRect/>
          </a:stretch>
        </p:blipFill>
        <p:spPr>
          <a:xfrm>
            <a:off x="5893360" y="4357694"/>
            <a:ext cx="2964920" cy="2179035"/>
          </a:xfrm>
          <a:prstGeom prst="rect">
            <a:avLst/>
          </a:prstGeom>
        </p:spPr>
      </p:pic>
      <p:grpSp>
        <p:nvGrpSpPr>
          <p:cNvPr id="2" name="Группа 17"/>
          <p:cNvGrpSpPr/>
          <p:nvPr/>
        </p:nvGrpSpPr>
        <p:grpSpPr>
          <a:xfrm>
            <a:off x="5500694" y="1490291"/>
            <a:ext cx="3200043" cy="2724527"/>
            <a:chOff x="5643570" y="1490291"/>
            <a:chExt cx="3200043" cy="2724527"/>
          </a:xfrm>
        </p:grpSpPr>
        <p:grpSp>
          <p:nvGrpSpPr>
            <p:cNvPr id="3" name="Группа 12"/>
            <p:cNvGrpSpPr/>
            <p:nvPr/>
          </p:nvGrpSpPr>
          <p:grpSpPr>
            <a:xfrm>
              <a:off x="5987066" y="1490291"/>
              <a:ext cx="2442586" cy="2388889"/>
              <a:chOff x="5662620" y="928670"/>
              <a:chExt cx="2442586" cy="2388889"/>
            </a:xfrm>
          </p:grpSpPr>
          <p:pic>
            <p:nvPicPr>
              <p:cNvPr id="9" name="Picture 2"/>
              <p:cNvPicPr>
                <a:picLocks noChangeAspect="1" noChangeArrowheads="1"/>
              </p:cNvPicPr>
              <p:nvPr/>
            </p:nvPicPr>
            <p:blipFill>
              <a:blip r:embed="rId3" cstate="print"/>
              <a:srcRect l="31891" t="15749" r="25588" b="27557"/>
              <a:stretch>
                <a:fillRect/>
              </a:stretch>
            </p:blipFill>
            <p:spPr bwMode="auto">
              <a:xfrm>
                <a:off x="5738192" y="928670"/>
                <a:ext cx="2367014" cy="2358483"/>
              </a:xfrm>
              <a:prstGeom prst="rect">
                <a:avLst/>
              </a:prstGeom>
              <a:noFill/>
              <a:ln w="9525">
                <a:noFill/>
                <a:miter lim="800000"/>
                <a:headEnd/>
                <a:tailEnd/>
              </a:ln>
              <a:effectLst/>
            </p:spPr>
          </p:pic>
          <p:sp>
            <p:nvSpPr>
              <p:cNvPr id="10" name="TextBox 9"/>
              <p:cNvSpPr txBox="1"/>
              <p:nvPr/>
            </p:nvSpPr>
            <p:spPr>
              <a:xfrm>
                <a:off x="5662620" y="3040560"/>
                <a:ext cx="2121093" cy="276999"/>
              </a:xfrm>
              <a:prstGeom prst="rect">
                <a:avLst/>
              </a:prstGeom>
              <a:noFill/>
            </p:spPr>
            <p:txBody>
              <a:bodyPr wrap="none" rtlCol="0">
                <a:spAutoFit/>
              </a:bodyPr>
              <a:lstStyle/>
              <a:p>
                <a:r>
                  <a:rPr lang="en-US" sz="1200" b="1" dirty="0">
                    <a:solidFill>
                      <a:srgbClr val="FFFF00"/>
                    </a:solidFill>
                    <a:effectLst>
                      <a:outerShdw blurRad="38100" dist="38100" dir="2700000" algn="tl">
                        <a:srgbClr val="000000">
                          <a:alpha val="43137"/>
                        </a:srgbClr>
                      </a:outerShdw>
                    </a:effectLst>
                  </a:rPr>
                  <a:t>48</a:t>
                </a:r>
                <a:r>
                  <a:rPr lang="en-US" sz="1200" b="1" dirty="0">
                    <a:solidFill>
                      <a:srgbClr val="FFFF00"/>
                    </a:solidFill>
                    <a:effectLst>
                      <a:outerShdw blurRad="38100" dist="38100" dir="2700000" algn="tl">
                        <a:srgbClr val="000000">
                          <a:alpha val="43137"/>
                        </a:srgbClr>
                      </a:outerShdw>
                    </a:effectLst>
                    <a:sym typeface="Symbol"/>
                  </a:rPr>
                  <a:t></a:t>
                </a:r>
                <a:r>
                  <a:rPr lang="en-US" sz="1200" b="1" dirty="0">
                    <a:solidFill>
                      <a:srgbClr val="FFFF00"/>
                    </a:solidFill>
                    <a:effectLst>
                      <a:outerShdw blurRad="38100" dist="38100" dir="2700000" algn="tl">
                        <a:srgbClr val="000000">
                          <a:alpha val="43137"/>
                        </a:srgbClr>
                      </a:outerShdw>
                    </a:effectLst>
                  </a:rPr>
                  <a:t>128</a:t>
                </a:r>
                <a:r>
                  <a:rPr lang="en-US" sz="1200" b="1" dirty="0">
                    <a:solidFill>
                      <a:srgbClr val="FFFF00"/>
                    </a:solidFill>
                  </a:rPr>
                  <a:t>  DSSD </a:t>
                </a:r>
                <a:r>
                  <a:rPr lang="en-US" sz="1200" b="1" i="1" dirty="0">
                    <a:solidFill>
                      <a:srgbClr val="FFFF00"/>
                    </a:solidFill>
                  </a:rPr>
                  <a:t>&amp;</a:t>
                </a:r>
                <a:r>
                  <a:rPr lang="en-US" sz="1200" b="1" dirty="0">
                    <a:solidFill>
                      <a:srgbClr val="FFFF00"/>
                    </a:solidFill>
                  </a:rPr>
                  <a:t> </a:t>
                </a:r>
                <a:r>
                  <a:rPr lang="en-US" sz="1200" b="1" dirty="0">
                    <a:solidFill>
                      <a:srgbClr val="FFFF00"/>
                    </a:solidFill>
                    <a:effectLst>
                      <a:outerShdw blurRad="38100" dist="38100" dir="2700000" algn="tl">
                        <a:srgbClr val="000000">
                          <a:alpha val="43137"/>
                        </a:srgbClr>
                      </a:outerShdw>
                    </a:effectLst>
                  </a:rPr>
                  <a:t>6</a:t>
                </a:r>
                <a:r>
                  <a:rPr lang="en-US" sz="1200" b="1" dirty="0">
                    <a:solidFill>
                      <a:srgbClr val="FFFF00"/>
                    </a:solidFill>
                    <a:effectLst>
                      <a:outerShdw blurRad="38100" dist="38100" dir="2700000" algn="tl">
                        <a:srgbClr val="000000">
                          <a:alpha val="43137"/>
                        </a:srgbClr>
                      </a:outerShdw>
                    </a:effectLst>
                    <a:sym typeface="Symbol"/>
                  </a:rPr>
                  <a:t></a:t>
                </a:r>
                <a:r>
                  <a:rPr lang="en-US" sz="1200" b="1" dirty="0">
                    <a:solidFill>
                      <a:srgbClr val="FFFF00"/>
                    </a:solidFill>
                    <a:effectLst>
                      <a:outerShdw blurRad="38100" dist="38100" dir="2700000" algn="tl">
                        <a:srgbClr val="000000">
                          <a:alpha val="43137"/>
                        </a:srgbClr>
                      </a:outerShdw>
                    </a:effectLst>
                  </a:rPr>
                  <a:t>8 SSSD</a:t>
                </a:r>
                <a:endParaRPr lang="ru-RU" sz="1200" b="1" dirty="0">
                  <a:solidFill>
                    <a:srgbClr val="FFFF00"/>
                  </a:solidFill>
                </a:endParaRPr>
              </a:p>
            </p:txBody>
          </p:sp>
        </p:grpSp>
        <p:sp>
          <p:nvSpPr>
            <p:cNvPr id="12" name="TextBox 11"/>
            <p:cNvSpPr txBox="1"/>
            <p:nvPr/>
          </p:nvSpPr>
          <p:spPr>
            <a:xfrm>
              <a:off x="5643570" y="3907041"/>
              <a:ext cx="3200043" cy="307777"/>
            </a:xfrm>
            <a:prstGeom prst="rect">
              <a:avLst/>
            </a:prstGeom>
            <a:noFill/>
          </p:spPr>
          <p:txBody>
            <a:bodyPr wrap="none" rtlCol="0">
              <a:spAutoFit/>
            </a:bodyPr>
            <a:lstStyle/>
            <a:p>
              <a:r>
                <a:rPr lang="en-US" sz="1400" b="1" dirty="0">
                  <a:latin typeface="+mn-lt"/>
                </a:rPr>
                <a:t>Digital and analog electronics, in parallel</a:t>
              </a:r>
              <a:endParaRPr lang="ru-RU" sz="1400" b="1" dirty="0">
                <a:latin typeface="+mn-lt"/>
              </a:endParaRPr>
            </a:p>
          </p:txBody>
        </p:sp>
      </p:grpSp>
      <p:sp>
        <p:nvSpPr>
          <p:cNvPr id="11" name="Rectangle 2"/>
          <p:cNvSpPr txBox="1">
            <a:spLocks noChangeArrowheads="1"/>
          </p:cNvSpPr>
          <p:nvPr/>
        </p:nvSpPr>
        <p:spPr bwMode="auto">
          <a:xfrm>
            <a:off x="500034" y="500042"/>
            <a:ext cx="7786742" cy="5715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600" b="1" i="0" u="none" strike="noStrike" kern="0" cap="none" spc="0" normalizeH="0" baseline="30000" noProof="0" dirty="0" err="1">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nat</a:t>
            </a:r>
            <a:r>
              <a:rPr kumimoji="0" lang="en-US" altLang="ja-JP"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rPr>
              <a:t>Yb</a:t>
            </a:r>
            <a:r>
              <a:rPr lang="en-US" altLang="ja-JP" b="1" kern="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a:t>
            </a:r>
            <a:r>
              <a:rPr lang="en-US" altLang="ja-JP" sz="2400" b="1" kern="0" baseline="3000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40</a:t>
            </a:r>
            <a:r>
              <a:rPr lang="en-US" altLang="ja-JP" b="1" kern="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Ar</a:t>
            </a:r>
            <a:r>
              <a:rPr lang="en-US" altLang="ja-JP" b="1" kern="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sym typeface="Symbol"/>
              </a:rPr>
              <a:t></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Ra</a:t>
            </a:r>
            <a:r>
              <a:rPr lang="en-US" altLang="ja-JP" b="1" kern="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600" b="1" kern="0" baseline="30000" dirty="0">
                <a:solidFill>
                  <a:srgbClr val="0000FF"/>
                </a:solidFill>
                <a:effectLst>
                  <a:outerShdw blurRad="38100" dist="38100" dir="2700000" algn="tl">
                    <a:srgbClr val="000000">
                      <a:alpha val="43137"/>
                    </a:srgbClr>
                  </a:outerShdw>
                </a:effectLst>
                <a:latin typeface="Calibri" pitchFamily="34" charset="0"/>
                <a:cs typeface="Calibri" pitchFamily="34" charset="0"/>
              </a:rPr>
              <a:t>nat</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Yb+</a:t>
            </a:r>
            <a:r>
              <a:rPr lang="en-US" altLang="ja-JP" sz="2400" b="1" kern="0" baseline="30000" dirty="0">
                <a:solidFill>
                  <a:srgbClr val="0000FF"/>
                </a:solidFill>
                <a:effectLst>
                  <a:outerShdw blurRad="38100" dist="38100" dir="2700000" algn="tl">
                    <a:srgbClr val="000000">
                      <a:alpha val="43137"/>
                    </a:srgbClr>
                  </a:outerShdw>
                </a:effectLst>
                <a:latin typeface="Calibri" pitchFamily="34" charset="0"/>
                <a:cs typeface="Calibri" pitchFamily="34" charset="0"/>
              </a:rPr>
              <a:t>48</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Ca</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sym typeface="Symbol"/>
              </a:rPr>
              <a:t> </a:t>
            </a:r>
            <a:r>
              <a:rPr lang="en-US" altLang="ja-JP" b="1" kern="0" dirty="0" err="1">
                <a:solidFill>
                  <a:srgbClr val="0000FF"/>
                </a:solidFill>
                <a:effectLst>
                  <a:outerShdw blurRad="38100" dist="38100" dir="2700000" algn="tl">
                    <a:srgbClr val="000000">
                      <a:alpha val="43137"/>
                    </a:srgbClr>
                  </a:outerShdw>
                </a:effectLst>
                <a:latin typeface="Calibri" pitchFamily="34" charset="0"/>
                <a:cs typeface="Calibri" pitchFamily="34" charset="0"/>
              </a:rPr>
              <a:t>Th</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a:t>
            </a:r>
            <a:r>
              <a:rPr lang="en-US" altLang="ja-JP" b="1" kern="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400" b="1" kern="0" baseline="3000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170</a:t>
            </a:r>
            <a:r>
              <a:rPr lang="en-US" altLang="ja-JP" b="1" kern="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Er+</a:t>
            </a:r>
            <a:r>
              <a:rPr lang="en-US" altLang="ja-JP" sz="2400" b="1" kern="0" baseline="3000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50</a:t>
            </a:r>
            <a:r>
              <a:rPr lang="en-US" altLang="ja-JP" b="1" kern="0" dirty="0">
                <a:solidFill>
                  <a:srgbClr val="0000FF"/>
                </a:solidFill>
                <a:effectLst>
                  <a:outerShdw blurRad="38100" dist="38100" dir="2700000" algn="tl">
                    <a:srgbClr val="000000">
                      <a:alpha val="43137"/>
                    </a:srgbClr>
                  </a:outerShdw>
                </a:effectLst>
                <a:latin typeface="Calibri" pitchFamily="34" charset="0"/>
                <a:ea typeface="+mj-ea"/>
                <a:cs typeface="Calibri" pitchFamily="34" charset="0"/>
              </a:rPr>
              <a:t>Ti</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sym typeface="Symbol"/>
              </a:rPr>
              <a:t> </a:t>
            </a:r>
            <a:r>
              <a:rPr lang="en-US" altLang="ja-JP" b="1" kern="0" dirty="0" err="1">
                <a:solidFill>
                  <a:srgbClr val="0000FF"/>
                </a:solidFill>
                <a:effectLst>
                  <a:outerShdw blurRad="38100" dist="38100" dir="2700000" algn="tl">
                    <a:srgbClr val="000000">
                      <a:alpha val="43137"/>
                    </a:srgbClr>
                  </a:outerShdw>
                </a:effectLst>
                <a:latin typeface="Calibri" pitchFamily="34" charset="0"/>
                <a:cs typeface="Calibri" pitchFamily="34" charset="0"/>
              </a:rPr>
              <a:t>Th</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 and </a:t>
            </a:r>
            <a:r>
              <a:rPr lang="en-US" altLang="ja-JP" sz="2400" b="1" kern="0" baseline="30000" dirty="0">
                <a:solidFill>
                  <a:srgbClr val="0000FF"/>
                </a:solidFill>
                <a:effectLst>
                  <a:outerShdw blurRad="38100" dist="38100" dir="2700000" algn="tl">
                    <a:srgbClr val="000000">
                      <a:alpha val="43137"/>
                    </a:srgbClr>
                  </a:outerShdw>
                </a:effectLst>
                <a:latin typeface="Calibri" pitchFamily="34" charset="0"/>
                <a:cs typeface="Calibri" pitchFamily="34" charset="0"/>
              </a:rPr>
              <a:t>206,208</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Pb+</a:t>
            </a:r>
            <a:r>
              <a:rPr lang="en-US" altLang="ja-JP" sz="2400" b="1" kern="0" baseline="30000" dirty="0">
                <a:solidFill>
                  <a:srgbClr val="0000FF"/>
                </a:solidFill>
                <a:effectLst>
                  <a:outerShdw blurRad="38100" dist="38100" dir="2700000" algn="tl">
                    <a:srgbClr val="000000">
                      <a:alpha val="43137"/>
                    </a:srgbClr>
                  </a:outerShdw>
                </a:effectLst>
                <a:latin typeface="Calibri" pitchFamily="34" charset="0"/>
                <a:cs typeface="Calibri" pitchFamily="34" charset="0"/>
              </a:rPr>
              <a:t>48</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Ca</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sym typeface="Symbol"/>
              </a:rPr>
              <a:t> </a:t>
            </a:r>
            <a:r>
              <a:rPr lang="en-US" altLang="ja-JP"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No</a:t>
            </a:r>
            <a:endParaRPr kumimoji="0" lang="ru-RU"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14" name="Рисунок 13" descr="z1.bmp"/>
          <p:cNvPicPr>
            <a:picLocks noChangeAspect="1"/>
          </p:cNvPicPr>
          <p:nvPr/>
        </p:nvPicPr>
        <p:blipFill>
          <a:blip r:embed="rId4"/>
          <a:stretch>
            <a:fillRect/>
          </a:stretch>
        </p:blipFill>
        <p:spPr>
          <a:xfrm>
            <a:off x="388973" y="4286256"/>
            <a:ext cx="2397077" cy="1182582"/>
          </a:xfrm>
          <a:prstGeom prst="rect">
            <a:avLst/>
          </a:prstGeom>
        </p:spPr>
      </p:pic>
      <p:pic>
        <p:nvPicPr>
          <p:cNvPr id="5" name="Рисунок 4" descr="z1.bmp"/>
          <p:cNvPicPr>
            <a:picLocks noChangeAspect="1"/>
          </p:cNvPicPr>
          <p:nvPr/>
        </p:nvPicPr>
        <p:blipFill>
          <a:blip r:embed="rId5"/>
          <a:srcRect l="6182" t="9188" r="11277" b="4816"/>
          <a:stretch>
            <a:fillRect/>
          </a:stretch>
        </p:blipFill>
        <p:spPr>
          <a:xfrm>
            <a:off x="2964406" y="4393240"/>
            <a:ext cx="2893478" cy="2107594"/>
          </a:xfrm>
          <a:prstGeom prst="rect">
            <a:avLst/>
          </a:prstGeom>
        </p:spPr>
      </p:pic>
      <p:pic>
        <p:nvPicPr>
          <p:cNvPr id="15" name="Рисунок 14" descr="z3.bmp"/>
          <p:cNvPicPr>
            <a:picLocks noChangeAspect="1"/>
          </p:cNvPicPr>
          <p:nvPr/>
        </p:nvPicPr>
        <p:blipFill>
          <a:blip r:embed="rId6"/>
          <a:stretch>
            <a:fillRect/>
          </a:stretch>
        </p:blipFill>
        <p:spPr>
          <a:xfrm>
            <a:off x="642910" y="5584840"/>
            <a:ext cx="1785950" cy="1058870"/>
          </a:xfrm>
          <a:prstGeom prst="rect">
            <a:avLst/>
          </a:prstGeom>
        </p:spPr>
      </p:pic>
      <p:sp>
        <p:nvSpPr>
          <p:cNvPr id="17" name="TextBox 16"/>
          <p:cNvSpPr txBox="1"/>
          <p:nvPr/>
        </p:nvSpPr>
        <p:spPr>
          <a:xfrm>
            <a:off x="479824" y="834747"/>
            <a:ext cx="4499437" cy="3508653"/>
          </a:xfrm>
          <a:prstGeom prst="rect">
            <a:avLst/>
          </a:prstGeom>
          <a:noFill/>
        </p:spPr>
        <p:txBody>
          <a:bodyPr wrap="none" rtlCol="0">
            <a:spAutoFit/>
          </a:bodyPr>
          <a:lstStyle/>
          <a:p>
            <a:r>
              <a:rPr lang="en-US" sz="1400" b="1" dirty="0">
                <a:latin typeface="+mn-lt"/>
              </a:rPr>
              <a:t>Cross section ~10</a:t>
            </a:r>
            <a:r>
              <a:rPr lang="en-US" sz="1400" b="1" baseline="30000" dirty="0">
                <a:latin typeface="+mn-lt"/>
              </a:rPr>
              <a:t>8-9</a:t>
            </a:r>
            <a:r>
              <a:rPr lang="en-US" sz="1400" b="1" dirty="0">
                <a:latin typeface="+mn-lt"/>
              </a:rPr>
              <a:t> </a:t>
            </a:r>
            <a:r>
              <a:rPr lang="en-US" sz="1400" b="1" dirty="0" err="1">
                <a:latin typeface="+mn-lt"/>
              </a:rPr>
              <a:t>pb</a:t>
            </a:r>
            <a:endParaRPr lang="en-US" sz="1400" b="1" dirty="0">
              <a:latin typeface="+mn-lt"/>
            </a:endParaRPr>
          </a:p>
          <a:p>
            <a:pPr>
              <a:spcBef>
                <a:spcPts val="600"/>
              </a:spcBef>
            </a:pPr>
            <a:r>
              <a:rPr lang="en-US" sz="1400" b="1" dirty="0">
                <a:solidFill>
                  <a:srgbClr val="C00000"/>
                </a:solidFill>
                <a:latin typeface="+mn-lt"/>
              </a:rPr>
              <a:t>Adjustment of optical elements  </a:t>
            </a:r>
            <a:r>
              <a:rPr lang="en-US" sz="1400" b="1" i="1" dirty="0" err="1">
                <a:solidFill>
                  <a:srgbClr val="C00000"/>
                </a:solidFill>
                <a:latin typeface="+mn-lt"/>
              </a:rPr>
              <a:t>Q</a:t>
            </a:r>
            <a:r>
              <a:rPr lang="en-US" sz="1400" b="1" baseline="-25000" dirty="0" err="1">
                <a:solidFill>
                  <a:srgbClr val="C00000"/>
                </a:solidFill>
                <a:latin typeface="+mn-lt"/>
              </a:rPr>
              <a:t>v</a:t>
            </a:r>
            <a:r>
              <a:rPr lang="en-US" sz="1400" b="1" dirty="0">
                <a:solidFill>
                  <a:srgbClr val="C00000"/>
                </a:solidFill>
                <a:latin typeface="+mn-lt"/>
              </a:rPr>
              <a:t>, </a:t>
            </a:r>
            <a:r>
              <a:rPr lang="en-US" sz="1400" b="1" i="1" dirty="0">
                <a:solidFill>
                  <a:srgbClr val="C00000"/>
                </a:solidFill>
                <a:latin typeface="+mn-lt"/>
              </a:rPr>
              <a:t>D</a:t>
            </a:r>
            <a:r>
              <a:rPr lang="en-US" sz="1400" b="1" dirty="0">
                <a:solidFill>
                  <a:srgbClr val="C00000"/>
                </a:solidFill>
                <a:latin typeface="+mn-lt"/>
              </a:rPr>
              <a:t>, </a:t>
            </a:r>
            <a:r>
              <a:rPr lang="en-US" sz="1400" b="1" i="1" dirty="0" err="1">
                <a:solidFill>
                  <a:srgbClr val="C00000"/>
                </a:solidFill>
                <a:latin typeface="+mn-lt"/>
              </a:rPr>
              <a:t>Q</a:t>
            </a:r>
            <a:r>
              <a:rPr lang="en-US" sz="1400" b="1" baseline="-25000" dirty="0" err="1">
                <a:solidFill>
                  <a:srgbClr val="C00000"/>
                </a:solidFill>
                <a:latin typeface="+mn-lt"/>
              </a:rPr>
              <a:t>h</a:t>
            </a:r>
            <a:r>
              <a:rPr lang="en-US" sz="1400" b="1" dirty="0">
                <a:solidFill>
                  <a:srgbClr val="C00000"/>
                </a:solidFill>
                <a:latin typeface="+mn-lt"/>
              </a:rPr>
              <a:t>,</a:t>
            </a:r>
            <a:r>
              <a:rPr lang="en-US" sz="1400" b="1" baseline="-25000" dirty="0">
                <a:solidFill>
                  <a:srgbClr val="C00000"/>
                </a:solidFill>
                <a:latin typeface="+mn-lt"/>
              </a:rPr>
              <a:t> </a:t>
            </a:r>
            <a:r>
              <a:rPr lang="en-US" sz="1400" b="1" i="1" dirty="0" err="1">
                <a:solidFill>
                  <a:srgbClr val="C00000"/>
                </a:solidFill>
                <a:latin typeface="+mn-lt"/>
              </a:rPr>
              <a:t>Q</a:t>
            </a:r>
            <a:r>
              <a:rPr lang="en-US" sz="1400" b="1" baseline="-25000" dirty="0" err="1">
                <a:solidFill>
                  <a:srgbClr val="C00000"/>
                </a:solidFill>
                <a:latin typeface="+mn-lt"/>
              </a:rPr>
              <a:t>v</a:t>
            </a:r>
            <a:r>
              <a:rPr lang="en-US" sz="1400" b="1" dirty="0">
                <a:solidFill>
                  <a:srgbClr val="C00000"/>
                </a:solidFill>
                <a:latin typeface="+mn-lt"/>
              </a:rPr>
              <a:t>,</a:t>
            </a:r>
            <a:r>
              <a:rPr lang="en-US" sz="1400" b="1" baseline="-25000" dirty="0">
                <a:solidFill>
                  <a:srgbClr val="C00000"/>
                </a:solidFill>
                <a:latin typeface="+mn-lt"/>
              </a:rPr>
              <a:t> </a:t>
            </a:r>
            <a:r>
              <a:rPr lang="en-US" sz="1400" b="1" i="1" dirty="0">
                <a:solidFill>
                  <a:srgbClr val="C00000"/>
                </a:solidFill>
                <a:latin typeface="+mn-lt"/>
              </a:rPr>
              <a:t>D</a:t>
            </a:r>
            <a:endParaRPr lang="en-US" sz="1400" b="1" dirty="0">
              <a:solidFill>
                <a:srgbClr val="C00000"/>
              </a:solidFill>
              <a:latin typeface="+mn-lt"/>
            </a:endParaRPr>
          </a:p>
          <a:p>
            <a:r>
              <a:rPr lang="en-US" sz="1400" b="1" dirty="0">
                <a:solidFill>
                  <a:srgbClr val="663300"/>
                </a:solidFill>
                <a:latin typeface="+mn-lt"/>
              </a:rPr>
              <a:t>Transmission</a:t>
            </a:r>
          </a:p>
          <a:p>
            <a:r>
              <a:rPr lang="en-US" sz="1400" b="1" dirty="0">
                <a:solidFill>
                  <a:srgbClr val="663300"/>
                </a:solidFill>
                <a:latin typeface="+mn-lt"/>
              </a:rPr>
              <a:t>Image size on detector</a:t>
            </a:r>
          </a:p>
          <a:p>
            <a:r>
              <a:rPr lang="en-US" sz="1400" b="1" dirty="0">
                <a:solidFill>
                  <a:srgbClr val="663300"/>
                </a:solidFill>
                <a:latin typeface="+mn-lt"/>
              </a:rPr>
              <a:t>Dispersion</a:t>
            </a:r>
          </a:p>
          <a:p>
            <a:r>
              <a:rPr lang="en-US" sz="1400" b="1" dirty="0">
                <a:solidFill>
                  <a:srgbClr val="006600"/>
                </a:solidFill>
                <a:latin typeface="+mn-lt"/>
              </a:rPr>
              <a:t>Background</a:t>
            </a:r>
          </a:p>
          <a:p>
            <a:r>
              <a:rPr lang="en-US" sz="1400" b="1" dirty="0">
                <a:solidFill>
                  <a:srgbClr val="C00000"/>
                </a:solidFill>
                <a:latin typeface="+mn-lt"/>
              </a:rPr>
              <a:t>Optimal gas pressure</a:t>
            </a:r>
          </a:p>
          <a:p>
            <a:r>
              <a:rPr lang="en-US" sz="1400" b="1" dirty="0">
                <a:solidFill>
                  <a:srgbClr val="7030A0"/>
                </a:solidFill>
                <a:latin typeface="+mn-lt"/>
              </a:rPr>
              <a:t>Yield vs. target thickness</a:t>
            </a:r>
          </a:p>
          <a:p>
            <a:r>
              <a:rPr lang="en-US" sz="1400" b="1" dirty="0">
                <a:solidFill>
                  <a:srgbClr val="0000FF"/>
                </a:solidFill>
                <a:latin typeface="+mn-lt"/>
              </a:rPr>
              <a:t>Target stability vs. beam intensity and dose</a:t>
            </a:r>
          </a:p>
          <a:p>
            <a:r>
              <a:rPr lang="en-US" sz="1400" b="1" dirty="0" err="1">
                <a:solidFill>
                  <a:schemeClr val="tx1">
                    <a:lumMod val="65000"/>
                    <a:lumOff val="35000"/>
                  </a:schemeClr>
                </a:solidFill>
                <a:latin typeface="+mn-lt"/>
              </a:rPr>
              <a:t>Systematics</a:t>
            </a:r>
            <a:r>
              <a:rPr lang="en-US" sz="1400" b="1" dirty="0">
                <a:solidFill>
                  <a:schemeClr val="tx1">
                    <a:lumMod val="65000"/>
                    <a:lumOff val="35000"/>
                  </a:schemeClr>
                </a:solidFill>
                <a:latin typeface="+mn-lt"/>
              </a:rPr>
              <a:t> of charge states</a:t>
            </a:r>
          </a:p>
          <a:p>
            <a:r>
              <a:rPr lang="en-US" sz="1400" b="1" dirty="0">
                <a:latin typeface="+mn-lt"/>
              </a:rPr>
              <a:t>Test of digital and analog data acquisition systems</a:t>
            </a:r>
            <a:endParaRPr lang="en-US" sz="1400" b="1" dirty="0">
              <a:solidFill>
                <a:srgbClr val="0000FF"/>
              </a:solidFill>
              <a:latin typeface="+mn-lt"/>
            </a:endParaRPr>
          </a:p>
        </p:txBody>
      </p:sp>
      <p:sp>
        <p:nvSpPr>
          <p:cNvPr id="7" name="TextBox 6">
            <a:extLst>
              <a:ext uri="{FF2B5EF4-FFF2-40B4-BE49-F238E27FC236}">
                <a16:creationId xmlns:a16="http://schemas.microsoft.com/office/drawing/2014/main" id="{13FE7B6D-B8CA-47EB-852B-DD484F549882}"/>
              </a:ext>
            </a:extLst>
          </p:cNvPr>
          <p:cNvSpPr txBox="1"/>
          <p:nvPr/>
        </p:nvSpPr>
        <p:spPr>
          <a:xfrm>
            <a:off x="2667000" y="2147617"/>
            <a:ext cx="3124200" cy="584775"/>
          </a:xfrm>
          <a:prstGeom prst="rect">
            <a:avLst/>
          </a:prstGeom>
          <a:noFill/>
          <a:ln w="38100">
            <a:solidFill>
              <a:schemeClr val="tx1"/>
            </a:solidFill>
          </a:ln>
        </p:spPr>
        <p:txBody>
          <a:bodyPr wrap="square" rtlCol="0">
            <a:spAutoFit/>
          </a:bodyPr>
          <a:lstStyle/>
          <a:p>
            <a:r>
              <a:rPr lang="en-US" b="1" dirty="0">
                <a:solidFill>
                  <a:schemeClr val="tx1"/>
                </a:solidFill>
              </a:rPr>
              <a:t>By the end of CY2019, test new separator with </a:t>
            </a:r>
            <a:r>
              <a:rPr lang="en-US" b="1" baseline="30000" dirty="0">
                <a:solidFill>
                  <a:schemeClr val="tx1"/>
                </a:solidFill>
              </a:rPr>
              <a:t>48</a:t>
            </a:r>
            <a:r>
              <a:rPr lang="en-US" b="1" dirty="0">
                <a:solidFill>
                  <a:schemeClr val="tx1"/>
                </a:solidFill>
              </a:rPr>
              <a:t>Ca + </a:t>
            </a:r>
            <a:r>
              <a:rPr lang="en-US" b="1" baseline="30000" dirty="0">
                <a:solidFill>
                  <a:schemeClr val="tx1"/>
                </a:solidFill>
              </a:rPr>
              <a:t>243</a:t>
            </a:r>
            <a:r>
              <a:rPr lang="en-US" b="1" dirty="0">
                <a:solidFill>
                  <a:schemeClr val="tx1"/>
                </a:solidFill>
              </a:rPr>
              <a:t>Am reaction</a:t>
            </a:r>
          </a:p>
        </p:txBody>
      </p:sp>
    </p:spTree>
    <p:extLst>
      <p:ext uri="{BB962C8B-B14F-4D97-AF65-F5344CB8AC3E}">
        <p14:creationId xmlns:p14="http://schemas.microsoft.com/office/powerpoint/2010/main" val="687146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457200" y="220136"/>
            <a:ext cx="8229600" cy="922864"/>
          </a:xfrm>
        </p:spPr>
        <p:txBody>
          <a:bodyPr/>
          <a:lstStyle/>
          <a:p>
            <a:r>
              <a:rPr lang="en-US" sz="2800" dirty="0"/>
              <a:t>We have been collaborating with </a:t>
            </a:r>
            <a:r>
              <a:rPr lang="en-US" sz="2800" dirty="0" err="1"/>
              <a:t>Dubna</a:t>
            </a:r>
            <a:r>
              <a:rPr lang="en-US" sz="2800" dirty="0"/>
              <a:t> on SHE research since 1989</a:t>
            </a:r>
          </a:p>
        </p:txBody>
      </p:sp>
      <p:pic>
        <p:nvPicPr>
          <p:cNvPr id="348164" name="Picture 4"/>
          <p:cNvPicPr>
            <a:picLocks noChangeAspect="1" noChangeArrowheads="1"/>
          </p:cNvPicPr>
          <p:nvPr/>
        </p:nvPicPr>
        <p:blipFill>
          <a:blip r:embed="rId2" cstate="print"/>
          <a:srcRect/>
          <a:stretch>
            <a:fillRect/>
          </a:stretch>
        </p:blipFill>
        <p:spPr bwMode="auto">
          <a:xfrm>
            <a:off x="152400" y="1219200"/>
            <a:ext cx="3727450" cy="2322513"/>
          </a:xfrm>
          <a:prstGeom prst="rect">
            <a:avLst/>
          </a:prstGeom>
          <a:noFill/>
          <a:ln w="12700">
            <a:noFill/>
            <a:miter lim="800000"/>
            <a:headEnd/>
            <a:tailEnd/>
          </a:ln>
          <a:effectLst/>
        </p:spPr>
      </p:pic>
      <p:pic>
        <p:nvPicPr>
          <p:cNvPr id="348165" name="Picture 5" descr="HE8"/>
          <p:cNvPicPr>
            <a:picLocks noChangeAspect="1" noChangeArrowheads="1"/>
          </p:cNvPicPr>
          <p:nvPr/>
        </p:nvPicPr>
        <p:blipFill>
          <a:blip r:embed="rId3" cstate="print"/>
          <a:srcRect/>
          <a:stretch>
            <a:fillRect/>
          </a:stretch>
        </p:blipFill>
        <p:spPr bwMode="auto">
          <a:xfrm>
            <a:off x="5916613" y="1600200"/>
            <a:ext cx="3227387" cy="2152650"/>
          </a:xfrm>
          <a:prstGeom prst="rect">
            <a:avLst/>
          </a:prstGeom>
          <a:noFill/>
        </p:spPr>
      </p:pic>
      <p:pic>
        <p:nvPicPr>
          <p:cNvPr id="348166" name="Picture 6" descr="Photo-1"/>
          <p:cNvPicPr>
            <a:picLocks noChangeAspect="1" noChangeArrowheads="1"/>
          </p:cNvPicPr>
          <p:nvPr/>
        </p:nvPicPr>
        <p:blipFill>
          <a:blip r:embed="rId4" cstate="print"/>
          <a:srcRect/>
          <a:stretch>
            <a:fillRect/>
          </a:stretch>
        </p:blipFill>
        <p:spPr bwMode="auto">
          <a:xfrm>
            <a:off x="152400" y="3646488"/>
            <a:ext cx="3733800" cy="2595562"/>
          </a:xfrm>
          <a:prstGeom prst="rect">
            <a:avLst/>
          </a:prstGeom>
          <a:noFill/>
        </p:spPr>
      </p:pic>
      <p:pic>
        <p:nvPicPr>
          <p:cNvPr id="348167" name="Picture 7" descr="hegroup2004"/>
          <p:cNvPicPr>
            <a:picLocks noChangeAspect="1" noChangeArrowheads="1"/>
          </p:cNvPicPr>
          <p:nvPr/>
        </p:nvPicPr>
        <p:blipFill>
          <a:blip r:embed="rId5" cstate="print"/>
          <a:srcRect/>
          <a:stretch>
            <a:fillRect/>
          </a:stretch>
        </p:blipFill>
        <p:spPr bwMode="auto">
          <a:xfrm>
            <a:off x="3886200" y="1905000"/>
            <a:ext cx="2286000" cy="1646238"/>
          </a:xfrm>
          <a:prstGeom prst="rect">
            <a:avLst/>
          </a:prstGeom>
          <a:noFill/>
        </p:spPr>
      </p:pic>
      <p:pic>
        <p:nvPicPr>
          <p:cNvPr id="348168" name="Picture 8" descr="yuri"/>
          <p:cNvPicPr>
            <a:picLocks noChangeAspect="1" noChangeArrowheads="1"/>
          </p:cNvPicPr>
          <p:nvPr/>
        </p:nvPicPr>
        <p:blipFill>
          <a:blip r:embed="rId6" cstate="print"/>
          <a:srcRect/>
          <a:stretch>
            <a:fillRect/>
          </a:stretch>
        </p:blipFill>
        <p:spPr bwMode="auto">
          <a:xfrm>
            <a:off x="3962400" y="4191000"/>
            <a:ext cx="4953000" cy="2039938"/>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p:cNvPicPr>
            <a:picLocks noChangeAspect="1" noChangeArrowheads="1"/>
          </p:cNvPicPr>
          <p:nvPr/>
        </p:nvPicPr>
        <p:blipFill>
          <a:blip r:embed="rId2"/>
          <a:srcRect/>
          <a:stretch>
            <a:fillRect/>
          </a:stretch>
        </p:blipFill>
        <p:spPr bwMode="auto">
          <a:xfrm>
            <a:off x="1462088" y="1295400"/>
            <a:ext cx="6189662" cy="4848225"/>
          </a:xfrm>
          <a:prstGeom prst="rect">
            <a:avLst/>
          </a:prstGeom>
          <a:noFill/>
          <a:ln w="9525">
            <a:noFill/>
            <a:miter lim="800000"/>
            <a:headEnd/>
            <a:tailEnd/>
          </a:ln>
        </p:spPr>
      </p:pic>
      <p:pic>
        <p:nvPicPr>
          <p:cNvPr id="5" name="Picture 4"/>
          <p:cNvPicPr>
            <a:picLocks noChangeAspect="1" noChangeArrowheads="1"/>
          </p:cNvPicPr>
          <p:nvPr/>
        </p:nvPicPr>
        <p:blipFill>
          <a:blip r:embed="rId3"/>
          <a:srcRect/>
          <a:stretch>
            <a:fillRect/>
          </a:stretch>
        </p:blipFill>
        <p:spPr bwMode="auto">
          <a:xfrm>
            <a:off x="1219200" y="1295400"/>
            <a:ext cx="6553200" cy="4953000"/>
          </a:xfrm>
          <a:prstGeom prst="rect">
            <a:avLst/>
          </a:prstGeom>
          <a:noFill/>
          <a:ln w="9525">
            <a:noFill/>
            <a:miter lim="800000"/>
            <a:headEnd/>
            <a:tailEnd/>
          </a:ln>
        </p:spPr>
      </p:pic>
      <p:sp>
        <p:nvSpPr>
          <p:cNvPr id="18435" name="Title 1"/>
          <p:cNvSpPr>
            <a:spLocks noGrp="1"/>
          </p:cNvSpPr>
          <p:nvPr>
            <p:ph type="title"/>
          </p:nvPr>
        </p:nvSpPr>
        <p:spPr>
          <a:xfrm>
            <a:off x="76199" y="257175"/>
            <a:ext cx="8582025" cy="809625"/>
          </a:xfrm>
        </p:spPr>
        <p:txBody>
          <a:bodyPr/>
          <a:lstStyle/>
          <a:p>
            <a:pPr eaLnBrk="1" hangingPunct="1"/>
            <a:r>
              <a:rPr lang="en-US" sz="2400" dirty="0"/>
              <a:t>The chemistry of an element, and its adherence or lack thereof to periodicity, is a fundamental scientific question</a:t>
            </a:r>
          </a:p>
        </p:txBody>
      </p:sp>
      <p:sp>
        <p:nvSpPr>
          <p:cNvPr id="6" name="TextBox 5"/>
          <p:cNvSpPr txBox="1">
            <a:spLocks noChangeArrowheads="1"/>
          </p:cNvSpPr>
          <p:nvPr/>
        </p:nvSpPr>
        <p:spPr bwMode="auto">
          <a:xfrm>
            <a:off x="3657600" y="6199188"/>
            <a:ext cx="4008438" cy="307975"/>
          </a:xfrm>
          <a:prstGeom prst="rect">
            <a:avLst/>
          </a:prstGeom>
          <a:noFill/>
          <a:ln w="9525">
            <a:noFill/>
            <a:miter lim="800000"/>
            <a:headEnd/>
            <a:tailEnd/>
          </a:ln>
        </p:spPr>
        <p:txBody>
          <a:bodyPr wrap="none">
            <a:spAutoFit/>
          </a:bodyPr>
          <a:lstStyle/>
          <a:p>
            <a:pPr defTabSz="457200" fontAlgn="auto">
              <a:spcAft>
                <a:spcPts val="0"/>
              </a:spcAft>
            </a:pPr>
            <a:r>
              <a:rPr lang="en-US" sz="1800">
                <a:solidFill>
                  <a:prstClr val="black"/>
                </a:solidFill>
                <a:latin typeface="Times New Roman" pitchFamily="18" charset="0"/>
                <a:cs typeface="Times New Roman" pitchFamily="18" charset="0"/>
              </a:rPr>
              <a:t>P. Pyykkö, Phys. Chem. Chem. Phys. </a:t>
            </a:r>
            <a:r>
              <a:rPr lang="en-US" sz="1800" b="1">
                <a:solidFill>
                  <a:prstClr val="black"/>
                </a:solidFill>
                <a:latin typeface="Times New Roman" pitchFamily="18" charset="0"/>
                <a:cs typeface="Times New Roman" pitchFamily="18" charset="0"/>
              </a:rPr>
              <a:t>13</a:t>
            </a:r>
            <a:r>
              <a:rPr lang="en-US" sz="1800">
                <a:solidFill>
                  <a:prstClr val="black"/>
                </a:solidFill>
                <a:latin typeface="Times New Roman" pitchFamily="18" charset="0"/>
                <a:cs typeface="Times New Roman" pitchFamily="18" charset="0"/>
              </a:rPr>
              <a:t>, 161 (2011)</a:t>
            </a:r>
          </a:p>
        </p:txBody>
      </p:sp>
      <p:sp>
        <p:nvSpPr>
          <p:cNvPr id="8" name="Oval 7"/>
          <p:cNvSpPr>
            <a:spLocks noChangeArrowheads="1"/>
          </p:cNvSpPr>
          <p:nvPr/>
        </p:nvSpPr>
        <p:spPr bwMode="auto">
          <a:xfrm>
            <a:off x="4129088"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9" name="Oval 8"/>
          <p:cNvSpPr>
            <a:spLocks noChangeArrowheads="1"/>
          </p:cNvSpPr>
          <p:nvPr/>
        </p:nvSpPr>
        <p:spPr bwMode="auto">
          <a:xfrm>
            <a:off x="4473575"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10" name="Oval 9"/>
          <p:cNvSpPr>
            <a:spLocks noChangeArrowheads="1"/>
          </p:cNvSpPr>
          <p:nvPr/>
        </p:nvSpPr>
        <p:spPr bwMode="auto">
          <a:xfrm>
            <a:off x="4818063"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12" name="Oval 11"/>
          <p:cNvSpPr>
            <a:spLocks noChangeArrowheads="1"/>
          </p:cNvSpPr>
          <p:nvPr/>
        </p:nvSpPr>
        <p:spPr bwMode="auto">
          <a:xfrm>
            <a:off x="5508625"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14" name="Oval 13"/>
          <p:cNvSpPr>
            <a:spLocks noChangeArrowheads="1"/>
          </p:cNvSpPr>
          <p:nvPr/>
        </p:nvSpPr>
        <p:spPr bwMode="auto">
          <a:xfrm>
            <a:off x="6197600"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15" name="Oval 14"/>
          <p:cNvSpPr>
            <a:spLocks noChangeArrowheads="1"/>
          </p:cNvSpPr>
          <p:nvPr/>
        </p:nvSpPr>
        <p:spPr bwMode="auto">
          <a:xfrm>
            <a:off x="6542088"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16" name="Oval 15"/>
          <p:cNvSpPr>
            <a:spLocks noChangeArrowheads="1"/>
          </p:cNvSpPr>
          <p:nvPr/>
        </p:nvSpPr>
        <p:spPr bwMode="auto">
          <a:xfrm>
            <a:off x="6886575"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17" name="Oval 16"/>
          <p:cNvSpPr>
            <a:spLocks noChangeArrowheads="1"/>
          </p:cNvSpPr>
          <p:nvPr/>
        </p:nvSpPr>
        <p:spPr bwMode="auto">
          <a:xfrm>
            <a:off x="7231063" y="4467225"/>
            <a:ext cx="457200" cy="476250"/>
          </a:xfrm>
          <a:prstGeom prst="ellipse">
            <a:avLst/>
          </a:prstGeom>
          <a:noFill/>
          <a:ln w="19050" algn="ctr">
            <a:solidFill>
              <a:srgbClr val="FF0000"/>
            </a:solidFill>
            <a:round/>
            <a:headEnd/>
            <a:tailEnd/>
          </a:ln>
        </p:spPr>
        <p:txBody>
          <a:bodyPr>
            <a:spAutoFit/>
          </a:bodyPr>
          <a:lstStyle/>
          <a:p>
            <a:pPr defTabSz="457200" fontAlgn="auto">
              <a:spcAft>
                <a:spcPts val="0"/>
              </a:spcAft>
            </a:pPr>
            <a:endParaRPr lang="de-DE" sz="1800">
              <a:solidFill>
                <a:prstClr val="black"/>
              </a:solidFill>
              <a:latin typeface="Arial"/>
            </a:endParaRPr>
          </a:p>
        </p:txBody>
      </p:sp>
      <p:sp>
        <p:nvSpPr>
          <p:cNvPr id="18" name="TextBox 17"/>
          <p:cNvSpPr txBox="1">
            <a:spLocks noChangeArrowheads="1"/>
          </p:cNvSpPr>
          <p:nvPr/>
        </p:nvSpPr>
        <p:spPr bwMode="auto">
          <a:xfrm>
            <a:off x="76200" y="4433888"/>
            <a:ext cx="1219200" cy="1077912"/>
          </a:xfrm>
          <a:prstGeom prst="rect">
            <a:avLst/>
          </a:prstGeom>
          <a:noFill/>
          <a:ln w="9525">
            <a:noFill/>
            <a:miter lim="800000"/>
            <a:headEnd/>
            <a:tailEnd/>
          </a:ln>
        </p:spPr>
        <p:txBody>
          <a:bodyPr>
            <a:spAutoFit/>
          </a:bodyPr>
          <a:lstStyle/>
          <a:p>
            <a:pPr algn="ctr" defTabSz="457200" fontAlgn="auto">
              <a:spcAft>
                <a:spcPts val="0"/>
              </a:spcAft>
            </a:pPr>
            <a:r>
              <a:rPr lang="en-US" sz="1800" b="1">
                <a:solidFill>
                  <a:srgbClr val="FF0000"/>
                </a:solidFill>
                <a:latin typeface="Calibri" pitchFamily="34" charset="0"/>
              </a:rPr>
              <a:t>Elements for which no chemical info known</a:t>
            </a:r>
          </a:p>
        </p:txBody>
      </p:sp>
      <p:cxnSp>
        <p:nvCxnSpPr>
          <p:cNvPr id="20" name="Straight Connector 19"/>
          <p:cNvCxnSpPr>
            <a:cxnSpLocks noChangeShapeType="1"/>
            <a:stCxn id="18" idx="3"/>
            <a:endCxn id="17" idx="4"/>
          </p:cNvCxnSpPr>
          <p:nvPr/>
        </p:nvCxnSpPr>
        <p:spPr bwMode="auto">
          <a:xfrm flipV="1">
            <a:off x="1295400" y="4943475"/>
            <a:ext cx="6164263" cy="30163"/>
          </a:xfrm>
          <a:prstGeom prst="line">
            <a:avLst/>
          </a:prstGeom>
          <a:noFill/>
          <a:ln w="22225" algn="ctr">
            <a:solidFill>
              <a:srgbClr val="FF0000"/>
            </a:solidFill>
            <a:round/>
            <a:headEnd/>
            <a:tailEnd/>
          </a:ln>
        </p:spPr>
      </p:cxnSp>
      <p:sp>
        <p:nvSpPr>
          <p:cNvPr id="7" name="TextBox 6"/>
          <p:cNvSpPr txBox="1"/>
          <p:nvPr/>
        </p:nvSpPr>
        <p:spPr>
          <a:xfrm>
            <a:off x="7656513" y="3759200"/>
            <a:ext cx="1455737" cy="2032000"/>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a:spAutoFit/>
          </a:bodyPr>
          <a:lstStyle/>
          <a:p>
            <a:pPr algn="ctr" defTabSz="457200" fontAlgn="auto">
              <a:spcAft>
                <a:spcPts val="0"/>
              </a:spcAft>
              <a:defRPr/>
            </a:pPr>
            <a:r>
              <a:rPr lang="en-US" sz="1800" b="1" dirty="0">
                <a:solidFill>
                  <a:prstClr val="black"/>
                </a:solidFill>
                <a:latin typeface="Helvetica" pitchFamily="34" charset="0"/>
              </a:rPr>
              <a:t>Elements don’t have to fit into the periodic table in this 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6"/>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7"/>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9" grpId="0" animBg="1"/>
      <p:bldP spid="9" grpId="1" animBg="1"/>
      <p:bldP spid="10" grpId="0" animBg="1"/>
      <p:bldP spid="10"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p:bldP spid="18" grpId="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0136"/>
            <a:ext cx="8877300" cy="1251062"/>
          </a:xfrm>
        </p:spPr>
        <p:txBody>
          <a:bodyPr/>
          <a:lstStyle/>
          <a:p>
            <a:r>
              <a:rPr lang="en-US" sz="2800" dirty="0"/>
              <a:t>An episode of The Big Bang Theory had Sheldon theoretically discovering a stable SHE</a:t>
            </a:r>
          </a:p>
        </p:txBody>
      </p:sp>
      <p:pic>
        <p:nvPicPr>
          <p:cNvPr id="3" name="Picture 2" descr="BigBangTheory.JPG"/>
          <p:cNvPicPr>
            <a:picLocks noChangeAspect="1"/>
          </p:cNvPicPr>
          <p:nvPr/>
        </p:nvPicPr>
        <p:blipFill>
          <a:blip r:embed="rId2"/>
          <a:stretch>
            <a:fillRect/>
          </a:stretch>
        </p:blipFill>
        <p:spPr>
          <a:xfrm>
            <a:off x="1233487" y="1714500"/>
            <a:ext cx="6677025" cy="3829050"/>
          </a:xfrm>
          <a:prstGeom prst="rect">
            <a:avLst/>
          </a:prstGeom>
        </p:spPr>
      </p:pic>
      <p:sp>
        <p:nvSpPr>
          <p:cNvPr id="4" name="TextBox 3"/>
          <p:cNvSpPr txBox="1"/>
          <p:nvPr/>
        </p:nvSpPr>
        <p:spPr>
          <a:xfrm>
            <a:off x="5534025" y="6162675"/>
            <a:ext cx="3541354" cy="276999"/>
          </a:xfrm>
          <a:prstGeom prst="rect">
            <a:avLst/>
          </a:prstGeom>
          <a:noFill/>
        </p:spPr>
        <p:txBody>
          <a:bodyPr wrap="none" rtlCol="0">
            <a:spAutoFit/>
          </a:bodyPr>
          <a:lstStyle/>
          <a:p>
            <a:pPr defTabSz="457200" eaLnBrk="1" fontAlgn="auto" hangingPunct="1">
              <a:spcBef>
                <a:spcPts val="0"/>
              </a:spcBef>
              <a:spcAft>
                <a:spcPts val="0"/>
              </a:spcAft>
            </a:pPr>
            <a:r>
              <a:rPr lang="en-US" sz="1200" b="1" dirty="0">
                <a:solidFill>
                  <a:prstClr val="black"/>
                </a:solidFill>
                <a:latin typeface="Arial"/>
              </a:rPr>
              <a:t>Season 7 (2013) – “The Romance Resonance”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Sheldon’s four reactions would you use to make element 120?</a:t>
            </a:r>
          </a:p>
        </p:txBody>
      </p:sp>
      <p:sp>
        <p:nvSpPr>
          <p:cNvPr id="3" name="TextBox 2"/>
          <p:cNvSpPr txBox="1"/>
          <p:nvPr/>
        </p:nvSpPr>
        <p:spPr>
          <a:xfrm>
            <a:off x="381000" y="2057400"/>
            <a:ext cx="8610600" cy="1785104"/>
          </a:xfrm>
          <a:prstGeom prst="rect">
            <a:avLst/>
          </a:prstGeom>
          <a:noFill/>
        </p:spPr>
        <p:txBody>
          <a:bodyPr wrap="square" rtlCol="0">
            <a:spAutoFit/>
          </a:bodyPr>
          <a:lstStyle/>
          <a:p>
            <a:r>
              <a:rPr lang="en-US" sz="2000" b="1" dirty="0">
                <a:latin typeface="Cambria" panose="02040503050406030204" pitchFamily="18" charset="0"/>
              </a:rPr>
              <a:t>A) </a:t>
            </a:r>
            <a:r>
              <a:rPr lang="en-US" sz="2000" b="1" baseline="30000" dirty="0">
                <a:latin typeface="Cambria" panose="02040503050406030204" pitchFamily="18" charset="0"/>
              </a:rPr>
              <a:t>258</a:t>
            </a:r>
            <a:r>
              <a:rPr lang="en-US" sz="2000" b="1" dirty="0">
                <a:latin typeface="Cambria" panose="02040503050406030204" pitchFamily="18" charset="0"/>
              </a:rPr>
              <a:t>Md + </a:t>
            </a:r>
            <a:r>
              <a:rPr lang="en-US" sz="2000" b="1" baseline="30000" dirty="0">
                <a:latin typeface="Cambria" panose="02040503050406030204" pitchFamily="18" charset="0"/>
              </a:rPr>
              <a:t>40</a:t>
            </a:r>
            <a:r>
              <a:rPr lang="en-US" sz="2000" b="1" dirty="0">
                <a:latin typeface="Cambria" panose="02040503050406030204" pitchFamily="18" charset="0"/>
              </a:rPr>
              <a:t>K </a:t>
            </a:r>
            <a:r>
              <a:rPr lang="en-US" sz="2000" b="1" dirty="0">
                <a:latin typeface="Cambria" panose="02040503050406030204" pitchFamily="18" charset="0"/>
                <a:sym typeface="Wingdings" panose="05000000000000000000" pitchFamily="2" charset="2"/>
              </a:rPr>
              <a:t> </a:t>
            </a:r>
            <a:r>
              <a:rPr lang="en-US" sz="2000" b="1" baseline="30000" dirty="0">
                <a:latin typeface="Cambria" panose="02040503050406030204" pitchFamily="18" charset="0"/>
                <a:sym typeface="Wingdings" panose="05000000000000000000" pitchFamily="2" charset="2"/>
              </a:rPr>
              <a:t>298</a:t>
            </a:r>
            <a:r>
              <a:rPr lang="en-US" sz="2000" b="1" dirty="0">
                <a:latin typeface="Cambria" panose="02040503050406030204" pitchFamily="18" charset="0"/>
                <a:sym typeface="Wingdings" panose="05000000000000000000" pitchFamily="2" charset="2"/>
              </a:rPr>
              <a:t>120*</a:t>
            </a:r>
            <a:endParaRPr lang="en-US" sz="2000" b="1" dirty="0">
              <a:latin typeface="Cambria" panose="02040503050406030204" pitchFamily="18" charset="0"/>
            </a:endParaRPr>
          </a:p>
          <a:p>
            <a:r>
              <a:rPr lang="en-US" sz="2000" b="1" dirty="0">
                <a:latin typeface="Cambria" panose="02040503050406030204" pitchFamily="18" charset="0"/>
              </a:rPr>
              <a:t>B) </a:t>
            </a:r>
            <a:r>
              <a:rPr lang="en-US" sz="2000" b="1" baseline="30000" dirty="0">
                <a:latin typeface="Cambria" panose="02040503050406030204" pitchFamily="18" charset="0"/>
              </a:rPr>
              <a:t>244</a:t>
            </a:r>
            <a:r>
              <a:rPr lang="en-US" sz="2000" b="1" dirty="0">
                <a:latin typeface="Cambria" panose="02040503050406030204" pitchFamily="18" charset="0"/>
              </a:rPr>
              <a:t>Pu + </a:t>
            </a:r>
            <a:r>
              <a:rPr lang="en-US" sz="2000" b="1" baseline="30000" dirty="0">
                <a:latin typeface="Cambria" panose="02040503050406030204" pitchFamily="18" charset="0"/>
              </a:rPr>
              <a:t>58</a:t>
            </a:r>
            <a:r>
              <a:rPr lang="en-US" sz="2000" b="1" dirty="0">
                <a:latin typeface="Cambria" panose="02040503050406030204" pitchFamily="18" charset="0"/>
              </a:rPr>
              <a:t>Fe </a:t>
            </a:r>
            <a:r>
              <a:rPr lang="en-US" sz="2000" b="1" dirty="0">
                <a:latin typeface="Cambria" panose="02040503050406030204" pitchFamily="18" charset="0"/>
                <a:sym typeface="Wingdings" panose="05000000000000000000" pitchFamily="2" charset="2"/>
              </a:rPr>
              <a:t> </a:t>
            </a:r>
            <a:r>
              <a:rPr lang="en-US" sz="2000" b="1" baseline="30000" dirty="0">
                <a:latin typeface="Cambria" panose="02040503050406030204" pitchFamily="18" charset="0"/>
                <a:sym typeface="Wingdings" panose="05000000000000000000" pitchFamily="2" charset="2"/>
              </a:rPr>
              <a:t>302</a:t>
            </a:r>
            <a:r>
              <a:rPr lang="en-US" sz="2000" b="1" dirty="0">
                <a:latin typeface="Cambria" panose="02040503050406030204" pitchFamily="18" charset="0"/>
                <a:sym typeface="Wingdings" panose="05000000000000000000" pitchFamily="2" charset="2"/>
              </a:rPr>
              <a:t>120*</a:t>
            </a:r>
            <a:endParaRPr lang="en-US" sz="2000" b="1" dirty="0">
              <a:latin typeface="Cambria" panose="02040503050406030204" pitchFamily="18" charset="0"/>
            </a:endParaRPr>
          </a:p>
          <a:p>
            <a:r>
              <a:rPr lang="en-US" sz="2000" b="1" dirty="0">
                <a:latin typeface="Cambria" panose="02040503050406030204" pitchFamily="18" charset="0"/>
              </a:rPr>
              <a:t>C) </a:t>
            </a:r>
            <a:r>
              <a:rPr lang="en-US" sz="2000" b="1" baseline="30000" dirty="0">
                <a:latin typeface="Cambria" panose="02040503050406030204" pitchFamily="18" charset="0"/>
              </a:rPr>
              <a:t>248</a:t>
            </a:r>
            <a:r>
              <a:rPr lang="en-US" sz="2000" b="1" dirty="0">
                <a:latin typeface="Cambria" panose="02040503050406030204" pitchFamily="18" charset="0"/>
              </a:rPr>
              <a:t>Cm + </a:t>
            </a:r>
            <a:r>
              <a:rPr lang="en-US" sz="2000" b="1" baseline="30000" dirty="0">
                <a:latin typeface="Cambria" panose="02040503050406030204" pitchFamily="18" charset="0"/>
              </a:rPr>
              <a:t>54</a:t>
            </a:r>
            <a:r>
              <a:rPr lang="en-US" sz="2000" b="1" dirty="0">
                <a:latin typeface="Cambria" panose="02040503050406030204" pitchFamily="18" charset="0"/>
              </a:rPr>
              <a:t>Cr </a:t>
            </a:r>
            <a:r>
              <a:rPr lang="en-US" sz="2000" b="1" dirty="0">
                <a:latin typeface="Cambria" panose="02040503050406030204" pitchFamily="18" charset="0"/>
                <a:sym typeface="Wingdings" panose="05000000000000000000" pitchFamily="2" charset="2"/>
              </a:rPr>
              <a:t> </a:t>
            </a:r>
            <a:r>
              <a:rPr lang="en-US" sz="2000" b="1" baseline="30000" dirty="0">
                <a:latin typeface="Cambria" panose="02040503050406030204" pitchFamily="18" charset="0"/>
                <a:sym typeface="Wingdings" panose="05000000000000000000" pitchFamily="2" charset="2"/>
              </a:rPr>
              <a:t>302</a:t>
            </a:r>
            <a:r>
              <a:rPr lang="en-US" sz="2000" b="1" dirty="0">
                <a:latin typeface="Cambria" panose="02040503050406030204" pitchFamily="18" charset="0"/>
                <a:sym typeface="Wingdings" panose="05000000000000000000" pitchFamily="2" charset="2"/>
              </a:rPr>
              <a:t>120*</a:t>
            </a:r>
            <a:endParaRPr lang="en-US" sz="2000" b="1" dirty="0">
              <a:latin typeface="Cambria" panose="02040503050406030204" pitchFamily="18" charset="0"/>
            </a:endParaRPr>
          </a:p>
          <a:p>
            <a:r>
              <a:rPr lang="en-US" sz="2000" b="1" dirty="0">
                <a:latin typeface="Cambria" panose="02040503050406030204" pitchFamily="18" charset="0"/>
              </a:rPr>
              <a:t>D) </a:t>
            </a:r>
            <a:r>
              <a:rPr lang="en-US" sz="2000" b="1" baseline="30000" dirty="0">
                <a:latin typeface="Cambria" panose="02040503050406030204" pitchFamily="18" charset="0"/>
              </a:rPr>
              <a:t>238</a:t>
            </a:r>
            <a:r>
              <a:rPr lang="en-US" sz="2000" b="1" dirty="0">
                <a:latin typeface="Cambria" panose="02040503050406030204" pitchFamily="18" charset="0"/>
              </a:rPr>
              <a:t>U + </a:t>
            </a:r>
            <a:r>
              <a:rPr lang="en-US" sz="2000" b="1" baseline="30000" dirty="0">
                <a:latin typeface="Cambria" panose="02040503050406030204" pitchFamily="18" charset="0"/>
              </a:rPr>
              <a:t>64</a:t>
            </a:r>
            <a:r>
              <a:rPr lang="en-US" sz="2000" b="1" dirty="0">
                <a:latin typeface="Cambria" panose="02040503050406030204" pitchFamily="18" charset="0"/>
              </a:rPr>
              <a:t>Ni </a:t>
            </a:r>
            <a:r>
              <a:rPr lang="en-US" sz="2000" b="1" dirty="0">
                <a:latin typeface="Cambria" panose="02040503050406030204" pitchFamily="18" charset="0"/>
                <a:sym typeface="Wingdings" panose="05000000000000000000" pitchFamily="2" charset="2"/>
              </a:rPr>
              <a:t> </a:t>
            </a:r>
            <a:r>
              <a:rPr lang="en-US" sz="2000" b="1" baseline="30000" dirty="0">
                <a:latin typeface="Cambria" panose="02040503050406030204" pitchFamily="18" charset="0"/>
                <a:sym typeface="Wingdings" panose="05000000000000000000" pitchFamily="2" charset="2"/>
              </a:rPr>
              <a:t>302</a:t>
            </a:r>
            <a:r>
              <a:rPr lang="en-US" sz="2000" b="1" dirty="0">
                <a:latin typeface="Cambria" panose="02040503050406030204" pitchFamily="18" charset="0"/>
                <a:sym typeface="Wingdings" panose="05000000000000000000" pitchFamily="2" charset="2"/>
              </a:rPr>
              <a:t>120*</a:t>
            </a:r>
            <a:endParaRPr lang="en-US" sz="2000" b="1" dirty="0">
              <a:latin typeface="Cambria" panose="02040503050406030204" pitchFamily="18" charset="0"/>
            </a:endParaRPr>
          </a:p>
        </p:txBody>
      </p:sp>
      <p:sp>
        <p:nvSpPr>
          <p:cNvPr id="4" name="TextBox 3"/>
          <p:cNvSpPr txBox="1"/>
          <p:nvPr/>
        </p:nvSpPr>
        <p:spPr>
          <a:xfrm>
            <a:off x="1143000" y="4648200"/>
            <a:ext cx="6629400" cy="1077218"/>
          </a:xfrm>
          <a:prstGeom prst="rect">
            <a:avLst/>
          </a:prstGeom>
          <a:noFill/>
        </p:spPr>
        <p:txBody>
          <a:bodyPr wrap="square" rtlCol="0">
            <a:spAutoFit/>
          </a:bodyPr>
          <a:lstStyle/>
          <a:p>
            <a:r>
              <a:rPr lang="en-US" sz="3200" b="1" dirty="0">
                <a:latin typeface="Cambria" panose="02040503050406030204" pitchFamily="18" charset="0"/>
              </a:rPr>
              <a:t>Answer: All but A have been tried, </a:t>
            </a:r>
            <a:r>
              <a:rPr lang="en-US" sz="3200" b="1" dirty="0" err="1">
                <a:latin typeface="Cambria" panose="02040503050406030204" pitchFamily="18" charset="0"/>
              </a:rPr>
              <a:t>Md</a:t>
            </a:r>
            <a:r>
              <a:rPr lang="en-US" sz="3200" b="1" dirty="0">
                <a:latin typeface="Cambria" panose="02040503050406030204" pitchFamily="18" charset="0"/>
              </a:rPr>
              <a:t> target not possible – t</a:t>
            </a:r>
            <a:r>
              <a:rPr lang="en-US" sz="3200" b="1" baseline="-25000" dirty="0">
                <a:latin typeface="Cambria" panose="02040503050406030204" pitchFamily="18" charset="0"/>
              </a:rPr>
              <a:t>1/2</a:t>
            </a:r>
            <a:r>
              <a:rPr lang="en-US" sz="3200" b="1" dirty="0">
                <a:latin typeface="Cambria" panose="02040503050406030204" pitchFamily="18" charset="0"/>
              </a:rPr>
              <a:t> = 51d</a:t>
            </a:r>
          </a:p>
        </p:txBody>
      </p:sp>
    </p:spTree>
    <p:extLst>
      <p:ext uri="{BB962C8B-B14F-4D97-AF65-F5344CB8AC3E}">
        <p14:creationId xmlns:p14="http://schemas.microsoft.com/office/powerpoint/2010/main" val="7555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sz="2800"/>
              <a:t>Now there are a variety of ways to visualize chemical periodicity</a:t>
            </a:r>
          </a:p>
        </p:txBody>
      </p:sp>
      <p:sp>
        <p:nvSpPr>
          <p:cNvPr id="332804" name="Rectangle 4"/>
          <p:cNvSpPr>
            <a:spLocks noChangeArrowheads="1"/>
          </p:cNvSpPr>
          <p:nvPr/>
        </p:nvSpPr>
        <p:spPr bwMode="auto">
          <a:xfrm>
            <a:off x="7137400" y="4103688"/>
            <a:ext cx="1716088" cy="1651000"/>
          </a:xfrm>
          <a:prstGeom prst="rect">
            <a:avLst/>
          </a:prstGeom>
          <a:solidFill>
            <a:srgbClr val="FFFF99"/>
          </a:solidFill>
          <a:ln w="38100">
            <a:solidFill>
              <a:schemeClr val="tx1"/>
            </a:solidFill>
            <a:miter lim="800000"/>
            <a:headEnd/>
            <a:tailEnd/>
          </a:ln>
          <a:effectLst/>
        </p:spPr>
        <p:txBody>
          <a:bodyPr wrap="none" anchor="ctr"/>
          <a:lstStyle/>
          <a:p>
            <a:endParaRPr lang="en-US"/>
          </a:p>
        </p:txBody>
      </p:sp>
      <p:pic>
        <p:nvPicPr>
          <p:cNvPr id="332805" name="Picture 5" descr="stowetable"/>
          <p:cNvPicPr>
            <a:picLocks noChangeAspect="1" noChangeArrowheads="1"/>
          </p:cNvPicPr>
          <p:nvPr/>
        </p:nvPicPr>
        <p:blipFill>
          <a:blip r:embed="rId2" cstate="print"/>
          <a:srcRect/>
          <a:stretch>
            <a:fillRect/>
          </a:stretch>
        </p:blipFill>
        <p:spPr bwMode="auto">
          <a:xfrm>
            <a:off x="366713" y="1538288"/>
            <a:ext cx="3384550" cy="3043237"/>
          </a:xfrm>
          <a:prstGeom prst="rect">
            <a:avLst/>
          </a:prstGeom>
          <a:noFill/>
        </p:spPr>
      </p:pic>
      <p:pic>
        <p:nvPicPr>
          <p:cNvPr id="332806" name="Picture 6" descr="triangle"/>
          <p:cNvPicPr>
            <a:picLocks noChangeAspect="1" noChangeArrowheads="1"/>
          </p:cNvPicPr>
          <p:nvPr/>
        </p:nvPicPr>
        <p:blipFill>
          <a:blip r:embed="rId3" cstate="print"/>
          <a:srcRect/>
          <a:stretch>
            <a:fillRect/>
          </a:stretch>
        </p:blipFill>
        <p:spPr bwMode="auto">
          <a:xfrm>
            <a:off x="4894263" y="1420813"/>
            <a:ext cx="4110037" cy="2500312"/>
          </a:xfrm>
          <a:prstGeom prst="rect">
            <a:avLst/>
          </a:prstGeom>
          <a:noFill/>
        </p:spPr>
      </p:pic>
      <p:pic>
        <p:nvPicPr>
          <p:cNvPr id="332807" name="Picture 7" descr="spiral"/>
          <p:cNvPicPr>
            <a:picLocks noChangeAspect="1" noChangeArrowheads="1"/>
          </p:cNvPicPr>
          <p:nvPr/>
        </p:nvPicPr>
        <p:blipFill>
          <a:blip r:embed="rId4" cstate="print"/>
          <a:srcRect/>
          <a:stretch>
            <a:fillRect/>
          </a:stretch>
        </p:blipFill>
        <p:spPr bwMode="auto">
          <a:xfrm>
            <a:off x="3248025" y="3894138"/>
            <a:ext cx="3502025" cy="2963862"/>
          </a:xfrm>
          <a:prstGeom prst="rect">
            <a:avLst/>
          </a:prstGeom>
          <a:noFill/>
        </p:spPr>
      </p:pic>
      <p:sp>
        <p:nvSpPr>
          <p:cNvPr id="332808" name="Text Box 8"/>
          <p:cNvSpPr txBox="1">
            <a:spLocks noChangeArrowheads="1"/>
          </p:cNvSpPr>
          <p:nvPr/>
        </p:nvSpPr>
        <p:spPr bwMode="auto">
          <a:xfrm>
            <a:off x="7156450" y="4068763"/>
            <a:ext cx="1698625" cy="1616075"/>
          </a:xfrm>
          <a:prstGeom prst="rect">
            <a:avLst/>
          </a:prstGeom>
          <a:noFill/>
          <a:ln w="12700">
            <a:noFill/>
            <a:miter lim="800000"/>
            <a:headEnd/>
            <a:tailEnd/>
          </a:ln>
          <a:effectLst/>
        </p:spPr>
        <p:txBody>
          <a:bodyPr>
            <a:spAutoFit/>
          </a:bodyPr>
          <a:lstStyle/>
          <a:p>
            <a:pPr algn="ctr">
              <a:spcBef>
                <a:spcPct val="0"/>
              </a:spcBef>
            </a:pPr>
            <a:r>
              <a:rPr lang="en-US" sz="2000" b="1">
                <a:solidFill>
                  <a:schemeClr val="tx1"/>
                </a:solidFill>
                <a:latin typeface="Helvetica" pitchFamily="48" charset="0"/>
              </a:rPr>
              <a:t>g-orbitals are predicted to start filling at Z=120!</a:t>
            </a:r>
          </a:p>
        </p:txBody>
      </p:sp>
      <p:sp>
        <p:nvSpPr>
          <p:cNvPr id="332809" name="Line 9"/>
          <p:cNvSpPr>
            <a:spLocks noChangeShapeType="1"/>
          </p:cNvSpPr>
          <p:nvPr/>
        </p:nvSpPr>
        <p:spPr bwMode="auto">
          <a:xfrm flipH="1">
            <a:off x="5899150" y="4281488"/>
            <a:ext cx="1238250" cy="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Another episode had element 117 decay chains in background</a:t>
            </a:r>
          </a:p>
        </p:txBody>
      </p:sp>
      <p:pic>
        <p:nvPicPr>
          <p:cNvPr id="245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676400"/>
            <a:ext cx="73914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p:cNvSpPr txBox="1">
            <a:spLocks noChangeArrowheads="1"/>
          </p:cNvSpPr>
          <p:nvPr/>
        </p:nvSpPr>
        <p:spPr bwMode="auto">
          <a:xfrm>
            <a:off x="1468437" y="6074190"/>
            <a:ext cx="6799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The Big Bang Theory, Season 9 Episode 15: The Valentino Submergence</a:t>
            </a:r>
          </a:p>
        </p:txBody>
      </p:sp>
    </p:spTree>
    <p:extLst>
      <p:ext uri="{BB962C8B-B14F-4D97-AF65-F5344CB8AC3E}">
        <p14:creationId xmlns:p14="http://schemas.microsoft.com/office/powerpoint/2010/main" val="2913820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266264"/>
          </a:xfrm>
        </p:spPr>
        <p:txBody>
          <a:bodyPr>
            <a:normAutofit fontScale="77500" lnSpcReduction="20000"/>
          </a:bodyPr>
          <a:lstStyle/>
          <a:p>
            <a:r>
              <a:rPr lang="en-US" dirty="0"/>
              <a:t>Production of SHE has proceeded with hot fusion reactions over the last 10-15 years – now producing more than just 1 or 2 atoms</a:t>
            </a:r>
          </a:p>
          <a:p>
            <a:r>
              <a:rPr lang="en-US" dirty="0"/>
              <a:t>Nuclear chemistry and physics techniques are used to explore nuclear and chemical properties of the heaviest elements</a:t>
            </a:r>
          </a:p>
          <a:p>
            <a:r>
              <a:rPr lang="en-US" dirty="0"/>
              <a:t>Five elements have been confirmed by other laboratories and six have been named (</a:t>
            </a:r>
            <a:r>
              <a:rPr lang="en-US" dirty="0" err="1"/>
              <a:t>Nh</a:t>
            </a:r>
            <a:r>
              <a:rPr lang="en-US" dirty="0"/>
              <a:t>, </a:t>
            </a:r>
            <a:r>
              <a:rPr lang="en-US" dirty="0" err="1"/>
              <a:t>Fl</a:t>
            </a:r>
            <a:r>
              <a:rPr lang="en-US" dirty="0"/>
              <a:t>, Mc, </a:t>
            </a:r>
            <a:r>
              <a:rPr lang="en-US" dirty="0" err="1"/>
              <a:t>Lv</a:t>
            </a:r>
            <a:r>
              <a:rPr lang="en-US" dirty="0"/>
              <a:t>, </a:t>
            </a:r>
            <a:r>
              <a:rPr lang="en-US" dirty="0" err="1"/>
              <a:t>Ts</a:t>
            </a:r>
            <a:r>
              <a:rPr lang="en-US" dirty="0"/>
              <a:t>, and </a:t>
            </a:r>
            <a:r>
              <a:rPr lang="en-US" dirty="0" err="1"/>
              <a:t>Og</a:t>
            </a:r>
            <a:r>
              <a:rPr lang="en-US" dirty="0"/>
              <a:t>)</a:t>
            </a:r>
          </a:p>
          <a:p>
            <a:r>
              <a:rPr lang="en-US" dirty="0"/>
              <a:t>Exploration of the limits of nuclear and chemical stability continue</a:t>
            </a:r>
          </a:p>
          <a:p>
            <a:pPr lvl="1"/>
            <a:r>
              <a:rPr lang="en-US" dirty="0"/>
              <a:t>Experiment with </a:t>
            </a:r>
            <a:r>
              <a:rPr lang="en-US" baseline="30000" dirty="0"/>
              <a:t>251</a:t>
            </a:r>
            <a:r>
              <a:rPr lang="en-US" dirty="0"/>
              <a:t>Cf target</a:t>
            </a:r>
          </a:p>
          <a:p>
            <a:pPr lvl="1"/>
            <a:r>
              <a:rPr lang="en-US" dirty="0"/>
              <a:t>Attempted experiments to make elements 119 and 120</a:t>
            </a:r>
          </a:p>
          <a:p>
            <a:pPr lvl="1"/>
            <a:r>
              <a:rPr lang="en-US" dirty="0"/>
              <a:t>First mass number measurement of a SHE (</a:t>
            </a:r>
            <a:r>
              <a:rPr lang="en-US" baseline="30000" dirty="0"/>
              <a:t>288</a:t>
            </a:r>
            <a:r>
              <a:rPr lang="en-US" dirty="0"/>
              <a:t>Mc and </a:t>
            </a:r>
            <a:r>
              <a:rPr lang="en-US" baseline="30000" dirty="0"/>
              <a:t>284</a:t>
            </a:r>
            <a:r>
              <a:rPr lang="en-US" dirty="0"/>
              <a:t>Nh)</a:t>
            </a:r>
          </a:p>
          <a:p>
            <a:r>
              <a:rPr lang="en-US" dirty="0"/>
              <a:t>Experiments to explore the nuclear structure of the heaviest elements and try to identify elements by detecting x-rays have been performed</a:t>
            </a:r>
          </a:p>
        </p:txBody>
      </p:sp>
      <p:sp>
        <p:nvSpPr>
          <p:cNvPr id="3" name="Title 2"/>
          <p:cNvSpPr>
            <a:spLocks noGrp="1"/>
          </p:cNvSpPr>
          <p:nvPr>
            <p:ph type="title"/>
          </p:nvPr>
        </p:nvSpPr>
        <p:spPr>
          <a:xfrm>
            <a:off x="457200" y="220136"/>
            <a:ext cx="8229600" cy="922864"/>
          </a:xfrm>
        </p:spPr>
        <p:txBody>
          <a:bodyPr/>
          <a:lstStyle/>
          <a:p>
            <a:r>
              <a:rPr lang="en-US" dirty="0"/>
              <a:t>Conclusions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3" name="Rectangle 7"/>
          <p:cNvSpPr>
            <a:spLocks noGrp="1" noChangeArrowheads="1"/>
          </p:cNvSpPr>
          <p:nvPr>
            <p:ph type="title"/>
          </p:nvPr>
        </p:nvSpPr>
        <p:spPr>
          <a:xfrm>
            <a:off x="457200" y="220136"/>
            <a:ext cx="8229600" cy="694264"/>
          </a:xfrm>
        </p:spPr>
        <p:txBody>
          <a:bodyPr/>
          <a:lstStyle/>
          <a:p>
            <a:r>
              <a:rPr lang="en-US" sz="2800" dirty="0"/>
              <a:t>I am of course discussing the work of many</a:t>
            </a:r>
          </a:p>
        </p:txBody>
      </p:sp>
      <p:sp>
        <p:nvSpPr>
          <p:cNvPr id="362504" name="Rectangle 8"/>
          <p:cNvSpPr>
            <a:spLocks noGrp="1" noChangeArrowheads="1"/>
          </p:cNvSpPr>
          <p:nvPr>
            <p:ph type="body" idx="4294967295"/>
          </p:nvPr>
        </p:nvSpPr>
        <p:spPr bwMode="auto">
          <a:xfrm>
            <a:off x="333375" y="1295400"/>
            <a:ext cx="8229600" cy="5114925"/>
          </a:xfrm>
          <a:noFill/>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r>
              <a:rPr lang="en-US" sz="2000" dirty="0"/>
              <a:t>LLNL (Heavy Elements Group) – Ken Moody, John Wild, Ron </a:t>
            </a:r>
            <a:r>
              <a:rPr lang="en-US" sz="2000" dirty="0" err="1"/>
              <a:t>Lougheed</a:t>
            </a:r>
            <a:r>
              <a:rPr lang="en-US" sz="2000" dirty="0"/>
              <a:t>, Mark Stoyer, Nancy Stoyer, Carola Laue, Dawn Shaughnessy, Jerry Landrum, Joshua Patin, Philip Wilk, Roger Henderson, Sarah Nelson</a:t>
            </a:r>
          </a:p>
          <a:p>
            <a:r>
              <a:rPr lang="en-US" sz="2000" dirty="0"/>
              <a:t>JINR, </a:t>
            </a:r>
            <a:r>
              <a:rPr lang="en-US" sz="2000" dirty="0" err="1"/>
              <a:t>Dubna</a:t>
            </a:r>
            <a:r>
              <a:rPr lang="en-US" sz="2000" dirty="0"/>
              <a:t>, Russia – Yu. Ts. </a:t>
            </a:r>
            <a:r>
              <a:rPr lang="en-US" sz="2000" dirty="0" err="1"/>
              <a:t>Oganessian</a:t>
            </a:r>
            <a:r>
              <a:rPr lang="en-US" sz="2000" dirty="0"/>
              <a:t>, V.K. </a:t>
            </a:r>
            <a:r>
              <a:rPr lang="en-US" sz="2000" dirty="0" err="1"/>
              <a:t>Utyonkov</a:t>
            </a:r>
            <a:r>
              <a:rPr lang="en-US" sz="2000" dirty="0"/>
              <a:t>, Yu. V. </a:t>
            </a:r>
            <a:r>
              <a:rPr lang="en-US" sz="2000" dirty="0" err="1"/>
              <a:t>Lobanov</a:t>
            </a:r>
            <a:r>
              <a:rPr lang="en-US" sz="2000" dirty="0"/>
              <a:t>, </a:t>
            </a:r>
            <a:r>
              <a:rPr lang="en-US" sz="2000" dirty="0" err="1"/>
              <a:t>F.Sh</a:t>
            </a:r>
            <a:r>
              <a:rPr lang="en-US" sz="2000" dirty="0"/>
              <a:t>. </a:t>
            </a:r>
            <a:r>
              <a:rPr lang="en-US" sz="2000" dirty="0" err="1"/>
              <a:t>Abdullin</a:t>
            </a:r>
            <a:r>
              <a:rPr lang="en-US" sz="2000" dirty="0"/>
              <a:t>, A.N. </a:t>
            </a:r>
            <a:r>
              <a:rPr lang="en-US" sz="2000" dirty="0" err="1"/>
              <a:t>Polykov</a:t>
            </a:r>
            <a:r>
              <a:rPr lang="en-US" sz="2000" dirty="0"/>
              <a:t>, I.V. </a:t>
            </a:r>
            <a:r>
              <a:rPr lang="en-US" sz="2000" dirty="0" err="1"/>
              <a:t>Shirokovsky</a:t>
            </a:r>
            <a:r>
              <a:rPr lang="en-US" sz="2000" dirty="0"/>
              <a:t>, </a:t>
            </a:r>
            <a:r>
              <a:rPr lang="en-US" sz="2000" dirty="0" err="1"/>
              <a:t>Yu.S</a:t>
            </a:r>
            <a:r>
              <a:rPr lang="en-US" sz="2000" dirty="0"/>
              <a:t>. </a:t>
            </a:r>
            <a:r>
              <a:rPr lang="en-US" sz="2000" dirty="0" err="1"/>
              <a:t>Tsyganov</a:t>
            </a:r>
            <a:r>
              <a:rPr lang="en-US" sz="2000" dirty="0"/>
              <a:t>, G.G. </a:t>
            </a:r>
            <a:r>
              <a:rPr lang="en-US" sz="2000" dirty="0" err="1"/>
              <a:t>Gulbekian</a:t>
            </a:r>
            <a:r>
              <a:rPr lang="en-US" sz="2000" dirty="0"/>
              <a:t>, S.L. </a:t>
            </a:r>
            <a:r>
              <a:rPr lang="en-US" sz="2000" dirty="0" err="1"/>
              <a:t>Bogomolov</a:t>
            </a:r>
            <a:r>
              <a:rPr lang="en-US" sz="2000" dirty="0"/>
              <a:t>, B.N. </a:t>
            </a:r>
            <a:r>
              <a:rPr lang="en-US" sz="2000" dirty="0" err="1"/>
              <a:t>Gikal</a:t>
            </a:r>
            <a:r>
              <a:rPr lang="en-US" sz="2000" dirty="0"/>
              <a:t>, A.N. </a:t>
            </a:r>
            <a:r>
              <a:rPr lang="en-US" sz="2000" dirty="0" err="1"/>
              <a:t>Mezentsev</a:t>
            </a:r>
            <a:r>
              <a:rPr lang="en-US" sz="2000" dirty="0"/>
              <a:t>, S. </a:t>
            </a:r>
            <a:r>
              <a:rPr lang="en-US" sz="2000" dirty="0" err="1"/>
              <a:t>Iliev</a:t>
            </a:r>
            <a:r>
              <a:rPr lang="en-US" sz="2000" dirty="0"/>
              <a:t>, V.G. </a:t>
            </a:r>
            <a:r>
              <a:rPr lang="en-US" sz="2000" dirty="0" err="1"/>
              <a:t>Subbotin</a:t>
            </a:r>
            <a:r>
              <a:rPr lang="en-US" sz="2000" dirty="0"/>
              <a:t>, A.M. </a:t>
            </a:r>
            <a:r>
              <a:rPr lang="en-US" sz="2000" dirty="0" err="1"/>
              <a:t>Sukhov</a:t>
            </a:r>
            <a:r>
              <a:rPr lang="en-US" sz="2000" dirty="0"/>
              <a:t>, G.V. </a:t>
            </a:r>
            <a:r>
              <a:rPr lang="en-US" sz="2000" dirty="0" err="1"/>
              <a:t>Buklanov</a:t>
            </a:r>
            <a:r>
              <a:rPr lang="en-US" sz="2000" dirty="0"/>
              <a:t>, K. </a:t>
            </a:r>
            <a:r>
              <a:rPr lang="en-US" sz="2000" dirty="0" err="1"/>
              <a:t>Subotic</a:t>
            </a:r>
            <a:r>
              <a:rPr lang="en-US" sz="2000" dirty="0"/>
              <a:t>, M.G. </a:t>
            </a:r>
            <a:r>
              <a:rPr lang="en-US" sz="2000" dirty="0" err="1"/>
              <a:t>Itkis</a:t>
            </a:r>
            <a:r>
              <a:rPr lang="en-US" sz="2000" dirty="0"/>
              <a:t>, </a:t>
            </a:r>
            <a:r>
              <a:rPr lang="en-US" altLang="zh-CN" sz="2000" dirty="0"/>
              <a:t>R.N. </a:t>
            </a:r>
            <a:r>
              <a:rPr lang="en-US" altLang="zh-CN" sz="2000" dirty="0" err="1"/>
              <a:t>Sagaidak</a:t>
            </a:r>
            <a:r>
              <a:rPr lang="en-US" altLang="zh-CN" sz="2000" dirty="0"/>
              <a:t>, S. </a:t>
            </a:r>
            <a:r>
              <a:rPr lang="en-US" altLang="zh-CN" sz="2000" dirty="0" err="1"/>
              <a:t>Shishkin</a:t>
            </a:r>
            <a:r>
              <a:rPr lang="en-US" altLang="zh-CN" sz="2000" dirty="0"/>
              <a:t>, A.A. </a:t>
            </a:r>
            <a:r>
              <a:rPr lang="en-US" altLang="zh-CN" sz="2000" dirty="0" err="1"/>
              <a:t>Voinov</a:t>
            </a:r>
            <a:r>
              <a:rPr lang="en-US" altLang="zh-CN" sz="2000" dirty="0"/>
              <a:t>, V.I. </a:t>
            </a:r>
            <a:r>
              <a:rPr lang="en-US" altLang="zh-CN" sz="2000" dirty="0" err="1"/>
              <a:t>Zagrebaev</a:t>
            </a:r>
            <a:r>
              <a:rPr lang="en-US" altLang="zh-CN" sz="2000" dirty="0"/>
              <a:t>, and S.N. Dmitriev</a:t>
            </a:r>
          </a:p>
          <a:p>
            <a:r>
              <a:rPr lang="en-US" sz="2000" dirty="0"/>
              <a:t>ORNL – C. Alexander, J. Binder, R. A. Boll, J. Ezold, K. Felker, R. K. </a:t>
            </a:r>
            <a:r>
              <a:rPr lang="en-US" sz="2000" dirty="0" err="1"/>
              <a:t>Grzywacz</a:t>
            </a:r>
            <a:r>
              <a:rPr lang="en-US" sz="2000" dirty="0"/>
              <a:t>, K. </a:t>
            </a:r>
            <a:r>
              <a:rPr lang="en-US" sz="2000" dirty="0" err="1"/>
              <a:t>Miernik</a:t>
            </a:r>
            <a:r>
              <a:rPr lang="en-US" sz="2000" dirty="0"/>
              <a:t>, J. B. Roberto, K. P. Rykaczewski</a:t>
            </a:r>
          </a:p>
          <a:p>
            <a:r>
              <a:rPr lang="en-US" sz="2000" dirty="0"/>
              <a:t>Vanderbilt University – J.H. Hamilton, A.V. Ramayya</a:t>
            </a:r>
          </a:p>
          <a:p>
            <a:r>
              <a:rPr lang="en-US" sz="2000" dirty="0"/>
              <a:t>RIAR, </a:t>
            </a:r>
            <a:r>
              <a:rPr lang="en-US" sz="2000" dirty="0" err="1"/>
              <a:t>Dimitrovgrad</a:t>
            </a:r>
            <a:r>
              <a:rPr lang="en-US" sz="2000" dirty="0"/>
              <a:t>, Russia – M. A. </a:t>
            </a:r>
            <a:r>
              <a:rPr lang="en-US" sz="2000" dirty="0" err="1"/>
              <a:t>Ryabinin</a:t>
            </a:r>
            <a:endParaRPr lang="en-US" sz="2000" dirty="0"/>
          </a:p>
          <a:p>
            <a:r>
              <a:rPr lang="en-US" sz="2000" dirty="0"/>
              <a:t>UNLV, ANL, TAMU more recent additions to the collaboration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a:t>Acknowledgements</a:t>
            </a:r>
          </a:p>
        </p:txBody>
      </p:sp>
      <p:sp>
        <p:nvSpPr>
          <p:cNvPr id="244739" name="Rectangle 3"/>
          <p:cNvSpPr>
            <a:spLocks noGrp="1" noChangeArrowheads="1"/>
          </p:cNvSpPr>
          <p:nvPr>
            <p:ph type="body" idx="4294967295"/>
          </p:nvPr>
        </p:nvSpPr>
        <p:spPr bwMode="auto">
          <a:xfrm>
            <a:off x="0" y="1676400"/>
            <a:ext cx="8547100" cy="4114800"/>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a:lnSpc>
                <a:spcPct val="85000"/>
              </a:lnSpc>
            </a:pPr>
            <a:r>
              <a:rPr lang="en-US" sz="2400" dirty="0"/>
              <a:t>Russian Foundation for Basic Research under grant No. 96-02-17377</a:t>
            </a:r>
          </a:p>
          <a:p>
            <a:pPr>
              <a:lnSpc>
                <a:spcPct val="85000"/>
              </a:lnSpc>
            </a:pPr>
            <a:r>
              <a:rPr lang="en-US" sz="2400" dirty="0"/>
              <a:t>INTAS under grant No. 96-662</a:t>
            </a:r>
          </a:p>
          <a:p>
            <a:pPr>
              <a:lnSpc>
                <a:spcPct val="85000"/>
              </a:lnSpc>
            </a:pPr>
            <a:r>
              <a:rPr lang="en-US" sz="2400" dirty="0"/>
              <a:t>U.S. DOE under contract No. </a:t>
            </a:r>
            <a:r>
              <a:rPr lang="en-US" dirty="0"/>
              <a:t>DE-AC52-07NA27344</a:t>
            </a:r>
            <a:endParaRPr lang="en-US" sz="2400" dirty="0"/>
          </a:p>
          <a:p>
            <a:pPr>
              <a:lnSpc>
                <a:spcPct val="85000"/>
              </a:lnSpc>
            </a:pPr>
            <a:r>
              <a:rPr lang="en-US" sz="2400" dirty="0"/>
              <a:t>Some actinides provided by the U.S. DOE through ORNL</a:t>
            </a:r>
          </a:p>
          <a:p>
            <a:pPr>
              <a:lnSpc>
                <a:spcPct val="85000"/>
              </a:lnSpc>
            </a:pPr>
            <a:r>
              <a:rPr lang="en-US" sz="2400" dirty="0"/>
              <a:t>Performed in the framework of Russian Federation/U.S. Joint Coordinating Committee for Research on Fundamental Properties of Matter</a:t>
            </a:r>
          </a:p>
          <a:p>
            <a:pPr>
              <a:lnSpc>
                <a:spcPct val="85000"/>
              </a:lnSpc>
              <a:buNone/>
            </a:pPr>
            <a:r>
              <a:rPr lang="en-US" sz="2400" dirty="0"/>
              <a:t> </a:t>
            </a:r>
          </a:p>
          <a:p>
            <a:pPr>
              <a:lnSpc>
                <a:spcPct val="85000"/>
              </a:lnSpc>
            </a:pP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7" name="Rectangle 11"/>
          <p:cNvSpPr>
            <a:spLocks noChangeArrowheads="1"/>
          </p:cNvSpPr>
          <p:nvPr/>
        </p:nvSpPr>
        <p:spPr bwMode="auto">
          <a:xfrm>
            <a:off x="6045200" y="5029200"/>
            <a:ext cx="2586038" cy="1249363"/>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219144" name="Rectangle 8"/>
          <p:cNvSpPr>
            <a:spLocks noChangeArrowheads="1"/>
          </p:cNvSpPr>
          <p:nvPr/>
        </p:nvSpPr>
        <p:spPr bwMode="auto">
          <a:xfrm>
            <a:off x="1995488" y="4770438"/>
            <a:ext cx="2332037" cy="2008187"/>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219138" name="Rectangle 2"/>
          <p:cNvSpPr>
            <a:spLocks noGrp="1" noChangeArrowheads="1"/>
          </p:cNvSpPr>
          <p:nvPr>
            <p:ph type="title"/>
          </p:nvPr>
        </p:nvSpPr>
        <p:spPr/>
        <p:txBody>
          <a:bodyPr/>
          <a:lstStyle/>
          <a:p>
            <a:r>
              <a:rPr lang="en-US"/>
              <a:t>New element discovery has progressed steadily since the 1700’s</a:t>
            </a:r>
          </a:p>
        </p:txBody>
      </p:sp>
      <p:sp>
        <p:nvSpPr>
          <p:cNvPr id="219142" name="AutoShape 6"/>
          <p:cNvSpPr>
            <a:spLocks/>
          </p:cNvSpPr>
          <p:nvPr/>
        </p:nvSpPr>
        <p:spPr bwMode="auto">
          <a:xfrm rot="5400000">
            <a:off x="2910681" y="3758407"/>
            <a:ext cx="377825" cy="1573212"/>
          </a:xfrm>
          <a:prstGeom prst="rightBrace">
            <a:avLst>
              <a:gd name="adj1" fmla="val 34699"/>
              <a:gd name="adj2" fmla="val 50000"/>
            </a:avLst>
          </a:prstGeom>
          <a:noFill/>
          <a:ln w="38100">
            <a:solidFill>
              <a:schemeClr val="tx1"/>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219143" name="Text Box 7"/>
          <p:cNvSpPr txBox="1">
            <a:spLocks noChangeArrowheads="1"/>
          </p:cNvSpPr>
          <p:nvPr/>
        </p:nvSpPr>
        <p:spPr bwMode="auto">
          <a:xfrm>
            <a:off x="2051050" y="4754563"/>
            <a:ext cx="2273300" cy="1920875"/>
          </a:xfrm>
          <a:prstGeom prst="rect">
            <a:avLst/>
          </a:prstGeom>
          <a:noFill/>
          <a:ln w="12700">
            <a:noFill/>
            <a:miter lim="800000"/>
            <a:headEnd/>
            <a:tailEnd/>
          </a:ln>
          <a:effectLst/>
        </p:spPr>
        <p:txBody>
          <a:bodyPr>
            <a:spAutoFit/>
          </a:bodyPr>
          <a:lstStyle/>
          <a:p>
            <a:pPr algn="ctr">
              <a:spcBef>
                <a:spcPct val="0"/>
              </a:spcBef>
            </a:pPr>
            <a:r>
              <a:rPr lang="en-US" sz="2000" b="1">
                <a:solidFill>
                  <a:srgbClr val="000000"/>
                </a:solidFill>
                <a:latin typeface="Helvetica" pitchFamily="34" charset="0"/>
                <a:ea typeface="+mn-ea"/>
              </a:rPr>
              <a:t>On average, just under 20 elements have been discovered every half-century</a:t>
            </a:r>
          </a:p>
        </p:txBody>
      </p:sp>
      <p:sp>
        <p:nvSpPr>
          <p:cNvPr id="219145" name="Text Box 9"/>
          <p:cNvSpPr txBox="1">
            <a:spLocks noChangeArrowheads="1"/>
          </p:cNvSpPr>
          <p:nvPr/>
        </p:nvSpPr>
        <p:spPr bwMode="auto">
          <a:xfrm>
            <a:off x="6019800" y="4965700"/>
            <a:ext cx="2646363" cy="1311275"/>
          </a:xfrm>
          <a:prstGeom prst="rect">
            <a:avLst/>
          </a:prstGeom>
          <a:noFill/>
          <a:ln w="12700">
            <a:noFill/>
            <a:miter lim="800000"/>
            <a:headEnd/>
            <a:tailEnd/>
          </a:ln>
          <a:effectLst/>
        </p:spPr>
        <p:txBody>
          <a:bodyPr>
            <a:spAutoFit/>
          </a:bodyPr>
          <a:lstStyle/>
          <a:p>
            <a:pPr algn="ctr">
              <a:spcBef>
                <a:spcPct val="0"/>
              </a:spcBef>
            </a:pPr>
            <a:r>
              <a:rPr lang="en-US" sz="2000" b="1" dirty="0">
                <a:solidFill>
                  <a:srgbClr val="000000"/>
                </a:solidFill>
                <a:latin typeface="Helvetica" pitchFamily="34" charset="0"/>
                <a:ea typeface="+mn-ea"/>
              </a:rPr>
              <a:t>On average, about 4 elements have been discovered every decade</a:t>
            </a:r>
          </a:p>
        </p:txBody>
      </p:sp>
      <p:sp>
        <p:nvSpPr>
          <p:cNvPr id="219146" name="AutoShape 10"/>
          <p:cNvSpPr>
            <a:spLocks/>
          </p:cNvSpPr>
          <p:nvPr/>
        </p:nvSpPr>
        <p:spPr bwMode="auto">
          <a:xfrm rot="5400000">
            <a:off x="7251700" y="3797300"/>
            <a:ext cx="322262" cy="1871663"/>
          </a:xfrm>
          <a:prstGeom prst="rightBrace">
            <a:avLst>
              <a:gd name="adj1" fmla="val 56281"/>
              <a:gd name="adj2" fmla="val 50000"/>
            </a:avLst>
          </a:prstGeom>
          <a:noFill/>
          <a:ln w="38100">
            <a:solidFill>
              <a:schemeClr val="tx1"/>
            </a:solidFill>
            <a:round/>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pic>
        <p:nvPicPr>
          <p:cNvPr id="389125" name="Picture 5"/>
          <p:cNvPicPr>
            <a:picLocks noChangeAspect="1" noChangeArrowheads="1"/>
          </p:cNvPicPr>
          <p:nvPr/>
        </p:nvPicPr>
        <p:blipFill>
          <a:blip r:embed="rId2" cstate="print"/>
          <a:srcRect/>
          <a:stretch>
            <a:fillRect/>
          </a:stretch>
        </p:blipFill>
        <p:spPr bwMode="auto">
          <a:xfrm>
            <a:off x="381000" y="1447800"/>
            <a:ext cx="4191000" cy="2902707"/>
          </a:xfrm>
          <a:prstGeom prst="rect">
            <a:avLst/>
          </a:prstGeom>
          <a:noFill/>
          <a:ln w="9525">
            <a:noFill/>
            <a:miter lim="800000"/>
            <a:headEnd/>
            <a:tailEnd/>
          </a:ln>
          <a:effectLst/>
        </p:spPr>
      </p:pic>
      <p:pic>
        <p:nvPicPr>
          <p:cNvPr id="389126" name="Picture 6"/>
          <p:cNvPicPr>
            <a:picLocks noChangeAspect="1" noChangeArrowheads="1"/>
          </p:cNvPicPr>
          <p:nvPr/>
        </p:nvPicPr>
        <p:blipFill>
          <a:blip r:embed="rId3" cstate="print"/>
          <a:srcRect/>
          <a:stretch>
            <a:fillRect/>
          </a:stretch>
        </p:blipFill>
        <p:spPr bwMode="auto">
          <a:xfrm>
            <a:off x="4572000" y="1447800"/>
            <a:ext cx="4423365" cy="3059423"/>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1" name="Rectangle 5"/>
          <p:cNvSpPr>
            <a:spLocks noChangeArrowheads="1"/>
          </p:cNvSpPr>
          <p:nvPr/>
        </p:nvSpPr>
        <p:spPr bwMode="auto">
          <a:xfrm>
            <a:off x="381000" y="5676900"/>
            <a:ext cx="8331200" cy="952500"/>
          </a:xfrm>
          <a:prstGeom prst="rect">
            <a:avLst/>
          </a:prstGeom>
          <a:solidFill>
            <a:schemeClr val="hlink"/>
          </a:solidFill>
          <a:ln w="38100">
            <a:solidFill>
              <a:schemeClr val="tx1"/>
            </a:solidFill>
            <a:miter lim="800000"/>
            <a:headEnd/>
            <a:tailEnd/>
          </a:ln>
          <a:effectLst/>
        </p:spPr>
        <p:txBody>
          <a:bodyPr wrap="none" anchor="ctr"/>
          <a:lstStyle/>
          <a:p>
            <a:pPr>
              <a:spcBef>
                <a:spcPct val="0"/>
              </a:spcBef>
            </a:pPr>
            <a:endParaRPr lang="en-US" sz="2400">
              <a:solidFill>
                <a:srgbClr val="000000"/>
              </a:solidFill>
              <a:latin typeface="Helvetica" pitchFamily="34" charset="0"/>
              <a:ea typeface="+mn-ea"/>
            </a:endParaRPr>
          </a:p>
        </p:txBody>
      </p:sp>
      <p:sp>
        <p:nvSpPr>
          <p:cNvPr id="249858" name="Rectangle 2"/>
          <p:cNvSpPr>
            <a:spLocks noGrp="1" noChangeArrowheads="1"/>
          </p:cNvSpPr>
          <p:nvPr>
            <p:ph type="title"/>
          </p:nvPr>
        </p:nvSpPr>
        <p:spPr>
          <a:xfrm>
            <a:off x="0" y="41275"/>
            <a:ext cx="7831138" cy="1143000"/>
          </a:xfrm>
        </p:spPr>
        <p:txBody>
          <a:bodyPr/>
          <a:lstStyle/>
          <a:p>
            <a:r>
              <a:rPr lang="en-US" sz="2800" dirty="0"/>
              <a:t>Laboratories have tended to discover a series of consecutive elements in recent history (1940 – 2010)</a:t>
            </a:r>
          </a:p>
        </p:txBody>
      </p:sp>
      <p:sp>
        <p:nvSpPr>
          <p:cNvPr id="249859" name="Rectangle 3"/>
          <p:cNvSpPr>
            <a:spLocks noGrp="1" noChangeArrowheads="1"/>
          </p:cNvSpPr>
          <p:nvPr>
            <p:ph type="body" idx="1"/>
          </p:nvPr>
        </p:nvSpPr>
        <p:spPr bwMode="auto">
          <a:xfrm>
            <a:off x="533400" y="1295400"/>
            <a:ext cx="7772400" cy="41148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latin typeface="Times New Roman" pitchFamily="18" charset="0"/>
              </a:rPr>
              <a:t>LBL discovered elements 93, 94, 95, 96, 97, 98, 101, 103, 104, 105, 106</a:t>
            </a:r>
          </a:p>
          <a:p>
            <a:r>
              <a:rPr lang="en-US" sz="2800" dirty="0">
                <a:latin typeface="Times New Roman" pitchFamily="18" charset="0"/>
              </a:rPr>
              <a:t>Argonne/LANL discovered elements 99 and 100</a:t>
            </a:r>
          </a:p>
          <a:p>
            <a:r>
              <a:rPr lang="en-US" sz="2800" dirty="0">
                <a:latin typeface="Times New Roman" pitchFamily="18" charset="0"/>
              </a:rPr>
              <a:t>GSI discovered elements 107, 108, 109, 110, 111, 112</a:t>
            </a:r>
          </a:p>
          <a:p>
            <a:r>
              <a:rPr lang="en-US" sz="2800" dirty="0" err="1">
                <a:latin typeface="Times New Roman" pitchFamily="18" charset="0"/>
              </a:rPr>
              <a:t>Dubna</a:t>
            </a:r>
            <a:r>
              <a:rPr lang="en-US" sz="2800" dirty="0">
                <a:latin typeface="Times New Roman" pitchFamily="18" charset="0"/>
              </a:rPr>
              <a:t>/LLNL now finding evidence for elements 113, </a:t>
            </a:r>
            <a:r>
              <a:rPr lang="en-US" sz="2800" dirty="0">
                <a:solidFill>
                  <a:srgbClr val="FF0000"/>
                </a:solidFill>
                <a:latin typeface="Times New Roman" pitchFamily="18" charset="0"/>
              </a:rPr>
              <a:t>114</a:t>
            </a:r>
            <a:r>
              <a:rPr lang="en-US" sz="2800" dirty="0">
                <a:latin typeface="Times New Roman" pitchFamily="18" charset="0"/>
              </a:rPr>
              <a:t>, 115, </a:t>
            </a:r>
            <a:r>
              <a:rPr lang="en-US" sz="2800" dirty="0">
                <a:solidFill>
                  <a:srgbClr val="FF0000"/>
                </a:solidFill>
                <a:latin typeface="Times New Roman" pitchFamily="18" charset="0"/>
              </a:rPr>
              <a:t>116</a:t>
            </a:r>
            <a:r>
              <a:rPr lang="en-US" sz="2800" dirty="0">
                <a:latin typeface="Times New Roman" pitchFamily="18" charset="0"/>
              </a:rPr>
              <a:t>, 117 and 118</a:t>
            </a:r>
          </a:p>
          <a:p>
            <a:r>
              <a:rPr lang="en-US" sz="2800" dirty="0">
                <a:latin typeface="Times New Roman" pitchFamily="18" charset="0"/>
              </a:rPr>
              <a:t>Names for element 114 (</a:t>
            </a:r>
            <a:r>
              <a:rPr lang="en-US" sz="2800" dirty="0" err="1">
                <a:latin typeface="Times New Roman" pitchFamily="18" charset="0"/>
              </a:rPr>
              <a:t>flerovium</a:t>
            </a:r>
            <a:r>
              <a:rPr lang="en-US" sz="2800" dirty="0">
                <a:latin typeface="Times New Roman" pitchFamily="18" charset="0"/>
              </a:rPr>
              <a:t>, Fl) and 116 (</a:t>
            </a:r>
            <a:r>
              <a:rPr lang="en-US" sz="2800" dirty="0" err="1">
                <a:latin typeface="Times New Roman" pitchFamily="18" charset="0"/>
              </a:rPr>
              <a:t>livermorium</a:t>
            </a:r>
            <a:r>
              <a:rPr lang="en-US" sz="2800" dirty="0">
                <a:latin typeface="Times New Roman" pitchFamily="18" charset="0"/>
              </a:rPr>
              <a:t>, </a:t>
            </a:r>
            <a:r>
              <a:rPr lang="en-US" sz="2800" dirty="0" err="1">
                <a:latin typeface="Times New Roman" pitchFamily="18" charset="0"/>
              </a:rPr>
              <a:t>Lv</a:t>
            </a:r>
            <a:r>
              <a:rPr lang="en-US" sz="2800" dirty="0">
                <a:latin typeface="Times New Roman" pitchFamily="18" charset="0"/>
              </a:rPr>
              <a:t>)</a:t>
            </a:r>
          </a:p>
        </p:txBody>
      </p:sp>
      <p:sp>
        <p:nvSpPr>
          <p:cNvPr id="249860" name="Text Box 4"/>
          <p:cNvSpPr txBox="1">
            <a:spLocks noChangeArrowheads="1"/>
          </p:cNvSpPr>
          <p:nvPr/>
        </p:nvSpPr>
        <p:spPr bwMode="auto">
          <a:xfrm>
            <a:off x="352425" y="5722203"/>
            <a:ext cx="8486775" cy="830997"/>
          </a:xfrm>
          <a:prstGeom prst="rect">
            <a:avLst/>
          </a:prstGeom>
          <a:noFill/>
          <a:ln w="12700">
            <a:noFill/>
            <a:miter lim="800000"/>
            <a:headEnd/>
            <a:tailEnd/>
          </a:ln>
          <a:effectLst/>
        </p:spPr>
        <p:txBody>
          <a:bodyPr>
            <a:spAutoFit/>
          </a:bodyPr>
          <a:lstStyle/>
          <a:p>
            <a:pPr algn="ctr">
              <a:spcBef>
                <a:spcPct val="0"/>
              </a:spcBef>
            </a:pPr>
            <a:r>
              <a:rPr lang="en-US" sz="2400" b="1" dirty="0">
                <a:solidFill>
                  <a:srgbClr val="000000"/>
                </a:solidFill>
                <a:latin typeface="Times New Roman" pitchFamily="18" charset="0"/>
                <a:ea typeface="+mn-ea"/>
              </a:rPr>
              <a:t>Discovery requires confirmation, preferably by another experimental group</a:t>
            </a:r>
          </a:p>
        </p:txBody>
      </p:sp>
    </p:spTree>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1" Type="http://schemas.openxmlformats.org/officeDocument/2006/relationships/image" Target="../media/image5.jpeg"/></Relationships>
</file>

<file path=ppt/theme/_rels/theme16.xml.rels><?xml version="1.0" encoding="UTF-8" standalone="yes"?>
<Relationships xmlns="http://schemas.openxmlformats.org/package/2006/relationships"><Relationship Id="rId1" Type="http://schemas.openxmlformats.org/officeDocument/2006/relationships/image" Target="../media/image5.jpeg"/></Relationships>
</file>

<file path=ppt/theme/_rels/theme17.xml.rels><?xml version="1.0" encoding="UTF-8" standalone="yes"?>
<Relationships xmlns="http://schemas.openxmlformats.org/package/2006/relationships"><Relationship Id="rId1" Type="http://schemas.openxmlformats.org/officeDocument/2006/relationships/image" Target="../media/image5.jpeg"/></Relationships>
</file>

<file path=ppt/theme/_rels/theme18.xml.rels><?xml version="1.0" encoding="UTF-8" standalone="yes"?>
<Relationships xmlns="http://schemas.openxmlformats.org/package/2006/relationships"><Relationship Id="rId1" Type="http://schemas.openxmlformats.org/officeDocument/2006/relationships/image" Target="../media/image5.jpeg"/></Relationships>
</file>

<file path=ppt/theme/_rels/theme19.xml.rels><?xml version="1.0" encoding="UTF-8" standalone="yes"?>
<Relationships xmlns="http://schemas.openxmlformats.org/package/2006/relationships"><Relationship Id="rId1" Type="http://schemas.openxmlformats.org/officeDocument/2006/relationships/image" Target="../media/image5.jpeg"/></Relationships>
</file>

<file path=ppt/theme/_rels/theme20.xml.rels><?xml version="1.0" encoding="UTF-8" standalone="yes"?>
<Relationships xmlns="http://schemas.openxmlformats.org/package/2006/relationships"><Relationship Id="rId1" Type="http://schemas.openxmlformats.org/officeDocument/2006/relationships/image" Target="../media/image5.jpeg"/></Relationships>
</file>

<file path=ppt/theme/_rels/theme2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1" Type="http://schemas.openxmlformats.org/officeDocument/2006/relationships/image" Target="../media/image5.jpeg"/></Relationships>
</file>

<file path=ppt/theme/_rels/theme25.xml.rels><?xml version="1.0" encoding="UTF-8" standalone="yes"?>
<Relationships xmlns="http://schemas.openxmlformats.org/package/2006/relationships"><Relationship Id="rId1" Type="http://schemas.openxmlformats.org/officeDocument/2006/relationships/image" Target="../media/image5.jpeg"/></Relationships>
</file>

<file path=ppt/theme/_rels/theme26.xml.rels><?xml version="1.0" encoding="UTF-8" standalone="yes"?>
<Relationships xmlns="http://schemas.openxmlformats.org/package/2006/relationships"><Relationship Id="rId1" Type="http://schemas.openxmlformats.org/officeDocument/2006/relationships/image" Target="../media/image5.jpeg"/></Relationships>
</file>

<file path=ppt/theme/_rels/theme27.xml.rels><?xml version="1.0" encoding="UTF-8" standalone="yes"?>
<Relationships xmlns="http://schemas.openxmlformats.org/package/2006/relationships"><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1" Type="http://schemas.openxmlformats.org/officeDocument/2006/relationships/image" Target="../media/image5.jpeg"/></Relationships>
</file>

<file path=ppt/theme/_rels/theme29.xml.rels><?xml version="1.0" encoding="UTF-8" standalone="yes"?>
<Relationships xmlns="http://schemas.openxmlformats.org/package/2006/relationships"><Relationship Id="rId1" Type="http://schemas.openxmlformats.org/officeDocument/2006/relationships/image" Target="../media/image5.jpeg"/></Relationships>
</file>

<file path=ppt/theme/_rels/theme30.xml.rels><?xml version="1.0" encoding="UTF-8" standalone="yes"?>
<Relationships xmlns="http://schemas.openxmlformats.org/package/2006/relationships"><Relationship Id="rId1" Type="http://schemas.openxmlformats.org/officeDocument/2006/relationships/image" Target="../media/image5.jpeg"/></Relationships>
</file>

<file path=ppt/theme/_rels/theme31.xml.rels><?xml version="1.0" encoding="UTF-8" standalone="yes"?>
<Relationships xmlns="http://schemas.openxmlformats.org/package/2006/relationships"><Relationship Id="rId1" Type="http://schemas.openxmlformats.org/officeDocument/2006/relationships/image" Target="../media/image5.jpeg"/></Relationships>
</file>

<file path=ppt/theme/_rels/theme3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ample_All_Lab-arial_narrow">
  <a:themeElements>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ample_All_Lab-arial_narrow">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39A6"/>
            </a:solidFill>
            <a:effectLst/>
            <a:latin typeface="Arial Narrow" pitchFamily="34"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39A6"/>
            </a:solidFill>
            <a:effectLst/>
            <a:latin typeface="Arial Narrow" pitchFamily="34" charset="0"/>
            <a:ea typeface="ＭＳ Ｐゴシック" pitchFamily="1" charset="-128"/>
          </a:defRPr>
        </a:defPPr>
      </a:lstStyle>
    </a:lnDef>
  </a:objectDefaults>
  <a:extraClrSchemeLst>
    <a:extraClrScheme>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ample_All_Lab-arial_narr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ample_All_Lab-arial_narr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ample_All_Lab-arial_narr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ample_All_Lab-arial_narr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ample_All_Lab-arial_narr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ample_All_Lab-arial_narr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ample_All_Lab-arial_narr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ample_All_Lab-arial_narr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ample_All_Lab-arial_narr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ample_All_Lab-arial_narr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ample_All_Lab-arial_narr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5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Sample_All_Lab-arial_narrow">
  <a:themeElements>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ample_All_Lab-arial_narrow">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39A6"/>
            </a:solidFill>
            <a:effectLst/>
            <a:latin typeface="Arial Narrow" pitchFamily="34"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39A6"/>
            </a:solidFill>
            <a:effectLst/>
            <a:latin typeface="Arial Narrow" pitchFamily="34" charset="0"/>
            <a:ea typeface="ＭＳ Ｐゴシック" pitchFamily="1" charset="-128"/>
          </a:defRPr>
        </a:defPPr>
      </a:lstStyle>
    </a:lnDef>
  </a:objectDefaults>
  <a:extraClrSchemeLst>
    <a:extraClrScheme>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ample_All_Lab-arial_narr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ample_All_Lab-arial_narr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ample_All_Lab-arial_narr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ample_All_Lab-arial_narr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ample_All_Lab-arial_narr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ample_All_Lab-arial_narr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ample_All_Lab-arial_narr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ample_All_Lab-arial_narr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ample_All_Lab-arial_narr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ample_All_Lab-arial_narr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ample_All_Lab-arial_narr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0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2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5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6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7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8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3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Standar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solidFill>
          <a:schemeClr val="bg1"/>
        </a:solidFill>
        <a:ln w="9525">
          <a:solidFill>
            <a:schemeClr val="tx1"/>
          </a:solidFill>
          <a:miter lim="800000"/>
          <a:headEnd/>
          <a:tailEnd/>
        </a:ln>
        <a:effectLst>
          <a:outerShdw blurRad="50800" dist="38100" dir="5400000" algn="t" rotWithShape="0">
            <a:prstClr val="black">
              <a:alpha val="40000"/>
            </a:prstClr>
          </a:outerShdw>
        </a:effectLst>
      </a:spPr>
      <a:bodyPr rtlCol="0" anchor="b">
        <a:prstTxWarp prst="textNoShape">
          <a:avLst/>
        </a:prstTxWarp>
      </a:bodyPr>
      <a:lstStyle>
        <a:defPPr algn="ctr">
          <a:spcBef>
            <a:spcPct val="0"/>
          </a:spcBef>
          <a:defRPr sz="1600" dirty="0">
            <a:solidFill>
              <a:srgbClr val="000000"/>
            </a:solidFill>
          </a:defRPr>
        </a:defPPr>
      </a:lstStyle>
    </a:spDef>
    <a:lnDef>
      <a:spPr>
        <a:ln w="31750" cmpd="sng"/>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9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9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_LBL Master">
  <a:themeElements>
    <a:clrScheme name="1_LBL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LBL 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LBL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BL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BL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BL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BL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BL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BL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Macintosh HD:Users:tegge2:Desktop:Sample_All_Lab-arial_narrow.pot</Template>
  <TotalTime>6736</TotalTime>
  <Words>3471</Words>
  <Application>Microsoft Office PowerPoint</Application>
  <PresentationFormat>On-screen Show (4:3)</PresentationFormat>
  <Paragraphs>429</Paragraphs>
  <Slides>73</Slides>
  <Notes>3</Notes>
  <HiddenSlides>0</HiddenSlides>
  <MMClips>1</MMClips>
  <ScaleCrop>false</ScaleCrop>
  <HeadingPairs>
    <vt:vector size="8" baseType="variant">
      <vt:variant>
        <vt:lpstr>Fonts Used</vt:lpstr>
      </vt:variant>
      <vt:variant>
        <vt:i4>14</vt:i4>
      </vt:variant>
      <vt:variant>
        <vt:lpstr>Theme</vt:lpstr>
      </vt:variant>
      <vt:variant>
        <vt:i4>34</vt:i4>
      </vt:variant>
      <vt:variant>
        <vt:lpstr>Embedded OLE Servers</vt:lpstr>
      </vt:variant>
      <vt:variant>
        <vt:i4>2</vt:i4>
      </vt:variant>
      <vt:variant>
        <vt:lpstr>Slide Titles</vt:lpstr>
      </vt:variant>
      <vt:variant>
        <vt:i4>73</vt:i4>
      </vt:variant>
    </vt:vector>
  </HeadingPairs>
  <TitlesOfParts>
    <vt:vector size="123" baseType="lpstr">
      <vt:lpstr>Arial</vt:lpstr>
      <vt:lpstr>Arial Narrow</vt:lpstr>
      <vt:lpstr>Calibri</vt:lpstr>
      <vt:lpstr>Calibri Light</vt:lpstr>
      <vt:lpstr>Cambria</vt:lpstr>
      <vt:lpstr>Geneva CE</vt:lpstr>
      <vt:lpstr>Helvetica</vt:lpstr>
      <vt:lpstr>Impact</vt:lpstr>
      <vt:lpstr>Lucida Grande</vt:lpstr>
      <vt:lpstr>Symbol</vt:lpstr>
      <vt:lpstr>Times</vt:lpstr>
      <vt:lpstr>Times New Roman</vt:lpstr>
      <vt:lpstr>Wingdings</vt:lpstr>
      <vt:lpstr>Wingdings 2</vt:lpstr>
      <vt:lpstr>Sample_All_Lab-arial_narrow</vt:lpstr>
      <vt:lpstr>6_Default Design</vt:lpstr>
      <vt:lpstr>7_Default Design</vt:lpstr>
      <vt:lpstr>8_Default Design</vt:lpstr>
      <vt:lpstr>9_Default Design</vt:lpstr>
      <vt:lpstr>13_Default Design</vt:lpstr>
      <vt:lpstr>14_Default Design</vt:lpstr>
      <vt:lpstr>15_Default Design</vt:lpstr>
      <vt:lpstr>16_Default Design</vt:lpstr>
      <vt:lpstr>19_Default Design</vt:lpstr>
      <vt:lpstr>20_Default Design</vt:lpstr>
      <vt:lpstr>22_Default Design</vt:lpstr>
      <vt:lpstr>23_Default Design</vt:lpstr>
      <vt:lpstr>Standard Background</vt:lpstr>
      <vt:lpstr>1_Standard Background</vt:lpstr>
      <vt:lpstr>2_Standard Background</vt:lpstr>
      <vt:lpstr>3_Standard Background</vt:lpstr>
      <vt:lpstr>4_Standard Background</vt:lpstr>
      <vt:lpstr>5_Standard Background</vt:lpstr>
      <vt:lpstr>6_Standard Background</vt:lpstr>
      <vt:lpstr>1_Sample_All_Lab-arial_narrow</vt:lpstr>
      <vt:lpstr>7_Standard Background</vt:lpstr>
      <vt:lpstr>10_Standard Background</vt:lpstr>
      <vt:lpstr>12_Standard Background</vt:lpstr>
      <vt:lpstr>15_Standard Background</vt:lpstr>
      <vt:lpstr>16_Standard Background</vt:lpstr>
      <vt:lpstr>17_Standard Background</vt:lpstr>
      <vt:lpstr>18_Standard Background</vt:lpstr>
      <vt:lpstr>13_Standard Background</vt:lpstr>
      <vt:lpstr>14_Standard Background</vt:lpstr>
      <vt:lpstr>19_Standard Background</vt:lpstr>
      <vt:lpstr>9_Standard Background</vt:lpstr>
      <vt:lpstr>2_LBL Master</vt:lpstr>
      <vt:lpstr>Office Theme</vt:lpstr>
      <vt:lpstr>CorelDRAW</vt:lpstr>
      <vt:lpstr>PHOTO-PAINT</vt:lpstr>
      <vt:lpstr>Nuclear Alchemy: The Sorcery of Making New Elements and the Quest for the Island of Stability</vt:lpstr>
      <vt:lpstr>Where is Livermore?</vt:lpstr>
      <vt:lpstr>What is the definition of a chemical element?</vt:lpstr>
      <vt:lpstr>How would you “discover” a new element?</vt:lpstr>
      <vt:lpstr>What nuclear reaction would you try to make element 118?</vt:lpstr>
      <vt:lpstr>Mendeleev’s 1869 periodic table enabled a quantum leap in chemical understanding  </vt:lpstr>
      <vt:lpstr>Now there are a variety of ways to visualize chemical periodicity</vt:lpstr>
      <vt:lpstr>New element discovery has progressed steadily since the 1700’s</vt:lpstr>
      <vt:lpstr>Laboratories have tended to discover a series of consecutive elements in recent history (1940 – 2010)</vt:lpstr>
      <vt:lpstr>New isotope discovery has been rapid since the mid-1900’s and routinely operating particle accelerators </vt:lpstr>
      <vt:lpstr>Our current knowledge of the upper end of the chart of nuclides (2019)</vt:lpstr>
      <vt:lpstr>The existence of certain “magic” numbers of neutrons or protons has been known for nuclei, prompting the development of the shell model and analogies to filled electronic orbits in chemistry</vt:lpstr>
      <vt:lpstr>Are “magic” numbers universal throughout the chart of nuclides?</vt:lpstr>
      <vt:lpstr>Scientists tried unsuccessfully for 40 years to find the “Island of Stability”</vt:lpstr>
      <vt:lpstr>Nuclear theory at Berkeley, circa 1969</vt:lpstr>
      <vt:lpstr>Nuclear theory in the Soviet Union, circa 1969</vt:lpstr>
      <vt:lpstr>Modern nuclear theory has done a much better job at modeling superheavy nuclei (and suspect with this new data models will improve)</vt:lpstr>
      <vt:lpstr>The results of the predictions enabled us to plan experiments in this region</vt:lpstr>
      <vt:lpstr>The heaviest known nuclei (ca 1998), superimposed on the calculated shell corrections to the liquid drop model</vt:lpstr>
      <vt:lpstr>Typical techniques for producing Heavy Elements or SHE</vt:lpstr>
      <vt:lpstr>The Dubna gas-filled separator uses a combination of chemistry and physics to suppress unwanted reaction products</vt:lpstr>
      <vt:lpstr>Average charge state measurements of evaporation residues in hydrogen define the separator dipole current for these experiments</vt:lpstr>
      <vt:lpstr>The high-efficiency detector system </vt:lpstr>
      <vt:lpstr>Experimental details of the first 116 experiment</vt:lpstr>
      <vt:lpstr>The first Lv experiments yielded the following decay chains</vt:lpstr>
      <vt:lpstr>The decay chains compared very well with what we knew from earlier Fl (element 114) experiments</vt:lpstr>
      <vt:lpstr>Lv video</vt:lpstr>
      <vt:lpstr>And then some time passes, with lots more experiments around the world …</vt:lpstr>
      <vt:lpstr>We celebrated naming a new element Livermorium with the Mayors of Dubna and Livermore</vt:lpstr>
      <vt:lpstr>A new detector has been installed at the DGFRS focal plane</vt:lpstr>
      <vt:lpstr>Experimental details of the 117 experiment</vt:lpstr>
      <vt:lpstr>Target material was fabricated at ORNL HFIR</vt:lpstr>
      <vt:lpstr>Oak Ridge High Flux Isotope Reactor</vt:lpstr>
      <vt:lpstr>This experiment took an incredible amount of international coordination, extraordinary patience, and 2 years to perform!</vt:lpstr>
      <vt:lpstr>PowerPoint Presentation</vt:lpstr>
      <vt:lpstr>PowerPoint Presentation</vt:lpstr>
      <vt:lpstr>Decay properties of nuclides observed in element 117 experiments</vt:lpstr>
      <vt:lpstr>Odd-Z nuclei exhibit broader alpha energy spectra indicative of decay to excited states</vt:lpstr>
      <vt:lpstr>Decay Spectroscopy of Element 115 - Setup</vt:lpstr>
      <vt:lpstr>Decay Spectroscopy of Element 115 - Setup</vt:lpstr>
      <vt:lpstr>Decay Spectroscopy of Element 115 - Setup</vt:lpstr>
      <vt:lpstr>Decay Spectroscopy of Element 115 - Concept</vt:lpstr>
      <vt:lpstr>Alpha particle spectra compared between experiments and simulations</vt:lpstr>
      <vt:lpstr>Alpha-particle-gamma-ray coincidences reveal low lying structure of 276Mt</vt:lpstr>
      <vt:lpstr>Alpha-particle-gamma-ray coincidences reveal low lying structure of 272Bh</vt:lpstr>
      <vt:lpstr>Simple level schemes of 276Mt and 272Bh</vt:lpstr>
      <vt:lpstr>The observed photon spectrum is not convincingly consistent with x-rays</vt:lpstr>
      <vt:lpstr>New gas-filled separator (AGFA) coupled with Gammasphere at ANL investigated the nuclear structure of 254No in great detail</vt:lpstr>
      <vt:lpstr>PowerPoint Presentation</vt:lpstr>
      <vt:lpstr>PowerPoint Presentation</vt:lpstr>
      <vt:lpstr>PowerPoint Presentation</vt:lpstr>
      <vt:lpstr>PowerPoint Presentation</vt:lpstr>
      <vt:lpstr>Lv currently has 4 isotopes with 10 – 50 ms half-lives – the odd-A chains are longer (due to hindrance)</vt:lpstr>
      <vt:lpstr>One isotope of element 118 is currently known</vt:lpstr>
      <vt:lpstr>New data from the 48Ca + 249Bk reaction</vt:lpstr>
      <vt:lpstr>The average decay properties of the even-mass decay chains match the Geiger-Nuttall relationship </vt:lpstr>
      <vt:lpstr>Comparison of 4n-evaporation cross-section with fission barrier</vt:lpstr>
      <vt:lpstr>Systematics indicate clearly we are approaching the “Island of Stability”</vt:lpstr>
      <vt:lpstr>Spontaneous fission half-lives also indicate shell closure</vt:lpstr>
      <vt:lpstr>Cold fusion reactions produced some isotopes of element 113 at RIKEN</vt:lpstr>
      <vt:lpstr>New element names illustrate traditions of selecting chemical element names</vt:lpstr>
      <vt:lpstr>SHE Factory</vt:lpstr>
      <vt:lpstr>PowerPoint Presentation</vt:lpstr>
      <vt:lpstr>PowerPoint Presentation</vt:lpstr>
      <vt:lpstr>PowerPoint Presentation</vt:lpstr>
      <vt:lpstr>We have been collaborating with Dubna on SHE research since 1989</vt:lpstr>
      <vt:lpstr>The chemistry of an element, and its adherence or lack thereof to periodicity, is a fundamental scientific question</vt:lpstr>
      <vt:lpstr>An episode of The Big Bang Theory had Sheldon theoretically discovering a stable SHE</vt:lpstr>
      <vt:lpstr>Which of Sheldon’s four reactions would you use to make element 120?</vt:lpstr>
      <vt:lpstr>Another episode had element 117 decay chains in background</vt:lpstr>
      <vt:lpstr>Conclusions</vt:lpstr>
      <vt:lpstr>I am of course discussing the work of many</vt:lpstr>
      <vt:lpstr>Acknowledgements</vt:lpstr>
    </vt:vector>
  </TitlesOfParts>
  <Company>TID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TID</dc:creator>
  <cp:lastModifiedBy>Mark Stoyer</cp:lastModifiedBy>
  <cp:revision>437</cp:revision>
  <cp:lastPrinted>2008-04-12T00:16:14Z</cp:lastPrinted>
  <dcterms:created xsi:type="dcterms:W3CDTF">2007-09-27T18:15:37Z</dcterms:created>
  <dcterms:modified xsi:type="dcterms:W3CDTF">2019-06-24T15:12:03Z</dcterms:modified>
</cp:coreProperties>
</file>