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sldIdLst>
    <p:sldId id="311" r:id="rId2"/>
    <p:sldId id="259" r:id="rId3"/>
    <p:sldId id="260" r:id="rId4"/>
    <p:sldId id="372" r:id="rId5"/>
    <p:sldId id="373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97" r:id="rId21"/>
    <p:sldId id="398" r:id="rId22"/>
    <p:sldId id="399" r:id="rId23"/>
    <p:sldId id="400" r:id="rId24"/>
    <p:sldId id="401" r:id="rId25"/>
    <p:sldId id="402" r:id="rId26"/>
    <p:sldId id="403" r:id="rId27"/>
    <p:sldId id="404" r:id="rId28"/>
    <p:sldId id="407" r:id="rId29"/>
    <p:sldId id="408" r:id="rId30"/>
    <p:sldId id="409" r:id="rId31"/>
    <p:sldId id="410" r:id="rId32"/>
    <p:sldId id="411" r:id="rId33"/>
    <p:sldId id="412" r:id="rId34"/>
    <p:sldId id="413" r:id="rId35"/>
    <p:sldId id="414" r:id="rId36"/>
    <p:sldId id="415" r:id="rId37"/>
    <p:sldId id="416" r:id="rId38"/>
    <p:sldId id="417" r:id="rId39"/>
    <p:sldId id="418" r:id="rId40"/>
    <p:sldId id="419" r:id="rId41"/>
    <p:sldId id="420" r:id="rId42"/>
    <p:sldId id="421" r:id="rId43"/>
    <p:sldId id="422" r:id="rId44"/>
    <p:sldId id="425" r:id="rId45"/>
    <p:sldId id="426" r:id="rId46"/>
    <p:sldId id="428" r:id="rId47"/>
    <p:sldId id="430" r:id="rId48"/>
    <p:sldId id="431" r:id="rId49"/>
    <p:sldId id="432" r:id="rId50"/>
    <p:sldId id="434" r:id="rId51"/>
    <p:sldId id="435" r:id="rId52"/>
    <p:sldId id="453" r:id="rId53"/>
    <p:sldId id="287" r:id="rId54"/>
    <p:sldId id="289" r:id="rId55"/>
    <p:sldId id="454" r:id="rId56"/>
    <p:sldId id="455" r:id="rId57"/>
    <p:sldId id="456" r:id="rId58"/>
    <p:sldId id="457" r:id="rId59"/>
    <p:sldId id="390" r:id="rId60"/>
    <p:sldId id="391" r:id="rId61"/>
    <p:sldId id="392" r:id="rId62"/>
    <p:sldId id="393" r:id="rId63"/>
    <p:sldId id="394" r:id="rId64"/>
    <p:sldId id="395" r:id="rId65"/>
    <p:sldId id="438" r:id="rId66"/>
    <p:sldId id="439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5050"/>
    <a:srgbClr val="993366"/>
    <a:srgbClr val="006600"/>
    <a:srgbClr val="CC00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9" autoAdjust="0"/>
    <p:restoredTop sz="94049" autoAdjust="0"/>
  </p:normalViewPr>
  <p:slideViewPr>
    <p:cSldViewPr snapToGrid="0">
      <p:cViewPr varScale="1">
        <p:scale>
          <a:sx n="87" d="100"/>
          <a:sy n="87" d="100"/>
        </p:scale>
        <p:origin x="15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jc\expts\291\Ni68_AC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jc\expts\291\Ni68_A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27662660588482"/>
          <c:y val="9.7292669402240212E-2"/>
          <c:w val="0.65779354883271179"/>
          <c:h val="0.6854535590841947"/>
        </c:manualLayout>
      </c:layout>
      <c:scatterChart>
        <c:scatterStyle val="lineMarker"/>
        <c:varyColors val="0"/>
        <c:ser>
          <c:idx val="4"/>
          <c:order val="0"/>
          <c:spPr>
            <a:ln w="254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calculated!$B$66:$B$78</c:f>
              <c:numCache>
                <c:formatCode>General</c:formatCode>
                <c:ptCount val="13"/>
                <c:pt idx="0">
                  <c:v>20.3</c:v>
                </c:pt>
                <c:pt idx="1">
                  <c:v>34.9</c:v>
                </c:pt>
                <c:pt idx="2">
                  <c:v>40.6</c:v>
                </c:pt>
                <c:pt idx="3" formatCode="0.0">
                  <c:v>49</c:v>
                </c:pt>
                <c:pt idx="4">
                  <c:v>53.8</c:v>
                </c:pt>
                <c:pt idx="5">
                  <c:v>60.2</c:v>
                </c:pt>
                <c:pt idx="6">
                  <c:v>61.9</c:v>
                </c:pt>
                <c:pt idx="7" formatCode="0.0">
                  <c:v>67</c:v>
                </c:pt>
                <c:pt idx="8">
                  <c:v>70.599999999999994</c:v>
                </c:pt>
                <c:pt idx="9">
                  <c:v>73.599999999999994</c:v>
                </c:pt>
                <c:pt idx="10">
                  <c:v>80.099999999999994</c:v>
                </c:pt>
                <c:pt idx="11">
                  <c:v>86.5</c:v>
                </c:pt>
                <c:pt idx="12" formatCode="0.0">
                  <c:v>89.9</c:v>
                </c:pt>
              </c:numCache>
            </c:numRef>
          </c:xVal>
          <c:yVal>
            <c:numRef>
              <c:f>calculated!$C$66:$C$78</c:f>
              <c:numCache>
                <c:formatCode>0.0000</c:formatCode>
                <c:ptCount val="13"/>
                <c:pt idx="0">
                  <c:v>0.94149102149221719</c:v>
                </c:pt>
                <c:pt idx="1">
                  <c:v>0.96365928144362845</c:v>
                </c:pt>
                <c:pt idx="2">
                  <c:v>0.97395760846698975</c:v>
                </c:pt>
                <c:pt idx="3">
                  <c:v>0.98960271955641155</c:v>
                </c:pt>
                <c:pt idx="4">
                  <c:v>0.99834190764968633</c:v>
                </c:pt>
                <c:pt idx="5">
                  <c:v>1.0092481080686884</c:v>
                </c:pt>
                <c:pt idx="6">
                  <c:v>1.0119396302100414</c:v>
                </c:pt>
                <c:pt idx="7">
                  <c:v>1.0193489557380793</c:v>
                </c:pt>
                <c:pt idx="8">
                  <c:v>1.0238835480220805</c:v>
                </c:pt>
                <c:pt idx="9">
                  <c:v>1.027162341617194</c:v>
                </c:pt>
                <c:pt idx="10">
                  <c:v>1.0325341651774989</c:v>
                </c:pt>
                <c:pt idx="11">
                  <c:v>1.0353008464203928</c:v>
                </c:pt>
                <c:pt idx="12">
                  <c:v>1.0356996737550748</c:v>
                </c:pt>
              </c:numCache>
            </c:numRef>
          </c:yVal>
          <c:smooth val="0"/>
        </c:ser>
        <c:ser>
          <c:idx val="5"/>
          <c:order val="1"/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calculated!$B$66:$B$78</c:f>
              <c:numCache>
                <c:formatCode>General</c:formatCode>
                <c:ptCount val="13"/>
                <c:pt idx="0">
                  <c:v>20.3</c:v>
                </c:pt>
                <c:pt idx="1">
                  <c:v>34.9</c:v>
                </c:pt>
                <c:pt idx="2">
                  <c:v>40.6</c:v>
                </c:pt>
                <c:pt idx="3" formatCode="0.0">
                  <c:v>49</c:v>
                </c:pt>
                <c:pt idx="4">
                  <c:v>53.8</c:v>
                </c:pt>
                <c:pt idx="5">
                  <c:v>60.2</c:v>
                </c:pt>
                <c:pt idx="6">
                  <c:v>61.9</c:v>
                </c:pt>
                <c:pt idx="7" formatCode="0.0">
                  <c:v>67</c:v>
                </c:pt>
                <c:pt idx="8">
                  <c:v>70.599999999999994</c:v>
                </c:pt>
                <c:pt idx="9">
                  <c:v>73.599999999999994</c:v>
                </c:pt>
                <c:pt idx="10">
                  <c:v>80.099999999999994</c:v>
                </c:pt>
                <c:pt idx="11">
                  <c:v>86.5</c:v>
                </c:pt>
                <c:pt idx="12" formatCode="0.0">
                  <c:v>89.9</c:v>
                </c:pt>
              </c:numCache>
            </c:numRef>
          </c:xVal>
          <c:yVal>
            <c:numRef>
              <c:f>calculated!$D$66:$D$78</c:f>
              <c:numCache>
                <c:formatCode>0.0000</c:formatCode>
                <c:ptCount val="13"/>
                <c:pt idx="0">
                  <c:v>1.040972674025058</c:v>
                </c:pt>
                <c:pt idx="1">
                  <c:v>1.0254486824624451</c:v>
                </c:pt>
                <c:pt idx="2">
                  <c:v>1.0182369688606514</c:v>
                </c:pt>
                <c:pt idx="3">
                  <c:v>1.0072810087139976</c:v>
                </c:pt>
                <c:pt idx="4">
                  <c:v>1.0011611290968583</c:v>
                </c:pt>
                <c:pt idx="5">
                  <c:v>0.99352373384545634</c:v>
                </c:pt>
                <c:pt idx="6">
                  <c:v>0.99163891441873853</c:v>
                </c:pt>
                <c:pt idx="7">
                  <c:v>0.98645031110778758</c:v>
                </c:pt>
                <c:pt idx="8">
                  <c:v>0.98327482631506968</c:v>
                </c:pt>
                <c:pt idx="9">
                  <c:v>0.98097875236891185</c:v>
                </c:pt>
                <c:pt idx="10">
                  <c:v>0.97721697116421657</c:v>
                </c:pt>
                <c:pt idx="11">
                  <c:v>0.97527951931345047</c:v>
                </c:pt>
                <c:pt idx="12">
                  <c:v>0.97500022846283285</c:v>
                </c:pt>
              </c:numCache>
            </c:numRef>
          </c:yVal>
          <c:smooth val="0"/>
        </c:ser>
        <c:ser>
          <c:idx val="6"/>
          <c:order val="2"/>
          <c:spPr>
            <a:ln w="25400">
              <a:solidFill>
                <a:srgbClr val="FF6600"/>
              </a:solidFill>
              <a:prstDash val="solid"/>
            </a:ln>
          </c:spPr>
          <c:marker>
            <c:symbol val="none"/>
          </c:marker>
          <c:xVal>
            <c:numRef>
              <c:f>calculated!$B$66:$B$78</c:f>
              <c:numCache>
                <c:formatCode>General</c:formatCode>
                <c:ptCount val="13"/>
                <c:pt idx="0">
                  <c:v>20.3</c:v>
                </c:pt>
                <c:pt idx="1">
                  <c:v>34.9</c:v>
                </c:pt>
                <c:pt idx="2">
                  <c:v>40.6</c:v>
                </c:pt>
                <c:pt idx="3" formatCode="0.0">
                  <c:v>49</c:v>
                </c:pt>
                <c:pt idx="4">
                  <c:v>53.8</c:v>
                </c:pt>
                <c:pt idx="5">
                  <c:v>60.2</c:v>
                </c:pt>
                <c:pt idx="6">
                  <c:v>61.9</c:v>
                </c:pt>
                <c:pt idx="7" formatCode="0.0">
                  <c:v>67</c:v>
                </c:pt>
                <c:pt idx="8">
                  <c:v>70.599999999999994</c:v>
                </c:pt>
                <c:pt idx="9">
                  <c:v>73.599999999999994</c:v>
                </c:pt>
                <c:pt idx="10">
                  <c:v>80.099999999999994</c:v>
                </c:pt>
                <c:pt idx="11">
                  <c:v>86.5</c:v>
                </c:pt>
                <c:pt idx="12" formatCode="0.0">
                  <c:v>89.9</c:v>
                </c:pt>
              </c:numCache>
            </c:numRef>
          </c:xVal>
          <c:yVal>
            <c:numRef>
              <c:f>calculated!$E$66:$E$78</c:f>
              <c:numCache>
                <c:formatCode>0.0000</c:formatCode>
                <c:ptCount val="13"/>
                <c:pt idx="0">
                  <c:v>1.0878033951640713</c:v>
                </c:pt>
                <c:pt idx="1">
                  <c:v>1.0504124955064016</c:v>
                </c:pt>
                <c:pt idx="2">
                  <c:v>1.0341991193822402</c:v>
                </c:pt>
                <c:pt idx="3">
                  <c:v>1.0109720743664985</c:v>
                </c:pt>
                <c:pt idx="4">
                  <c:v>0.99873490497714001</c:v>
                </c:pt>
                <c:pt idx="5">
                  <c:v>0.98420455519422656</c:v>
                </c:pt>
                <c:pt idx="6">
                  <c:v>0.98074524630163429</c:v>
                </c:pt>
                <c:pt idx="7">
                  <c:v>0.97148123438331235</c:v>
                </c:pt>
                <c:pt idx="8">
                  <c:v>0.96599891902458512</c:v>
                </c:pt>
                <c:pt idx="9">
                  <c:v>0.96212348813718906</c:v>
                </c:pt>
                <c:pt idx="10">
                  <c:v>0.95593492064929064</c:v>
                </c:pt>
                <c:pt idx="11">
                  <c:v>0.95282548217736751</c:v>
                </c:pt>
                <c:pt idx="12">
                  <c:v>0.95238161263942278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092488"/>
        <c:axId val="155092872"/>
      </c:scatterChart>
      <c:valAx>
        <c:axId val="155092488"/>
        <c:scaling>
          <c:orientation val="minMax"/>
          <c:max val="9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8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>
                    <a:latin typeface="Symbol" pitchFamily="18" charset="2"/>
                  </a:rPr>
                  <a:t>y</a:t>
                </a:r>
              </a:p>
            </c:rich>
          </c:tx>
          <c:layout>
            <c:manualLayout>
              <c:xMode val="edge"/>
              <c:yMode val="edge"/>
              <c:x val="0.54169615389654235"/>
              <c:y val="0.8323809284383635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5092872"/>
        <c:crosses val="autoZero"/>
        <c:crossBetween val="midCat"/>
        <c:majorUnit val="15"/>
      </c:valAx>
      <c:valAx>
        <c:axId val="15509287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8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/>
                  <a:t>W(</a:t>
                </a:r>
                <a:r>
                  <a:rPr lang="en-US" sz="1600" dirty="0">
                    <a:latin typeface="Symbol" pitchFamily="18" charset="2"/>
                  </a:rPr>
                  <a:t>y</a:t>
                </a:r>
                <a:r>
                  <a:rPr lang="en-US" sz="1600" dirty="0"/>
                  <a:t>)</a:t>
                </a:r>
              </a:p>
            </c:rich>
          </c:tx>
          <c:layout>
            <c:manualLayout>
              <c:xMode val="edge"/>
              <c:yMode val="edge"/>
              <c:x val="1.5748145907299532E-2"/>
              <c:y val="0.35491997142071147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5092488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12700">
      <a:solidFill>
        <a:srgbClr val="000000"/>
      </a:solidFill>
      <a:prstDash val="solid"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81356627296589"/>
          <c:y val="9.7292669402240212E-2"/>
          <c:w val="0.65451976706036741"/>
          <c:h val="0.69333333333333336"/>
        </c:manualLayout>
      </c:layout>
      <c:scatterChart>
        <c:scatterStyle val="lineMarker"/>
        <c:varyColors val="0"/>
        <c:ser>
          <c:idx val="1"/>
          <c:order val="0"/>
          <c:tx>
            <c:v>free fit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'68Ni'!$B$45:$B$56</c:f>
              <c:numCache>
                <c:formatCode>General</c:formatCode>
                <c:ptCount val="12"/>
                <c:pt idx="0">
                  <c:v>20.3</c:v>
                </c:pt>
                <c:pt idx="1">
                  <c:v>34.9</c:v>
                </c:pt>
                <c:pt idx="2">
                  <c:v>40.6</c:v>
                </c:pt>
                <c:pt idx="3" formatCode="0.0">
                  <c:v>49</c:v>
                </c:pt>
                <c:pt idx="4">
                  <c:v>53.8</c:v>
                </c:pt>
                <c:pt idx="5">
                  <c:v>60.2</c:v>
                </c:pt>
                <c:pt idx="6">
                  <c:v>61.9</c:v>
                </c:pt>
                <c:pt idx="7" formatCode="0.0">
                  <c:v>67</c:v>
                </c:pt>
                <c:pt idx="8">
                  <c:v>70.599999999999994</c:v>
                </c:pt>
                <c:pt idx="9">
                  <c:v>73.599999999999994</c:v>
                </c:pt>
                <c:pt idx="10">
                  <c:v>80.099999999999994</c:v>
                </c:pt>
                <c:pt idx="11">
                  <c:v>86.5</c:v>
                </c:pt>
              </c:numCache>
            </c:numRef>
          </c:xVal>
          <c:yVal>
            <c:numRef>
              <c:f>'68Ni'!$E$45:$E$56</c:f>
              <c:numCache>
                <c:formatCode>0.000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yVal>
          <c:smooth val="0"/>
        </c:ser>
        <c:ser>
          <c:idx val="0"/>
          <c:order val="1"/>
          <c:spPr>
            <a:ln w="25400">
              <a:solidFill>
                <a:srgbClr val="7030A0"/>
              </a:solidFill>
              <a:prstDash val="solid"/>
            </a:ln>
          </c:spPr>
          <c:marker>
            <c:symbol val="none"/>
          </c:marker>
          <c:xVal>
            <c:numRef>
              <c:f>calculated!$B$45:$B$57</c:f>
              <c:numCache>
                <c:formatCode>General</c:formatCode>
                <c:ptCount val="13"/>
                <c:pt idx="0">
                  <c:v>20.3</c:v>
                </c:pt>
                <c:pt idx="1">
                  <c:v>34.9</c:v>
                </c:pt>
                <c:pt idx="2">
                  <c:v>40.6</c:v>
                </c:pt>
                <c:pt idx="3" formatCode="0.0">
                  <c:v>49</c:v>
                </c:pt>
                <c:pt idx="4">
                  <c:v>53.8</c:v>
                </c:pt>
                <c:pt idx="5">
                  <c:v>60.2</c:v>
                </c:pt>
                <c:pt idx="6">
                  <c:v>61.9</c:v>
                </c:pt>
                <c:pt idx="7" formatCode="0.0">
                  <c:v>67</c:v>
                </c:pt>
                <c:pt idx="8">
                  <c:v>70.599999999999994</c:v>
                </c:pt>
                <c:pt idx="9">
                  <c:v>73.599999999999994</c:v>
                </c:pt>
                <c:pt idx="10">
                  <c:v>80.099999999999994</c:v>
                </c:pt>
                <c:pt idx="11">
                  <c:v>86.5</c:v>
                </c:pt>
                <c:pt idx="12" formatCode="0.0">
                  <c:v>89.9</c:v>
                </c:pt>
              </c:numCache>
            </c:numRef>
          </c:xVal>
          <c:yVal>
            <c:numRef>
              <c:f>calculated!$G$45:$G$57</c:f>
              <c:numCache>
                <c:formatCode>0.0000</c:formatCode>
                <c:ptCount val="13"/>
                <c:pt idx="0">
                  <c:v>1.8201596922130587</c:v>
                </c:pt>
                <c:pt idx="1">
                  <c:v>0.9898479981372692</c:v>
                </c:pt>
                <c:pt idx="2">
                  <c:v>0.74986998721421827</c:v>
                </c:pt>
                <c:pt idx="3">
                  <c:v>0.56222661143348618</c:v>
                </c:pt>
                <c:pt idx="4">
                  <c:v>0.55030204549497674</c:v>
                </c:pt>
                <c:pt idx="5">
                  <c:v>0.62881616822405251</c:v>
                </c:pt>
                <c:pt idx="6">
                  <c:v>0.66414604254044463</c:v>
                </c:pt>
                <c:pt idx="7">
                  <c:v>0.79402683431656318</c:v>
                </c:pt>
                <c:pt idx="8">
                  <c:v>0.89712434859364776</c:v>
                </c:pt>
                <c:pt idx="9">
                  <c:v>0.98283752513946177</c:v>
                </c:pt>
                <c:pt idx="10">
                  <c:v>1.1435223636663803</c:v>
                </c:pt>
                <c:pt idx="11">
                  <c:v>1.2360959284164332</c:v>
                </c:pt>
                <c:pt idx="12">
                  <c:v>1.2499910768590603</c:v>
                </c:pt>
              </c:numCache>
            </c:numRef>
          </c:yVal>
          <c:smooth val="0"/>
        </c:ser>
        <c:ser>
          <c:idx val="4"/>
          <c:order val="2"/>
          <c:spPr>
            <a:ln w="254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calculated!$B$66:$B$78</c:f>
              <c:numCache>
                <c:formatCode>General</c:formatCode>
                <c:ptCount val="13"/>
                <c:pt idx="0">
                  <c:v>20.3</c:v>
                </c:pt>
                <c:pt idx="1">
                  <c:v>34.9</c:v>
                </c:pt>
                <c:pt idx="2">
                  <c:v>40.6</c:v>
                </c:pt>
                <c:pt idx="3" formatCode="0.0">
                  <c:v>49</c:v>
                </c:pt>
                <c:pt idx="4">
                  <c:v>53.8</c:v>
                </c:pt>
                <c:pt idx="5">
                  <c:v>60.2</c:v>
                </c:pt>
                <c:pt idx="6">
                  <c:v>61.9</c:v>
                </c:pt>
                <c:pt idx="7" formatCode="0.0">
                  <c:v>67</c:v>
                </c:pt>
                <c:pt idx="8">
                  <c:v>70.599999999999994</c:v>
                </c:pt>
                <c:pt idx="9">
                  <c:v>73.599999999999994</c:v>
                </c:pt>
                <c:pt idx="10">
                  <c:v>80.099999999999994</c:v>
                </c:pt>
                <c:pt idx="11">
                  <c:v>86.5</c:v>
                </c:pt>
                <c:pt idx="12" formatCode="0.0">
                  <c:v>89.9</c:v>
                </c:pt>
              </c:numCache>
            </c:numRef>
          </c:xVal>
          <c:yVal>
            <c:numRef>
              <c:f>calculated!$C$66:$C$78</c:f>
              <c:numCache>
                <c:formatCode>0.0000</c:formatCode>
                <c:ptCount val="13"/>
                <c:pt idx="0">
                  <c:v>0.94149102149221719</c:v>
                </c:pt>
                <c:pt idx="1">
                  <c:v>0.96365928144362845</c:v>
                </c:pt>
                <c:pt idx="2">
                  <c:v>0.97395760846698975</c:v>
                </c:pt>
                <c:pt idx="3">
                  <c:v>0.98960271955641155</c:v>
                </c:pt>
                <c:pt idx="4">
                  <c:v>0.99834190764968633</c:v>
                </c:pt>
                <c:pt idx="5">
                  <c:v>1.0092481080686884</c:v>
                </c:pt>
                <c:pt idx="6">
                  <c:v>1.0119396302100414</c:v>
                </c:pt>
                <c:pt idx="7">
                  <c:v>1.0193489557380793</c:v>
                </c:pt>
                <c:pt idx="8">
                  <c:v>1.0238835480220805</c:v>
                </c:pt>
                <c:pt idx="9">
                  <c:v>1.027162341617194</c:v>
                </c:pt>
                <c:pt idx="10">
                  <c:v>1.0325341651774989</c:v>
                </c:pt>
                <c:pt idx="11">
                  <c:v>1.0353008464203928</c:v>
                </c:pt>
                <c:pt idx="12">
                  <c:v>1.0356996737550748</c:v>
                </c:pt>
              </c:numCache>
            </c:numRef>
          </c:yVal>
          <c:smooth val="0"/>
        </c:ser>
        <c:ser>
          <c:idx val="5"/>
          <c:order val="3"/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calculated!$B$66:$B$78</c:f>
              <c:numCache>
                <c:formatCode>General</c:formatCode>
                <c:ptCount val="13"/>
                <c:pt idx="0">
                  <c:v>20.3</c:v>
                </c:pt>
                <c:pt idx="1">
                  <c:v>34.9</c:v>
                </c:pt>
                <c:pt idx="2">
                  <c:v>40.6</c:v>
                </c:pt>
                <c:pt idx="3" formatCode="0.0">
                  <c:v>49</c:v>
                </c:pt>
                <c:pt idx="4">
                  <c:v>53.8</c:v>
                </c:pt>
                <c:pt idx="5">
                  <c:v>60.2</c:v>
                </c:pt>
                <c:pt idx="6">
                  <c:v>61.9</c:v>
                </c:pt>
                <c:pt idx="7" formatCode="0.0">
                  <c:v>67</c:v>
                </c:pt>
                <c:pt idx="8">
                  <c:v>70.599999999999994</c:v>
                </c:pt>
                <c:pt idx="9">
                  <c:v>73.599999999999994</c:v>
                </c:pt>
                <c:pt idx="10">
                  <c:v>80.099999999999994</c:v>
                </c:pt>
                <c:pt idx="11">
                  <c:v>86.5</c:v>
                </c:pt>
                <c:pt idx="12" formatCode="0.0">
                  <c:v>89.9</c:v>
                </c:pt>
              </c:numCache>
            </c:numRef>
          </c:xVal>
          <c:yVal>
            <c:numRef>
              <c:f>calculated!$D$66:$D$78</c:f>
              <c:numCache>
                <c:formatCode>0.0000</c:formatCode>
                <c:ptCount val="13"/>
                <c:pt idx="0">
                  <c:v>1.040972674025058</c:v>
                </c:pt>
                <c:pt idx="1">
                  <c:v>1.0254486824624451</c:v>
                </c:pt>
                <c:pt idx="2">
                  <c:v>1.0182369688606514</c:v>
                </c:pt>
                <c:pt idx="3">
                  <c:v>1.0072810087139976</c:v>
                </c:pt>
                <c:pt idx="4">
                  <c:v>1.0011611290968583</c:v>
                </c:pt>
                <c:pt idx="5">
                  <c:v>0.99352373384545634</c:v>
                </c:pt>
                <c:pt idx="6">
                  <c:v>0.99163891441873853</c:v>
                </c:pt>
                <c:pt idx="7">
                  <c:v>0.98645031110778758</c:v>
                </c:pt>
                <c:pt idx="8">
                  <c:v>0.98327482631506968</c:v>
                </c:pt>
                <c:pt idx="9">
                  <c:v>0.98097875236891185</c:v>
                </c:pt>
                <c:pt idx="10">
                  <c:v>0.97721697116421657</c:v>
                </c:pt>
                <c:pt idx="11">
                  <c:v>0.97527951931345047</c:v>
                </c:pt>
                <c:pt idx="12">
                  <c:v>0.97500022846283285</c:v>
                </c:pt>
              </c:numCache>
            </c:numRef>
          </c:yVal>
          <c:smooth val="0"/>
        </c:ser>
        <c:ser>
          <c:idx val="6"/>
          <c:order val="4"/>
          <c:spPr>
            <a:ln w="25400">
              <a:solidFill>
                <a:srgbClr val="FF6600"/>
              </a:solidFill>
              <a:prstDash val="solid"/>
            </a:ln>
          </c:spPr>
          <c:marker>
            <c:symbol val="none"/>
          </c:marker>
          <c:xVal>
            <c:numRef>
              <c:f>calculated!$B$66:$B$78</c:f>
              <c:numCache>
                <c:formatCode>General</c:formatCode>
                <c:ptCount val="13"/>
                <c:pt idx="0">
                  <c:v>20.3</c:v>
                </c:pt>
                <c:pt idx="1">
                  <c:v>34.9</c:v>
                </c:pt>
                <c:pt idx="2">
                  <c:v>40.6</c:v>
                </c:pt>
                <c:pt idx="3" formatCode="0.0">
                  <c:v>49</c:v>
                </c:pt>
                <c:pt idx="4">
                  <c:v>53.8</c:v>
                </c:pt>
                <c:pt idx="5">
                  <c:v>60.2</c:v>
                </c:pt>
                <c:pt idx="6">
                  <c:v>61.9</c:v>
                </c:pt>
                <c:pt idx="7" formatCode="0.0">
                  <c:v>67</c:v>
                </c:pt>
                <c:pt idx="8">
                  <c:v>70.599999999999994</c:v>
                </c:pt>
                <c:pt idx="9">
                  <c:v>73.599999999999994</c:v>
                </c:pt>
                <c:pt idx="10">
                  <c:v>80.099999999999994</c:v>
                </c:pt>
                <c:pt idx="11">
                  <c:v>86.5</c:v>
                </c:pt>
                <c:pt idx="12" formatCode="0.0">
                  <c:v>89.9</c:v>
                </c:pt>
              </c:numCache>
            </c:numRef>
          </c:xVal>
          <c:yVal>
            <c:numRef>
              <c:f>calculated!$E$66:$E$78</c:f>
              <c:numCache>
                <c:formatCode>0.0000</c:formatCode>
                <c:ptCount val="13"/>
                <c:pt idx="0">
                  <c:v>1.0878033951640713</c:v>
                </c:pt>
                <c:pt idx="1">
                  <c:v>1.0504124955064016</c:v>
                </c:pt>
                <c:pt idx="2">
                  <c:v>1.0341991193822402</c:v>
                </c:pt>
                <c:pt idx="3">
                  <c:v>1.0109720743664985</c:v>
                </c:pt>
                <c:pt idx="4">
                  <c:v>0.99873490497714001</c:v>
                </c:pt>
                <c:pt idx="5">
                  <c:v>0.98420455519422656</c:v>
                </c:pt>
                <c:pt idx="6">
                  <c:v>0.98074524630163429</c:v>
                </c:pt>
                <c:pt idx="7">
                  <c:v>0.97148123438331235</c:v>
                </c:pt>
                <c:pt idx="8">
                  <c:v>0.96599891902458512</c:v>
                </c:pt>
                <c:pt idx="9">
                  <c:v>0.96212348813718906</c:v>
                </c:pt>
                <c:pt idx="10">
                  <c:v>0.95593492064929064</c:v>
                </c:pt>
                <c:pt idx="11">
                  <c:v>0.95282548217736751</c:v>
                </c:pt>
                <c:pt idx="12">
                  <c:v>0.95238161263942278</c:v>
                </c:pt>
              </c:numCache>
            </c:numRef>
          </c:yVal>
          <c:smooth val="0"/>
        </c:ser>
        <c:ser>
          <c:idx val="7"/>
          <c:order val="5"/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calculated!$B$45:$B$57</c:f>
              <c:numCache>
                <c:formatCode>General</c:formatCode>
                <c:ptCount val="13"/>
                <c:pt idx="0">
                  <c:v>20.3</c:v>
                </c:pt>
                <c:pt idx="1">
                  <c:v>34.9</c:v>
                </c:pt>
                <c:pt idx="2">
                  <c:v>40.6</c:v>
                </c:pt>
                <c:pt idx="3" formatCode="0.0">
                  <c:v>49</c:v>
                </c:pt>
                <c:pt idx="4">
                  <c:v>53.8</c:v>
                </c:pt>
                <c:pt idx="5">
                  <c:v>60.2</c:v>
                </c:pt>
                <c:pt idx="6">
                  <c:v>61.9</c:v>
                </c:pt>
                <c:pt idx="7" formatCode="0.0">
                  <c:v>67</c:v>
                </c:pt>
                <c:pt idx="8">
                  <c:v>70.599999999999994</c:v>
                </c:pt>
                <c:pt idx="9">
                  <c:v>73.599999999999994</c:v>
                </c:pt>
                <c:pt idx="10">
                  <c:v>80.099999999999994</c:v>
                </c:pt>
                <c:pt idx="11">
                  <c:v>86.5</c:v>
                </c:pt>
                <c:pt idx="12" formatCode="0.0">
                  <c:v>89.9</c:v>
                </c:pt>
              </c:numCache>
            </c:numRef>
          </c:xVal>
          <c:yVal>
            <c:numRef>
              <c:f>calculated!$H$45:$H$57</c:f>
              <c:numCache>
                <c:formatCode>0.0000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277024"/>
        <c:axId val="155293792"/>
      </c:scatterChart>
      <c:valAx>
        <c:axId val="155277024"/>
        <c:scaling>
          <c:orientation val="minMax"/>
          <c:max val="9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8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>
                    <a:latin typeface="Symbol" pitchFamily="18" charset="2"/>
                  </a:rPr>
                  <a:t>y</a:t>
                </a:r>
                <a:endParaRPr lang="en-US" sz="1800" dirty="0">
                  <a:latin typeface="Symbol" pitchFamily="18" charset="2"/>
                </a:endParaRPr>
              </a:p>
            </c:rich>
          </c:tx>
          <c:layout>
            <c:manualLayout>
              <c:xMode val="edge"/>
              <c:yMode val="edge"/>
              <c:x val="0.55732119422572179"/>
              <c:y val="0.8361111111111111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5293792"/>
        <c:crosses val="autoZero"/>
        <c:crossBetween val="midCat"/>
        <c:majorUnit val="15"/>
      </c:valAx>
      <c:valAx>
        <c:axId val="155293792"/>
        <c:scaling>
          <c:orientation val="minMax"/>
          <c:max val="2"/>
          <c:min val="0.4"/>
        </c:scaling>
        <c:delete val="0"/>
        <c:axPos val="l"/>
        <c:title>
          <c:tx>
            <c:rich>
              <a:bodyPr/>
              <a:lstStyle/>
              <a:p>
                <a:pPr>
                  <a:defRPr sz="8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/>
                  <a:t>W(</a:t>
                </a:r>
                <a:r>
                  <a:rPr lang="en-US" sz="1600" dirty="0">
                    <a:latin typeface="Symbol" pitchFamily="18" charset="2"/>
                  </a:rPr>
                  <a:t>y</a:t>
                </a:r>
                <a:r>
                  <a:rPr lang="en-US" sz="1600" dirty="0"/>
                  <a:t>)</a:t>
                </a:r>
              </a:p>
            </c:rich>
          </c:tx>
          <c:layout>
            <c:manualLayout>
              <c:xMode val="edge"/>
              <c:yMode val="edge"/>
              <c:x val="2.5901367592208878E-3"/>
              <c:y val="0.34481190236284309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527702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12700">
      <a:solidFill>
        <a:srgbClr val="000000"/>
      </a:solidFill>
      <a:prstDash val="solid"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881DF-EE11-4816-85D9-16BFFE2B3011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93EA1-26E4-430B-ABF6-E0CB49476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93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944A4-BE83-F140-9F51-6CC3B6D54F49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55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A145C-BFA4-40D3-AEE0-88468796DA3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09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944A4-BE83-F140-9F51-6CC3B6D54F49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61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944A4-BE83-F140-9F51-6CC3B6D54F49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484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Also: SAGE at JYFL, solenoid transports e-’s to Si for e-g </a:t>
            </a:r>
            <a:r>
              <a:rPr lang="en-US" dirty="0" err="1" smtClean="0"/>
              <a:t>coincs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944A4-BE83-F140-9F51-6CC3B6D54F49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874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944A4-BE83-F140-9F51-6CC3B6D54F49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238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 = penetration probability</a:t>
            </a:r>
            <a:r>
              <a:rPr lang="en-US" baseline="0" dirty="0" smtClean="0"/>
              <a:t> (includes effect of Q-value)</a:t>
            </a:r>
          </a:p>
          <a:p>
            <a:r>
              <a:rPr lang="en-US" baseline="0" dirty="0" smtClean="0"/>
              <a:t>d^2 allows one to “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rPr>
              <a:t>obtain information on the internal structure of the configurations involved in the connected states”.  --AA et 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charset="0"/>
              </a:rPr>
              <a:t>Not the same d^2 as the mixing ratio!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944A4-BE83-F140-9F51-6CC3B6D54F49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66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944A4-BE83-F140-9F51-6CC3B6D54F49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025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944A4-BE83-F140-9F51-6CC3B6D54F49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49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c</a:t>
            </a:r>
            <a:r>
              <a:rPr lang="en-US" dirty="0" smtClean="0"/>
              <a:t>ontrast with collective</a:t>
            </a:r>
            <a:r>
              <a:rPr lang="en-US" baseline="0" dirty="0" smtClean="0"/>
              <a:t> structures where decays are rather fast.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944A4-BE83-F140-9F51-6CC3B6D54F49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557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944A4-BE83-F140-9F51-6CC3B6D54F49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76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Intensities: depends on population mechanism, but BRs are independent.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944A4-BE83-F140-9F51-6CC3B6D54F49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30676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</a:t>
            </a:r>
            <a:r>
              <a:rPr lang="en-US" baseline="0" dirty="0" smtClean="0"/>
              <a:t> be used for in-beam or stopped (following b/a/IT decay).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944A4-BE83-F140-9F51-6CC3B6D54F49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8807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944A4-BE83-F140-9F51-6CC3B6D54F49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0486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Broadening needs to be relativistic too! M</a:t>
            </a:r>
            <a:r>
              <a:rPr lang="en-US" baseline="0" dirty="0" smtClean="0"/>
              <a:t>ultiply by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(1-beta^2)/(1-beta*cos(Q))^2.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944A4-BE83-F140-9F51-6CC3B6D54F49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1968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944A4-BE83-F140-9F51-6CC3B6D54F49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2976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TRIPLEX@NSCL; advantage over usual </a:t>
            </a:r>
            <a:r>
              <a:rPr lang="en-US" dirty="0" smtClean="0"/>
              <a:t>plunging—can apply 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ifferential recoil distance method and the double recoil distance method.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944A4-BE83-F140-9F51-6CC3B6D54F49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4176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944A4-BE83-F140-9F51-6CC3B6D54F49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2368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A145C-BFA4-40D3-AEE0-88468796DA3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373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A145C-BFA4-40D3-AEE0-88468796DA3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637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Also:</a:t>
            </a:r>
            <a:r>
              <a:rPr lang="en-US" baseline="0" dirty="0" smtClean="0"/>
              <a:t> </a:t>
            </a:r>
            <a:r>
              <a:rPr lang="en-US" sz="1200" dirty="0" smtClean="0"/>
              <a:t>How does increased occupation of </a:t>
            </a:r>
            <a:r>
              <a:rPr lang="en-US" sz="1200" dirty="0" smtClean="0">
                <a:solidFill>
                  <a:srgbClr val="0070C0"/>
                </a:solidFill>
                <a:latin typeface="Symbol" panose="05050102010706020507" pitchFamily="18" charset="2"/>
              </a:rPr>
              <a:t>n</a:t>
            </a:r>
            <a:r>
              <a:rPr lang="en-US" sz="1200" i="1" dirty="0" smtClean="0">
                <a:solidFill>
                  <a:srgbClr val="0070C0"/>
                </a:solidFill>
              </a:rPr>
              <a:t>g</a:t>
            </a:r>
            <a:r>
              <a:rPr lang="en-US" sz="1200" baseline="-25000" dirty="0" smtClean="0">
                <a:solidFill>
                  <a:srgbClr val="0070C0"/>
                </a:solidFill>
              </a:rPr>
              <a:t>9/2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smtClean="0"/>
              <a:t>influence structure of nucleus?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A145C-BFA4-40D3-AEE0-88468796DA3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865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A145C-BFA4-40D3-AEE0-88468796DA3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10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944A4-BE83-F140-9F51-6CC3B6D54F49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4832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A145C-BFA4-40D3-AEE0-88468796DA3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644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A145C-BFA4-40D3-AEE0-88468796DA3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195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FF’s (2-) in part from </a:t>
            </a:r>
            <a:r>
              <a:rPr lang="en-US" baseline="0" dirty="0" err="1" smtClean="0"/>
              <a:t>Fe</a:t>
            </a:r>
            <a:r>
              <a:rPr lang="en-US" baseline="0" dirty="0" err="1" smtClean="0">
                <a:sym typeface="Wingdings" panose="05000000000000000000" pitchFamily="2" charset="2"/>
              </a:rPr>
              <a:t>Co</a:t>
            </a:r>
            <a:r>
              <a:rPr lang="en-US" baseline="0" dirty="0" smtClean="0">
                <a:sym typeface="Wingdings" panose="05000000000000000000" pitchFamily="2" charset="2"/>
              </a:rPr>
              <a:t> decay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A145C-BFA4-40D3-AEE0-88468796DA3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22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Isomer-scope: PLF’s detected in Si DE-E detectors, four Ge’s arranged around Si to detect delayed gammas, shielded with W from prompt gammas. </a:t>
            </a:r>
          </a:p>
          <a:p>
            <a:r>
              <a:rPr lang="en-US" baseline="0" dirty="0" smtClean="0"/>
              <a:t>Similar in concept to implant/beta decay, except here it is with an isomer.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A145C-BFA4-40D3-AEE0-88468796DA3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231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A145C-BFA4-40D3-AEE0-88468796DA3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198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Didn’t measure T1/2’s of other states, but obtained</a:t>
            </a:r>
            <a:r>
              <a:rPr lang="en-US" baseline="0" dirty="0" smtClean="0"/>
              <a:t> B(E2) ratios that provided info about </a:t>
            </a:r>
            <a:r>
              <a:rPr lang="en-US" baseline="0" dirty="0" err="1" smtClean="0"/>
              <a:t>config</a:t>
            </a:r>
            <a:r>
              <a:rPr lang="en-US" baseline="0" dirty="0" smtClean="0"/>
              <a:t> mixing, </a:t>
            </a:r>
            <a:r>
              <a:rPr lang="en-US" baseline="0" dirty="0" err="1" smtClean="0"/>
              <a:t>demo’d</a:t>
            </a:r>
            <a:r>
              <a:rPr lang="en-US" baseline="0" dirty="0" smtClean="0"/>
              <a:t> that wider SM space needed.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A145C-BFA4-40D3-AEE0-88468796DA3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744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67446-5E13-4405-98D1-23E0A50F8F9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858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A145C-BFA4-40D3-AEE0-88468796DA37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978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closely must they match? Atomic</a:t>
            </a:r>
            <a:r>
              <a:rPr lang="en-US" baseline="0" dirty="0" smtClean="0"/>
              <a:t> and nuclear levels have line widths.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74044-705B-4BA9-9528-EF24541C28D0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954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Might</a:t>
            </a:r>
            <a:r>
              <a:rPr lang="en-US" baseline="0" dirty="0" smtClean="0"/>
              <a:t> seem obvious that you’d want beam of </a:t>
            </a:r>
            <a:r>
              <a:rPr lang="en-US" baseline="0" dirty="0" smtClean="0"/>
              <a:t>e-’s, </a:t>
            </a:r>
            <a:r>
              <a:rPr lang="en-US" baseline="0" dirty="0" smtClean="0"/>
              <a:t>but you can flip it around so ion is moving and e-’s are “stationary”.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74044-705B-4BA9-9528-EF24541C28D0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713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944A4-BE83-F140-9F51-6CC3B6D54F49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5702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944A4-BE83-F140-9F51-6CC3B6D54F49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5075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93EA1-26E4-430B-ABF6-E0CB49476D3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243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 </a:t>
            </a:r>
            <a:r>
              <a:rPr lang="en-US" dirty="0" smtClean="0"/>
              <a:t>field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baseline="0" dirty="0" smtClean="0">
                <a:sym typeface="Wingdings" panose="05000000000000000000" pitchFamily="2" charset="2"/>
              </a:rPr>
              <a:t>E || E1 axis but _|_ M1 axis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944A4-BE83-F140-9F51-6CC3B6D54F49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210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Fk’s</a:t>
            </a:r>
            <a:r>
              <a:rPr lang="en-US" dirty="0" smtClean="0"/>
              <a:t> in terms of </a:t>
            </a:r>
            <a:r>
              <a:rPr lang="en-US" dirty="0" err="1" smtClean="0"/>
              <a:t>Racah</a:t>
            </a:r>
            <a:r>
              <a:rPr lang="en-US" dirty="0" smtClean="0"/>
              <a:t> W-</a:t>
            </a:r>
            <a:r>
              <a:rPr lang="en-US" dirty="0" err="1" smtClean="0"/>
              <a:t>coeffs</a:t>
            </a:r>
            <a:r>
              <a:rPr lang="en-US" dirty="0" smtClean="0"/>
              <a:t> and C-G </a:t>
            </a:r>
            <a:r>
              <a:rPr lang="en-US" dirty="0" err="1" smtClean="0"/>
              <a:t>coeffs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944A4-BE83-F140-9F51-6CC3B6D54F49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813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g-</a:t>
            </a:r>
            <a:r>
              <a:rPr lang="en-US" baseline="0" dirty="0" err="1" smtClean="0"/>
              <a:t>fac</a:t>
            </a:r>
            <a:r>
              <a:rPr lang="en-US" baseline="0" dirty="0" smtClean="0"/>
              <a:t> well reproduced; BE2 suggests some collectivity arising from core excitations.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944A4-BE83-F140-9F51-6CC3B6D54F49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5866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(Third not shown…also in Recchia et al.)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67446-5E13-4405-98D1-23E0A50F8F9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721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A145C-BFA4-40D3-AEE0-88468796DA37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99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132Te on 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944A4-BE83-F140-9F51-6CC3B6D54F49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632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A_2k varies with degree of alignment</a:t>
            </a:r>
            <a:r>
              <a:rPr lang="en-US" baseline="0" dirty="0" smtClean="0"/>
              <a:t> (should have attenuation coefficient).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944A4-BE83-F140-9F51-6CC3B6D54F49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410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Delta</a:t>
            </a:r>
            <a:r>
              <a:rPr lang="en-US" baseline="0" dirty="0" smtClean="0"/>
              <a:t> tells us </a:t>
            </a:r>
            <a:r>
              <a:rPr lang="en-US" baseline="0" dirty="0" smtClean="0">
                <a:sym typeface="Wingdings" panose="05000000000000000000" pitchFamily="2" charset="2"/>
              </a:rPr>
              <a:t>ratio of transition amplitudes for the two multipolarities.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944A4-BE83-F140-9F51-6CC3B6D54F49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315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944A4-BE83-F140-9F51-6CC3B6D54F49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576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944A4-BE83-F140-9F51-6CC3B6D54F49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575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7652-8E3C-4414-AC1A-BA9F03BE1A5B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F61F-EB2C-45E7-A681-17C580496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0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7652-8E3C-4414-AC1A-BA9F03BE1A5B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F61F-EB2C-45E7-A681-17C580496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2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7652-8E3C-4414-AC1A-BA9F03BE1A5B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F61F-EB2C-45E7-A681-17C580496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45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42210" y="1228725"/>
            <a:ext cx="8094688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0188" indent="-230188">
              <a:spcBef>
                <a:spcPts val="0"/>
              </a:spcBef>
              <a:buFont typeface="Arial" panose="020B0604020202020204" pitchFamily="34" charset="0"/>
              <a:buChar char="•"/>
              <a:defRPr sz="1800" b="1">
                <a:solidFill>
                  <a:schemeClr val="tx1"/>
                </a:solidFill>
              </a:defRPr>
            </a:lvl1pPr>
            <a:lvl2pPr marL="461963" indent="-233363"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  <a:lvl3pPr marL="684213" indent="-222250">
              <a:spcBef>
                <a:spcPts val="0"/>
              </a:spcBef>
              <a:spcAft>
                <a:spcPts val="1800"/>
              </a:spcAft>
              <a:defRPr sz="1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226147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42210" y="2286001"/>
            <a:ext cx="8237095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2210" y="3569973"/>
            <a:ext cx="8237095" cy="854075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 smtClean="0"/>
              <a:t>SECTION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70727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1517649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7652-8E3C-4414-AC1A-BA9F03BE1A5B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F61F-EB2C-45E7-A681-17C580496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7652-8E3C-4414-AC1A-BA9F03BE1A5B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F61F-EB2C-45E7-A681-17C580496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8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7652-8E3C-4414-AC1A-BA9F03BE1A5B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F61F-EB2C-45E7-A681-17C580496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2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7652-8E3C-4414-AC1A-BA9F03BE1A5B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F61F-EB2C-45E7-A681-17C580496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2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7652-8E3C-4414-AC1A-BA9F03BE1A5B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F61F-EB2C-45E7-A681-17C580496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9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7652-8E3C-4414-AC1A-BA9F03BE1A5B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F61F-EB2C-45E7-A681-17C580496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34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7652-8E3C-4414-AC1A-BA9F03BE1A5B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F61F-EB2C-45E7-A681-17C580496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0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7652-8E3C-4414-AC1A-BA9F03BE1A5B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F61F-EB2C-45E7-A681-17C580496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1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07652-8E3C-4414-AC1A-BA9F03BE1A5B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9F61F-EB2C-45E7-A681-17C580496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8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38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2.png"/><Relationship Id="rId4" Type="http://schemas.openxmlformats.org/officeDocument/2006/relationships/image" Target="../media/image5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tags" Target="../tags/tag2.xml"/><Relationship Id="rId16" Type="http://schemas.openxmlformats.org/officeDocument/2006/relationships/image" Target="../media/image8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84.png"/><Relationship Id="rId5" Type="http://schemas.openxmlformats.org/officeDocument/2006/relationships/tags" Target="../tags/tag5.xml"/><Relationship Id="rId15" Type="http://schemas.openxmlformats.org/officeDocument/2006/relationships/image" Target="../media/image88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92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87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3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32" y="5457101"/>
            <a:ext cx="1360389" cy="8677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296" y="5457100"/>
            <a:ext cx="2180213" cy="8677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7591" y="1053034"/>
            <a:ext cx="80321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Exotic Beam Summer School 2019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Nuclear Structure – Experiment</a:t>
            </a:r>
          </a:p>
          <a:p>
            <a:pPr algn="ctr"/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SEQUEL!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5732" y="4626103"/>
            <a:ext cx="27532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Christopher J. Chiara</a:t>
            </a:r>
          </a:p>
          <a:p>
            <a:r>
              <a:rPr lang="en-US" sz="2400" dirty="0"/>
              <a:t>CCDC-ARL/ORAU</a:t>
            </a:r>
          </a:p>
        </p:txBody>
      </p:sp>
    </p:spTree>
    <p:extLst>
      <p:ext uri="{BB962C8B-B14F-4D97-AF65-F5344CB8AC3E}">
        <p14:creationId xmlns:p14="http://schemas.microsoft.com/office/powerpoint/2010/main" val="34091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2209" y="1228725"/>
            <a:ext cx="8272133" cy="1514475"/>
          </a:xfrm>
        </p:spPr>
        <p:txBody>
          <a:bodyPr/>
          <a:lstStyle/>
          <a:p>
            <a:r>
              <a:rPr lang="en-US" dirty="0" smtClean="0"/>
              <a:t>Angular distributions</a:t>
            </a:r>
          </a:p>
          <a:p>
            <a:pPr lvl="1"/>
            <a:r>
              <a:rPr lang="en-US" dirty="0" smtClean="0"/>
              <a:t>Quantization axis = spin direction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May be known event by event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…or it may not! What to do then?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Spins not aligned indefinitely  AD attenuated through hyperfine interactions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94578" y="3173844"/>
            <a:ext cx="56367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If there is no spin orientation, all </a:t>
            </a:r>
            <a:r>
              <a:rPr lang="en-US" b="1" dirty="0" err="1" smtClean="0"/>
              <a:t>substates</a:t>
            </a:r>
            <a:r>
              <a:rPr lang="en-US" b="1" dirty="0" smtClean="0"/>
              <a:t> contribute equally and </a:t>
            </a:r>
            <a:r>
              <a:rPr lang="en-US" b="1" i="1" dirty="0" smtClean="0"/>
              <a:t>W</a:t>
            </a:r>
            <a:r>
              <a:rPr lang="en-US" b="1" dirty="0" smtClean="0"/>
              <a:t>(</a:t>
            </a:r>
            <a:r>
              <a:rPr lang="en-US" b="1" dirty="0" smtClean="0">
                <a:latin typeface="Symbol" panose="05050102010706020507" pitchFamily="18" charset="2"/>
              </a:rPr>
              <a:t>q</a:t>
            </a:r>
            <a:r>
              <a:rPr lang="en-US" b="1" dirty="0" smtClean="0"/>
              <a:t>) = constant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60163" y="4703912"/>
            <a:ext cx="7670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What to do if alignment is lost (or was never there), e.g. </a:t>
            </a:r>
            <a:r>
              <a:rPr lang="en-US" dirty="0" smtClean="0"/>
              <a:t>for 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/>
              <a:t>’s below </a:t>
            </a:r>
            <a:r>
              <a:rPr lang="en-US" dirty="0" smtClean="0"/>
              <a:t>isomers?</a:t>
            </a:r>
            <a:endParaRPr lang="en-US" sz="1800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442419" y="274639"/>
            <a:ext cx="5941019" cy="506411"/>
          </a:xfrm>
        </p:spPr>
        <p:txBody>
          <a:bodyPr/>
          <a:lstStyle/>
          <a:p>
            <a:pPr algn="ctr"/>
            <a:r>
              <a:rPr lang="en-US" cap="all" dirty="0">
                <a:latin typeface="Arial" panose="020B0604020202020204" pitchFamily="34" charset="0"/>
                <a:cs typeface="Arial" panose="020B0604020202020204" pitchFamily="34" charset="0"/>
              </a:rPr>
              <a:t>Building a level scheme</a:t>
            </a:r>
          </a:p>
        </p:txBody>
      </p:sp>
    </p:spTree>
    <p:extLst>
      <p:ext uri="{BB962C8B-B14F-4D97-AF65-F5344CB8AC3E}">
        <p14:creationId xmlns:p14="http://schemas.microsoft.com/office/powerpoint/2010/main" val="38012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2209" y="1228725"/>
            <a:ext cx="8272133" cy="2776116"/>
          </a:xfrm>
        </p:spPr>
        <p:txBody>
          <a:bodyPr/>
          <a:lstStyle/>
          <a:p>
            <a:r>
              <a:rPr lang="en-US" dirty="0"/>
              <a:t>Angular </a:t>
            </a:r>
            <a:r>
              <a:rPr lang="en-US" dirty="0" smtClean="0"/>
              <a:t>correlations</a:t>
            </a:r>
          </a:p>
          <a:p>
            <a:pPr lvl="1"/>
            <a:r>
              <a:rPr lang="en-US" dirty="0" smtClean="0"/>
              <a:t>Coincidence technique</a:t>
            </a:r>
          </a:p>
          <a:p>
            <a:pPr lvl="1"/>
            <a:r>
              <a:rPr lang="en-US" dirty="0" smtClean="0"/>
              <a:t>Detect first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defines quantization axis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Detect second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dirty="0" smtClean="0">
                <a:sym typeface="Wingdings" panose="05000000000000000000" pitchFamily="2" charset="2"/>
              </a:rPr>
              <a:t>  determine relative angle</a:t>
            </a:r>
          </a:p>
        </p:txBody>
      </p:sp>
      <p:sp>
        <p:nvSpPr>
          <p:cNvPr id="17" name="Explosion 1 16"/>
          <p:cNvSpPr/>
          <p:nvPr/>
        </p:nvSpPr>
        <p:spPr>
          <a:xfrm>
            <a:off x="4263449" y="5116599"/>
            <a:ext cx="359751" cy="46144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 rot="19715473">
            <a:off x="4219460" y="3531535"/>
            <a:ext cx="3673185" cy="1172748"/>
            <a:chOff x="3074072" y="3787544"/>
            <a:chExt cx="3014712" cy="938691"/>
          </a:xfrm>
        </p:grpSpPr>
        <p:pic>
          <p:nvPicPr>
            <p:cNvPr id="24" name="Picture 23"/>
            <p:cNvPicPr>
              <a:picLocks/>
            </p:cNvPicPr>
            <p:nvPr/>
          </p:nvPicPr>
          <p:blipFill rotWithShape="1">
            <a:blip r:embed="rId3"/>
            <a:srcRect l="874" t="11918" r="1082" b="3409"/>
            <a:stretch/>
          </p:blipFill>
          <p:spPr>
            <a:xfrm>
              <a:off x="4065280" y="3787544"/>
              <a:ext cx="2023504" cy="938691"/>
            </a:xfrm>
            <a:prstGeom prst="rect">
              <a:avLst/>
            </a:prstGeom>
          </p:spPr>
        </p:pic>
        <p:sp>
          <p:nvSpPr>
            <p:cNvPr id="25" name="Freeform 24"/>
            <p:cNvSpPr/>
            <p:nvPr/>
          </p:nvSpPr>
          <p:spPr>
            <a:xfrm>
              <a:off x="3074072" y="4238648"/>
              <a:ext cx="962569" cy="227103"/>
            </a:xfrm>
            <a:custGeom>
              <a:avLst/>
              <a:gdLst>
                <a:gd name="connsiteX0" fmla="*/ 0 w 671513"/>
                <a:gd name="connsiteY0" fmla="*/ 81297 h 197979"/>
                <a:gd name="connsiteX1" fmla="*/ 69056 w 671513"/>
                <a:gd name="connsiteY1" fmla="*/ 83679 h 197979"/>
                <a:gd name="connsiteX2" fmla="*/ 128588 w 671513"/>
                <a:gd name="connsiteY2" fmla="*/ 2716 h 197979"/>
                <a:gd name="connsiteX3" fmla="*/ 207169 w 671513"/>
                <a:gd name="connsiteY3" fmla="*/ 197979 h 197979"/>
                <a:gd name="connsiteX4" fmla="*/ 295275 w 671513"/>
                <a:gd name="connsiteY4" fmla="*/ 2716 h 197979"/>
                <a:gd name="connsiteX5" fmla="*/ 376238 w 671513"/>
                <a:gd name="connsiteY5" fmla="*/ 193216 h 197979"/>
                <a:gd name="connsiteX6" fmla="*/ 452438 w 671513"/>
                <a:gd name="connsiteY6" fmla="*/ 5097 h 197979"/>
                <a:gd name="connsiteX7" fmla="*/ 521494 w 671513"/>
                <a:gd name="connsiteY7" fmla="*/ 195597 h 197979"/>
                <a:gd name="connsiteX8" fmla="*/ 583406 w 671513"/>
                <a:gd name="connsiteY8" fmla="*/ 86060 h 197979"/>
                <a:gd name="connsiteX9" fmla="*/ 671513 w 671513"/>
                <a:gd name="connsiteY9" fmla="*/ 76535 h 197979"/>
                <a:gd name="connsiteX0" fmla="*/ 0 w 671513"/>
                <a:gd name="connsiteY0" fmla="*/ 83689 h 197990"/>
                <a:gd name="connsiteX1" fmla="*/ 69056 w 671513"/>
                <a:gd name="connsiteY1" fmla="*/ 83690 h 197990"/>
                <a:gd name="connsiteX2" fmla="*/ 128588 w 671513"/>
                <a:gd name="connsiteY2" fmla="*/ 2727 h 197990"/>
                <a:gd name="connsiteX3" fmla="*/ 207169 w 671513"/>
                <a:gd name="connsiteY3" fmla="*/ 197990 h 197990"/>
                <a:gd name="connsiteX4" fmla="*/ 295275 w 671513"/>
                <a:gd name="connsiteY4" fmla="*/ 2727 h 197990"/>
                <a:gd name="connsiteX5" fmla="*/ 376238 w 671513"/>
                <a:gd name="connsiteY5" fmla="*/ 193227 h 197990"/>
                <a:gd name="connsiteX6" fmla="*/ 452438 w 671513"/>
                <a:gd name="connsiteY6" fmla="*/ 5108 h 197990"/>
                <a:gd name="connsiteX7" fmla="*/ 521494 w 671513"/>
                <a:gd name="connsiteY7" fmla="*/ 195608 h 197990"/>
                <a:gd name="connsiteX8" fmla="*/ 583406 w 671513"/>
                <a:gd name="connsiteY8" fmla="*/ 86071 h 197990"/>
                <a:gd name="connsiteX9" fmla="*/ 671513 w 671513"/>
                <a:gd name="connsiteY9" fmla="*/ 76546 h 197990"/>
                <a:gd name="connsiteX0" fmla="*/ 0 w 671513"/>
                <a:gd name="connsiteY0" fmla="*/ 83689 h 197990"/>
                <a:gd name="connsiteX1" fmla="*/ 69056 w 671513"/>
                <a:gd name="connsiteY1" fmla="*/ 83690 h 197990"/>
                <a:gd name="connsiteX2" fmla="*/ 128588 w 671513"/>
                <a:gd name="connsiteY2" fmla="*/ 2727 h 197990"/>
                <a:gd name="connsiteX3" fmla="*/ 207169 w 671513"/>
                <a:gd name="connsiteY3" fmla="*/ 197990 h 197990"/>
                <a:gd name="connsiteX4" fmla="*/ 295275 w 671513"/>
                <a:gd name="connsiteY4" fmla="*/ 2727 h 197990"/>
                <a:gd name="connsiteX5" fmla="*/ 376238 w 671513"/>
                <a:gd name="connsiteY5" fmla="*/ 193227 h 197990"/>
                <a:gd name="connsiteX6" fmla="*/ 452438 w 671513"/>
                <a:gd name="connsiteY6" fmla="*/ 5108 h 197990"/>
                <a:gd name="connsiteX7" fmla="*/ 521494 w 671513"/>
                <a:gd name="connsiteY7" fmla="*/ 195608 h 197990"/>
                <a:gd name="connsiteX8" fmla="*/ 583406 w 671513"/>
                <a:gd name="connsiteY8" fmla="*/ 86071 h 197990"/>
                <a:gd name="connsiteX9" fmla="*/ 671513 w 671513"/>
                <a:gd name="connsiteY9" fmla="*/ 76546 h 197990"/>
                <a:gd name="connsiteX0" fmla="*/ 0 w 678656"/>
                <a:gd name="connsiteY0" fmla="*/ 90864 h 198021"/>
                <a:gd name="connsiteX1" fmla="*/ 76199 w 678656"/>
                <a:gd name="connsiteY1" fmla="*/ 83721 h 198021"/>
                <a:gd name="connsiteX2" fmla="*/ 135731 w 678656"/>
                <a:gd name="connsiteY2" fmla="*/ 2758 h 198021"/>
                <a:gd name="connsiteX3" fmla="*/ 214312 w 678656"/>
                <a:gd name="connsiteY3" fmla="*/ 198021 h 198021"/>
                <a:gd name="connsiteX4" fmla="*/ 302418 w 678656"/>
                <a:gd name="connsiteY4" fmla="*/ 2758 h 198021"/>
                <a:gd name="connsiteX5" fmla="*/ 383381 w 678656"/>
                <a:gd name="connsiteY5" fmla="*/ 193258 h 198021"/>
                <a:gd name="connsiteX6" fmla="*/ 459581 w 678656"/>
                <a:gd name="connsiteY6" fmla="*/ 5139 h 198021"/>
                <a:gd name="connsiteX7" fmla="*/ 528637 w 678656"/>
                <a:gd name="connsiteY7" fmla="*/ 195639 h 198021"/>
                <a:gd name="connsiteX8" fmla="*/ 590549 w 678656"/>
                <a:gd name="connsiteY8" fmla="*/ 86102 h 198021"/>
                <a:gd name="connsiteX9" fmla="*/ 678656 w 678656"/>
                <a:gd name="connsiteY9" fmla="*/ 76577 h 198021"/>
                <a:gd name="connsiteX0" fmla="*/ 0 w 678656"/>
                <a:gd name="connsiteY0" fmla="*/ 90864 h 198021"/>
                <a:gd name="connsiteX1" fmla="*/ 76199 w 678656"/>
                <a:gd name="connsiteY1" fmla="*/ 83721 h 198021"/>
                <a:gd name="connsiteX2" fmla="*/ 135731 w 678656"/>
                <a:gd name="connsiteY2" fmla="*/ 2758 h 198021"/>
                <a:gd name="connsiteX3" fmla="*/ 214312 w 678656"/>
                <a:gd name="connsiteY3" fmla="*/ 198021 h 198021"/>
                <a:gd name="connsiteX4" fmla="*/ 302418 w 678656"/>
                <a:gd name="connsiteY4" fmla="*/ 2758 h 198021"/>
                <a:gd name="connsiteX5" fmla="*/ 383381 w 678656"/>
                <a:gd name="connsiteY5" fmla="*/ 193258 h 198021"/>
                <a:gd name="connsiteX6" fmla="*/ 459581 w 678656"/>
                <a:gd name="connsiteY6" fmla="*/ 5139 h 198021"/>
                <a:gd name="connsiteX7" fmla="*/ 528637 w 678656"/>
                <a:gd name="connsiteY7" fmla="*/ 195639 h 198021"/>
                <a:gd name="connsiteX8" fmla="*/ 585787 w 678656"/>
                <a:gd name="connsiteY8" fmla="*/ 98008 h 198021"/>
                <a:gd name="connsiteX9" fmla="*/ 678656 w 678656"/>
                <a:gd name="connsiteY9" fmla="*/ 76577 h 198021"/>
                <a:gd name="connsiteX0" fmla="*/ 0 w 681037"/>
                <a:gd name="connsiteY0" fmla="*/ 90864 h 198021"/>
                <a:gd name="connsiteX1" fmla="*/ 76199 w 681037"/>
                <a:gd name="connsiteY1" fmla="*/ 83721 h 198021"/>
                <a:gd name="connsiteX2" fmla="*/ 135731 w 681037"/>
                <a:gd name="connsiteY2" fmla="*/ 2758 h 198021"/>
                <a:gd name="connsiteX3" fmla="*/ 214312 w 681037"/>
                <a:gd name="connsiteY3" fmla="*/ 198021 h 198021"/>
                <a:gd name="connsiteX4" fmla="*/ 302418 w 681037"/>
                <a:gd name="connsiteY4" fmla="*/ 2758 h 198021"/>
                <a:gd name="connsiteX5" fmla="*/ 383381 w 681037"/>
                <a:gd name="connsiteY5" fmla="*/ 193258 h 198021"/>
                <a:gd name="connsiteX6" fmla="*/ 459581 w 681037"/>
                <a:gd name="connsiteY6" fmla="*/ 5139 h 198021"/>
                <a:gd name="connsiteX7" fmla="*/ 528637 w 681037"/>
                <a:gd name="connsiteY7" fmla="*/ 195639 h 198021"/>
                <a:gd name="connsiteX8" fmla="*/ 585787 w 681037"/>
                <a:gd name="connsiteY8" fmla="*/ 98008 h 198021"/>
                <a:gd name="connsiteX9" fmla="*/ 681037 w 681037"/>
                <a:gd name="connsiteY9" fmla="*/ 88483 h 198021"/>
                <a:gd name="connsiteX0" fmla="*/ 0 w 681037"/>
                <a:gd name="connsiteY0" fmla="*/ 90864 h 198021"/>
                <a:gd name="connsiteX1" fmla="*/ 76199 w 681037"/>
                <a:gd name="connsiteY1" fmla="*/ 83721 h 198021"/>
                <a:gd name="connsiteX2" fmla="*/ 135731 w 681037"/>
                <a:gd name="connsiteY2" fmla="*/ 2758 h 198021"/>
                <a:gd name="connsiteX3" fmla="*/ 214312 w 681037"/>
                <a:gd name="connsiteY3" fmla="*/ 198021 h 198021"/>
                <a:gd name="connsiteX4" fmla="*/ 302418 w 681037"/>
                <a:gd name="connsiteY4" fmla="*/ 2758 h 198021"/>
                <a:gd name="connsiteX5" fmla="*/ 383381 w 681037"/>
                <a:gd name="connsiteY5" fmla="*/ 193258 h 198021"/>
                <a:gd name="connsiteX6" fmla="*/ 459581 w 681037"/>
                <a:gd name="connsiteY6" fmla="*/ 5139 h 198021"/>
                <a:gd name="connsiteX7" fmla="*/ 528637 w 681037"/>
                <a:gd name="connsiteY7" fmla="*/ 195639 h 198021"/>
                <a:gd name="connsiteX8" fmla="*/ 585787 w 681037"/>
                <a:gd name="connsiteY8" fmla="*/ 98008 h 198021"/>
                <a:gd name="connsiteX9" fmla="*/ 681037 w 681037"/>
                <a:gd name="connsiteY9" fmla="*/ 88483 h 198021"/>
                <a:gd name="connsiteX0" fmla="*/ 0 w 681037"/>
                <a:gd name="connsiteY0" fmla="*/ 90864 h 198021"/>
                <a:gd name="connsiteX1" fmla="*/ 76199 w 681037"/>
                <a:gd name="connsiteY1" fmla="*/ 83721 h 198021"/>
                <a:gd name="connsiteX2" fmla="*/ 135731 w 681037"/>
                <a:gd name="connsiteY2" fmla="*/ 2758 h 198021"/>
                <a:gd name="connsiteX3" fmla="*/ 214312 w 681037"/>
                <a:gd name="connsiteY3" fmla="*/ 198021 h 198021"/>
                <a:gd name="connsiteX4" fmla="*/ 302418 w 681037"/>
                <a:gd name="connsiteY4" fmla="*/ 2758 h 198021"/>
                <a:gd name="connsiteX5" fmla="*/ 383381 w 681037"/>
                <a:gd name="connsiteY5" fmla="*/ 193258 h 198021"/>
                <a:gd name="connsiteX6" fmla="*/ 459581 w 681037"/>
                <a:gd name="connsiteY6" fmla="*/ 5139 h 198021"/>
                <a:gd name="connsiteX7" fmla="*/ 528637 w 681037"/>
                <a:gd name="connsiteY7" fmla="*/ 195639 h 198021"/>
                <a:gd name="connsiteX8" fmla="*/ 585787 w 681037"/>
                <a:gd name="connsiteY8" fmla="*/ 98008 h 198021"/>
                <a:gd name="connsiteX9" fmla="*/ 681037 w 681037"/>
                <a:gd name="connsiteY9" fmla="*/ 86102 h 198021"/>
                <a:gd name="connsiteX0" fmla="*/ 0 w 711993"/>
                <a:gd name="connsiteY0" fmla="*/ 90864 h 198021"/>
                <a:gd name="connsiteX1" fmla="*/ 76199 w 711993"/>
                <a:gd name="connsiteY1" fmla="*/ 83721 h 198021"/>
                <a:gd name="connsiteX2" fmla="*/ 135731 w 711993"/>
                <a:gd name="connsiteY2" fmla="*/ 2758 h 198021"/>
                <a:gd name="connsiteX3" fmla="*/ 214312 w 711993"/>
                <a:gd name="connsiteY3" fmla="*/ 198021 h 198021"/>
                <a:gd name="connsiteX4" fmla="*/ 302418 w 711993"/>
                <a:gd name="connsiteY4" fmla="*/ 2758 h 198021"/>
                <a:gd name="connsiteX5" fmla="*/ 383381 w 711993"/>
                <a:gd name="connsiteY5" fmla="*/ 193258 h 198021"/>
                <a:gd name="connsiteX6" fmla="*/ 459581 w 711993"/>
                <a:gd name="connsiteY6" fmla="*/ 5139 h 198021"/>
                <a:gd name="connsiteX7" fmla="*/ 528637 w 711993"/>
                <a:gd name="connsiteY7" fmla="*/ 195639 h 198021"/>
                <a:gd name="connsiteX8" fmla="*/ 585787 w 711993"/>
                <a:gd name="connsiteY8" fmla="*/ 98008 h 198021"/>
                <a:gd name="connsiteX9" fmla="*/ 711993 w 711993"/>
                <a:gd name="connsiteY9" fmla="*/ 88483 h 19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1993" h="198021">
                  <a:moveTo>
                    <a:pt x="0" y="90864"/>
                  </a:moveTo>
                  <a:cubicBezTo>
                    <a:pt x="35718" y="89078"/>
                    <a:pt x="53577" y="98405"/>
                    <a:pt x="76199" y="83721"/>
                  </a:cubicBezTo>
                  <a:cubicBezTo>
                    <a:pt x="98821" y="69037"/>
                    <a:pt x="112712" y="-16292"/>
                    <a:pt x="135731" y="2758"/>
                  </a:cubicBezTo>
                  <a:cubicBezTo>
                    <a:pt x="158750" y="21808"/>
                    <a:pt x="186531" y="198021"/>
                    <a:pt x="214312" y="198021"/>
                  </a:cubicBezTo>
                  <a:cubicBezTo>
                    <a:pt x="242093" y="198021"/>
                    <a:pt x="274240" y="3552"/>
                    <a:pt x="302418" y="2758"/>
                  </a:cubicBezTo>
                  <a:cubicBezTo>
                    <a:pt x="330596" y="1964"/>
                    <a:pt x="357187" y="192861"/>
                    <a:pt x="383381" y="193258"/>
                  </a:cubicBezTo>
                  <a:cubicBezTo>
                    <a:pt x="409575" y="193655"/>
                    <a:pt x="435372" y="4742"/>
                    <a:pt x="459581" y="5139"/>
                  </a:cubicBezTo>
                  <a:cubicBezTo>
                    <a:pt x="483790" y="5536"/>
                    <a:pt x="507603" y="180161"/>
                    <a:pt x="528637" y="195639"/>
                  </a:cubicBezTo>
                  <a:cubicBezTo>
                    <a:pt x="549671" y="211117"/>
                    <a:pt x="555228" y="115867"/>
                    <a:pt x="585787" y="98008"/>
                  </a:cubicBezTo>
                  <a:cubicBezTo>
                    <a:pt x="616346" y="80149"/>
                    <a:pt x="675678" y="90467"/>
                    <a:pt x="711993" y="88483"/>
                  </a:cubicBezTo>
                </a:path>
              </a:pathLst>
            </a:custGeom>
            <a:noFill/>
            <a:ln>
              <a:tailEnd type="arrow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74057" y="4437943"/>
            <a:ext cx="3673185" cy="1412014"/>
            <a:chOff x="4674057" y="4437943"/>
            <a:chExt cx="3673185" cy="1412014"/>
          </a:xfrm>
        </p:grpSpPr>
        <p:grpSp>
          <p:nvGrpSpPr>
            <p:cNvPr id="8" name="Group 7"/>
            <p:cNvGrpSpPr/>
            <p:nvPr/>
          </p:nvGrpSpPr>
          <p:grpSpPr>
            <a:xfrm>
              <a:off x="4674057" y="4677209"/>
              <a:ext cx="3673185" cy="1172748"/>
              <a:chOff x="3074072" y="3787544"/>
              <a:chExt cx="3014712" cy="938691"/>
            </a:xfrm>
          </p:grpSpPr>
          <p:pic>
            <p:nvPicPr>
              <p:cNvPr id="15" name="Picture 14"/>
              <p:cNvPicPr>
                <a:picLocks/>
              </p:cNvPicPr>
              <p:nvPr/>
            </p:nvPicPr>
            <p:blipFill rotWithShape="1">
              <a:blip r:embed="rId3"/>
              <a:srcRect l="874" t="11918" r="1082" b="3409"/>
              <a:stretch/>
            </p:blipFill>
            <p:spPr>
              <a:xfrm>
                <a:off x="4065280" y="3787544"/>
                <a:ext cx="2023504" cy="938691"/>
              </a:xfrm>
              <a:prstGeom prst="rect">
                <a:avLst/>
              </a:prstGeom>
            </p:spPr>
          </p:pic>
          <p:sp>
            <p:nvSpPr>
              <p:cNvPr id="18" name="Freeform 17"/>
              <p:cNvSpPr/>
              <p:nvPr/>
            </p:nvSpPr>
            <p:spPr>
              <a:xfrm>
                <a:off x="3074072" y="4238648"/>
                <a:ext cx="962569" cy="227103"/>
              </a:xfrm>
              <a:custGeom>
                <a:avLst/>
                <a:gdLst>
                  <a:gd name="connsiteX0" fmla="*/ 0 w 671513"/>
                  <a:gd name="connsiteY0" fmla="*/ 81297 h 197979"/>
                  <a:gd name="connsiteX1" fmla="*/ 69056 w 671513"/>
                  <a:gd name="connsiteY1" fmla="*/ 83679 h 197979"/>
                  <a:gd name="connsiteX2" fmla="*/ 128588 w 671513"/>
                  <a:gd name="connsiteY2" fmla="*/ 2716 h 197979"/>
                  <a:gd name="connsiteX3" fmla="*/ 207169 w 671513"/>
                  <a:gd name="connsiteY3" fmla="*/ 197979 h 197979"/>
                  <a:gd name="connsiteX4" fmla="*/ 295275 w 671513"/>
                  <a:gd name="connsiteY4" fmla="*/ 2716 h 197979"/>
                  <a:gd name="connsiteX5" fmla="*/ 376238 w 671513"/>
                  <a:gd name="connsiteY5" fmla="*/ 193216 h 197979"/>
                  <a:gd name="connsiteX6" fmla="*/ 452438 w 671513"/>
                  <a:gd name="connsiteY6" fmla="*/ 5097 h 197979"/>
                  <a:gd name="connsiteX7" fmla="*/ 521494 w 671513"/>
                  <a:gd name="connsiteY7" fmla="*/ 195597 h 197979"/>
                  <a:gd name="connsiteX8" fmla="*/ 583406 w 671513"/>
                  <a:gd name="connsiteY8" fmla="*/ 86060 h 197979"/>
                  <a:gd name="connsiteX9" fmla="*/ 671513 w 671513"/>
                  <a:gd name="connsiteY9" fmla="*/ 76535 h 197979"/>
                  <a:gd name="connsiteX0" fmla="*/ 0 w 671513"/>
                  <a:gd name="connsiteY0" fmla="*/ 83689 h 197990"/>
                  <a:gd name="connsiteX1" fmla="*/ 69056 w 671513"/>
                  <a:gd name="connsiteY1" fmla="*/ 83690 h 197990"/>
                  <a:gd name="connsiteX2" fmla="*/ 128588 w 671513"/>
                  <a:gd name="connsiteY2" fmla="*/ 2727 h 197990"/>
                  <a:gd name="connsiteX3" fmla="*/ 207169 w 671513"/>
                  <a:gd name="connsiteY3" fmla="*/ 197990 h 197990"/>
                  <a:gd name="connsiteX4" fmla="*/ 295275 w 671513"/>
                  <a:gd name="connsiteY4" fmla="*/ 2727 h 197990"/>
                  <a:gd name="connsiteX5" fmla="*/ 376238 w 671513"/>
                  <a:gd name="connsiteY5" fmla="*/ 193227 h 197990"/>
                  <a:gd name="connsiteX6" fmla="*/ 452438 w 671513"/>
                  <a:gd name="connsiteY6" fmla="*/ 5108 h 197990"/>
                  <a:gd name="connsiteX7" fmla="*/ 521494 w 671513"/>
                  <a:gd name="connsiteY7" fmla="*/ 195608 h 197990"/>
                  <a:gd name="connsiteX8" fmla="*/ 583406 w 671513"/>
                  <a:gd name="connsiteY8" fmla="*/ 86071 h 197990"/>
                  <a:gd name="connsiteX9" fmla="*/ 671513 w 671513"/>
                  <a:gd name="connsiteY9" fmla="*/ 76546 h 197990"/>
                  <a:gd name="connsiteX0" fmla="*/ 0 w 671513"/>
                  <a:gd name="connsiteY0" fmla="*/ 83689 h 197990"/>
                  <a:gd name="connsiteX1" fmla="*/ 69056 w 671513"/>
                  <a:gd name="connsiteY1" fmla="*/ 83690 h 197990"/>
                  <a:gd name="connsiteX2" fmla="*/ 128588 w 671513"/>
                  <a:gd name="connsiteY2" fmla="*/ 2727 h 197990"/>
                  <a:gd name="connsiteX3" fmla="*/ 207169 w 671513"/>
                  <a:gd name="connsiteY3" fmla="*/ 197990 h 197990"/>
                  <a:gd name="connsiteX4" fmla="*/ 295275 w 671513"/>
                  <a:gd name="connsiteY4" fmla="*/ 2727 h 197990"/>
                  <a:gd name="connsiteX5" fmla="*/ 376238 w 671513"/>
                  <a:gd name="connsiteY5" fmla="*/ 193227 h 197990"/>
                  <a:gd name="connsiteX6" fmla="*/ 452438 w 671513"/>
                  <a:gd name="connsiteY6" fmla="*/ 5108 h 197990"/>
                  <a:gd name="connsiteX7" fmla="*/ 521494 w 671513"/>
                  <a:gd name="connsiteY7" fmla="*/ 195608 h 197990"/>
                  <a:gd name="connsiteX8" fmla="*/ 583406 w 671513"/>
                  <a:gd name="connsiteY8" fmla="*/ 86071 h 197990"/>
                  <a:gd name="connsiteX9" fmla="*/ 671513 w 671513"/>
                  <a:gd name="connsiteY9" fmla="*/ 76546 h 197990"/>
                  <a:gd name="connsiteX0" fmla="*/ 0 w 678656"/>
                  <a:gd name="connsiteY0" fmla="*/ 90864 h 198021"/>
                  <a:gd name="connsiteX1" fmla="*/ 76199 w 678656"/>
                  <a:gd name="connsiteY1" fmla="*/ 83721 h 198021"/>
                  <a:gd name="connsiteX2" fmla="*/ 135731 w 678656"/>
                  <a:gd name="connsiteY2" fmla="*/ 2758 h 198021"/>
                  <a:gd name="connsiteX3" fmla="*/ 214312 w 678656"/>
                  <a:gd name="connsiteY3" fmla="*/ 198021 h 198021"/>
                  <a:gd name="connsiteX4" fmla="*/ 302418 w 678656"/>
                  <a:gd name="connsiteY4" fmla="*/ 2758 h 198021"/>
                  <a:gd name="connsiteX5" fmla="*/ 383381 w 678656"/>
                  <a:gd name="connsiteY5" fmla="*/ 193258 h 198021"/>
                  <a:gd name="connsiteX6" fmla="*/ 459581 w 678656"/>
                  <a:gd name="connsiteY6" fmla="*/ 5139 h 198021"/>
                  <a:gd name="connsiteX7" fmla="*/ 528637 w 678656"/>
                  <a:gd name="connsiteY7" fmla="*/ 195639 h 198021"/>
                  <a:gd name="connsiteX8" fmla="*/ 590549 w 678656"/>
                  <a:gd name="connsiteY8" fmla="*/ 86102 h 198021"/>
                  <a:gd name="connsiteX9" fmla="*/ 678656 w 678656"/>
                  <a:gd name="connsiteY9" fmla="*/ 76577 h 198021"/>
                  <a:gd name="connsiteX0" fmla="*/ 0 w 678656"/>
                  <a:gd name="connsiteY0" fmla="*/ 90864 h 198021"/>
                  <a:gd name="connsiteX1" fmla="*/ 76199 w 678656"/>
                  <a:gd name="connsiteY1" fmla="*/ 83721 h 198021"/>
                  <a:gd name="connsiteX2" fmla="*/ 135731 w 678656"/>
                  <a:gd name="connsiteY2" fmla="*/ 2758 h 198021"/>
                  <a:gd name="connsiteX3" fmla="*/ 214312 w 678656"/>
                  <a:gd name="connsiteY3" fmla="*/ 198021 h 198021"/>
                  <a:gd name="connsiteX4" fmla="*/ 302418 w 678656"/>
                  <a:gd name="connsiteY4" fmla="*/ 2758 h 198021"/>
                  <a:gd name="connsiteX5" fmla="*/ 383381 w 678656"/>
                  <a:gd name="connsiteY5" fmla="*/ 193258 h 198021"/>
                  <a:gd name="connsiteX6" fmla="*/ 459581 w 678656"/>
                  <a:gd name="connsiteY6" fmla="*/ 5139 h 198021"/>
                  <a:gd name="connsiteX7" fmla="*/ 528637 w 678656"/>
                  <a:gd name="connsiteY7" fmla="*/ 195639 h 198021"/>
                  <a:gd name="connsiteX8" fmla="*/ 585787 w 678656"/>
                  <a:gd name="connsiteY8" fmla="*/ 98008 h 198021"/>
                  <a:gd name="connsiteX9" fmla="*/ 678656 w 678656"/>
                  <a:gd name="connsiteY9" fmla="*/ 76577 h 198021"/>
                  <a:gd name="connsiteX0" fmla="*/ 0 w 681037"/>
                  <a:gd name="connsiteY0" fmla="*/ 90864 h 198021"/>
                  <a:gd name="connsiteX1" fmla="*/ 76199 w 681037"/>
                  <a:gd name="connsiteY1" fmla="*/ 83721 h 198021"/>
                  <a:gd name="connsiteX2" fmla="*/ 135731 w 681037"/>
                  <a:gd name="connsiteY2" fmla="*/ 2758 h 198021"/>
                  <a:gd name="connsiteX3" fmla="*/ 214312 w 681037"/>
                  <a:gd name="connsiteY3" fmla="*/ 198021 h 198021"/>
                  <a:gd name="connsiteX4" fmla="*/ 302418 w 681037"/>
                  <a:gd name="connsiteY4" fmla="*/ 2758 h 198021"/>
                  <a:gd name="connsiteX5" fmla="*/ 383381 w 681037"/>
                  <a:gd name="connsiteY5" fmla="*/ 193258 h 198021"/>
                  <a:gd name="connsiteX6" fmla="*/ 459581 w 681037"/>
                  <a:gd name="connsiteY6" fmla="*/ 5139 h 198021"/>
                  <a:gd name="connsiteX7" fmla="*/ 528637 w 681037"/>
                  <a:gd name="connsiteY7" fmla="*/ 195639 h 198021"/>
                  <a:gd name="connsiteX8" fmla="*/ 585787 w 681037"/>
                  <a:gd name="connsiteY8" fmla="*/ 98008 h 198021"/>
                  <a:gd name="connsiteX9" fmla="*/ 681037 w 681037"/>
                  <a:gd name="connsiteY9" fmla="*/ 88483 h 198021"/>
                  <a:gd name="connsiteX0" fmla="*/ 0 w 681037"/>
                  <a:gd name="connsiteY0" fmla="*/ 90864 h 198021"/>
                  <a:gd name="connsiteX1" fmla="*/ 76199 w 681037"/>
                  <a:gd name="connsiteY1" fmla="*/ 83721 h 198021"/>
                  <a:gd name="connsiteX2" fmla="*/ 135731 w 681037"/>
                  <a:gd name="connsiteY2" fmla="*/ 2758 h 198021"/>
                  <a:gd name="connsiteX3" fmla="*/ 214312 w 681037"/>
                  <a:gd name="connsiteY3" fmla="*/ 198021 h 198021"/>
                  <a:gd name="connsiteX4" fmla="*/ 302418 w 681037"/>
                  <a:gd name="connsiteY4" fmla="*/ 2758 h 198021"/>
                  <a:gd name="connsiteX5" fmla="*/ 383381 w 681037"/>
                  <a:gd name="connsiteY5" fmla="*/ 193258 h 198021"/>
                  <a:gd name="connsiteX6" fmla="*/ 459581 w 681037"/>
                  <a:gd name="connsiteY6" fmla="*/ 5139 h 198021"/>
                  <a:gd name="connsiteX7" fmla="*/ 528637 w 681037"/>
                  <a:gd name="connsiteY7" fmla="*/ 195639 h 198021"/>
                  <a:gd name="connsiteX8" fmla="*/ 585787 w 681037"/>
                  <a:gd name="connsiteY8" fmla="*/ 98008 h 198021"/>
                  <a:gd name="connsiteX9" fmla="*/ 681037 w 681037"/>
                  <a:gd name="connsiteY9" fmla="*/ 88483 h 198021"/>
                  <a:gd name="connsiteX0" fmla="*/ 0 w 681037"/>
                  <a:gd name="connsiteY0" fmla="*/ 90864 h 198021"/>
                  <a:gd name="connsiteX1" fmla="*/ 76199 w 681037"/>
                  <a:gd name="connsiteY1" fmla="*/ 83721 h 198021"/>
                  <a:gd name="connsiteX2" fmla="*/ 135731 w 681037"/>
                  <a:gd name="connsiteY2" fmla="*/ 2758 h 198021"/>
                  <a:gd name="connsiteX3" fmla="*/ 214312 w 681037"/>
                  <a:gd name="connsiteY3" fmla="*/ 198021 h 198021"/>
                  <a:gd name="connsiteX4" fmla="*/ 302418 w 681037"/>
                  <a:gd name="connsiteY4" fmla="*/ 2758 h 198021"/>
                  <a:gd name="connsiteX5" fmla="*/ 383381 w 681037"/>
                  <a:gd name="connsiteY5" fmla="*/ 193258 h 198021"/>
                  <a:gd name="connsiteX6" fmla="*/ 459581 w 681037"/>
                  <a:gd name="connsiteY6" fmla="*/ 5139 h 198021"/>
                  <a:gd name="connsiteX7" fmla="*/ 528637 w 681037"/>
                  <a:gd name="connsiteY7" fmla="*/ 195639 h 198021"/>
                  <a:gd name="connsiteX8" fmla="*/ 585787 w 681037"/>
                  <a:gd name="connsiteY8" fmla="*/ 98008 h 198021"/>
                  <a:gd name="connsiteX9" fmla="*/ 681037 w 681037"/>
                  <a:gd name="connsiteY9" fmla="*/ 86102 h 198021"/>
                  <a:gd name="connsiteX0" fmla="*/ 0 w 711993"/>
                  <a:gd name="connsiteY0" fmla="*/ 90864 h 198021"/>
                  <a:gd name="connsiteX1" fmla="*/ 76199 w 711993"/>
                  <a:gd name="connsiteY1" fmla="*/ 83721 h 198021"/>
                  <a:gd name="connsiteX2" fmla="*/ 135731 w 711993"/>
                  <a:gd name="connsiteY2" fmla="*/ 2758 h 198021"/>
                  <a:gd name="connsiteX3" fmla="*/ 214312 w 711993"/>
                  <a:gd name="connsiteY3" fmla="*/ 198021 h 198021"/>
                  <a:gd name="connsiteX4" fmla="*/ 302418 w 711993"/>
                  <a:gd name="connsiteY4" fmla="*/ 2758 h 198021"/>
                  <a:gd name="connsiteX5" fmla="*/ 383381 w 711993"/>
                  <a:gd name="connsiteY5" fmla="*/ 193258 h 198021"/>
                  <a:gd name="connsiteX6" fmla="*/ 459581 w 711993"/>
                  <a:gd name="connsiteY6" fmla="*/ 5139 h 198021"/>
                  <a:gd name="connsiteX7" fmla="*/ 528637 w 711993"/>
                  <a:gd name="connsiteY7" fmla="*/ 195639 h 198021"/>
                  <a:gd name="connsiteX8" fmla="*/ 585787 w 711993"/>
                  <a:gd name="connsiteY8" fmla="*/ 98008 h 198021"/>
                  <a:gd name="connsiteX9" fmla="*/ 711993 w 711993"/>
                  <a:gd name="connsiteY9" fmla="*/ 88483 h 198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1993" h="198021">
                    <a:moveTo>
                      <a:pt x="0" y="90864"/>
                    </a:moveTo>
                    <a:cubicBezTo>
                      <a:pt x="35718" y="89078"/>
                      <a:pt x="53577" y="98405"/>
                      <a:pt x="76199" y="83721"/>
                    </a:cubicBezTo>
                    <a:cubicBezTo>
                      <a:pt x="98821" y="69037"/>
                      <a:pt x="112712" y="-16292"/>
                      <a:pt x="135731" y="2758"/>
                    </a:cubicBezTo>
                    <a:cubicBezTo>
                      <a:pt x="158750" y="21808"/>
                      <a:pt x="186531" y="198021"/>
                      <a:pt x="214312" y="198021"/>
                    </a:cubicBezTo>
                    <a:cubicBezTo>
                      <a:pt x="242093" y="198021"/>
                      <a:pt x="274240" y="3552"/>
                      <a:pt x="302418" y="2758"/>
                    </a:cubicBezTo>
                    <a:cubicBezTo>
                      <a:pt x="330596" y="1964"/>
                      <a:pt x="357187" y="192861"/>
                      <a:pt x="383381" y="193258"/>
                    </a:cubicBezTo>
                    <a:cubicBezTo>
                      <a:pt x="409575" y="193655"/>
                      <a:pt x="435372" y="4742"/>
                      <a:pt x="459581" y="5139"/>
                    </a:cubicBezTo>
                    <a:cubicBezTo>
                      <a:pt x="483790" y="5536"/>
                      <a:pt x="507603" y="180161"/>
                      <a:pt x="528637" y="195639"/>
                    </a:cubicBezTo>
                    <a:cubicBezTo>
                      <a:pt x="549671" y="211117"/>
                      <a:pt x="555228" y="115867"/>
                      <a:pt x="585787" y="98008"/>
                    </a:cubicBezTo>
                    <a:cubicBezTo>
                      <a:pt x="616346" y="80149"/>
                      <a:pt x="675678" y="90467"/>
                      <a:pt x="711993" y="88483"/>
                    </a:cubicBezTo>
                  </a:path>
                </a:pathLst>
              </a:custGeom>
              <a:noFill/>
              <a:ln>
                <a:tailEnd type="arrow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Arc 10"/>
            <p:cNvSpPr/>
            <p:nvPr/>
          </p:nvSpPr>
          <p:spPr>
            <a:xfrm rot="402991">
              <a:off x="5113743" y="4437943"/>
              <a:ext cx="1244906" cy="1244906"/>
            </a:xfrm>
            <a:prstGeom prst="arc">
              <a:avLst>
                <a:gd name="adj1" fmla="val 17545286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27233" y="4484435"/>
              <a:ext cx="396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ymbol" panose="05050102010706020507" pitchFamily="18" charset="2"/>
                </a:rPr>
                <a:t>y</a:t>
              </a:r>
              <a:endParaRPr lang="en-US" dirty="0">
                <a:latin typeface="Symbol" panose="05050102010706020507" pitchFamily="18" charset="2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260463" y="960769"/>
            <a:ext cx="3745735" cy="1593745"/>
            <a:chOff x="5260463" y="960769"/>
            <a:chExt cx="3745735" cy="15937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660364" y="960769"/>
                  <a:ext cx="3053978" cy="8657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0364" y="960769"/>
                  <a:ext cx="3053978" cy="86575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TextBox 1"/>
            <p:cNvSpPr txBox="1"/>
            <p:nvPr/>
          </p:nvSpPr>
          <p:spPr>
            <a:xfrm>
              <a:off x="5260463" y="1969739"/>
              <a:ext cx="37457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Same form as for AD, different coefficients.</a:t>
              </a:r>
            </a:p>
            <a:p>
              <a:pPr algn="ctr"/>
              <a:r>
                <a:rPr lang="en-US" sz="1600" i="1" dirty="0" smtClean="0"/>
                <a:t>L</a:t>
              </a:r>
              <a:r>
                <a:rPr lang="en-US" sz="1600" dirty="0" smtClean="0"/>
                <a:t> limit determined by lowest multipole.</a:t>
              </a:r>
              <a:endParaRPr lang="en-US" sz="16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23423" y="2834123"/>
            <a:ext cx="2438400" cy="3733801"/>
            <a:chOff x="823423" y="2834123"/>
            <a:chExt cx="2438400" cy="3733801"/>
          </a:xfrm>
        </p:grpSpPr>
        <p:graphicFrame>
          <p:nvGraphicFramePr>
            <p:cNvPr id="19" name="Chart 18"/>
            <p:cNvGraphicFramePr>
              <a:graphicFrameLocks/>
            </p:cNvGraphicFramePr>
            <p:nvPr>
              <p:extLst/>
            </p:nvPr>
          </p:nvGraphicFramePr>
          <p:xfrm>
            <a:off x="823423" y="2834123"/>
            <a:ext cx="2438400" cy="18430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0" name="Chart 19"/>
            <p:cNvGraphicFramePr>
              <a:graphicFrameLocks/>
            </p:cNvGraphicFramePr>
            <p:nvPr>
              <p:extLst/>
            </p:nvPr>
          </p:nvGraphicFramePr>
          <p:xfrm>
            <a:off x="823423" y="4739124"/>
            <a:ext cx="2438400" cy="1828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1925814" y="2999755"/>
              <a:ext cx="6575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6600"/>
                  </a:solidFill>
                </a:rPr>
                <a:t>E2-E2</a:t>
              </a:r>
              <a:endParaRPr lang="en-US" sz="1600" dirty="0">
                <a:solidFill>
                  <a:srgbClr val="FF66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54411" y="3174058"/>
              <a:ext cx="6575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339933"/>
                  </a:solidFill>
                </a:rPr>
                <a:t>E2-E1</a:t>
              </a:r>
              <a:endParaRPr lang="en-US" sz="1600" dirty="0">
                <a:solidFill>
                  <a:srgbClr val="339933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68616" y="3455857"/>
              <a:ext cx="6575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33CC"/>
                  </a:solidFill>
                </a:rPr>
                <a:t>E1-E1</a:t>
              </a:r>
              <a:endParaRPr lang="en-US" sz="1600" dirty="0">
                <a:solidFill>
                  <a:srgbClr val="0033CC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93156" y="4959183"/>
              <a:ext cx="11352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7030A0"/>
                  </a:solidFill>
                </a:rPr>
                <a:t>0</a:t>
              </a:r>
              <a:r>
                <a:rPr lang="en-US" sz="1600" baseline="30000" dirty="0" smtClean="0">
                  <a:solidFill>
                    <a:srgbClr val="7030A0"/>
                  </a:solidFill>
                </a:rPr>
                <a:t>+</a:t>
              </a:r>
              <a:r>
                <a:rPr lang="en-US" sz="1600" dirty="0" smtClean="0">
                  <a:solidFill>
                    <a:srgbClr val="7030A0"/>
                  </a:solidFill>
                  <a:sym typeface="Wingdings" pitchFamily="2" charset="2"/>
                </a:rPr>
                <a:t>2</a:t>
              </a:r>
              <a:r>
                <a:rPr lang="en-US" sz="1600" baseline="30000" dirty="0" smtClean="0">
                  <a:solidFill>
                    <a:srgbClr val="7030A0"/>
                  </a:solidFill>
                  <a:sym typeface="Wingdings" pitchFamily="2" charset="2"/>
                </a:rPr>
                <a:t>+</a:t>
              </a:r>
              <a:r>
                <a:rPr lang="en-US" sz="1600" dirty="0" smtClean="0">
                  <a:solidFill>
                    <a:srgbClr val="7030A0"/>
                  </a:solidFill>
                  <a:sym typeface="Wingdings" pitchFamily="2" charset="2"/>
                </a:rPr>
                <a:t>0</a:t>
              </a:r>
              <a:r>
                <a:rPr lang="en-US" sz="1600" baseline="30000" dirty="0" smtClean="0">
                  <a:solidFill>
                    <a:srgbClr val="7030A0"/>
                  </a:solidFill>
                  <a:sym typeface="Wingdings" pitchFamily="2" charset="2"/>
                </a:rPr>
                <a:t>+</a:t>
              </a:r>
              <a:endParaRPr lang="en-US" sz="1600" baseline="30000" dirty="0">
                <a:solidFill>
                  <a:srgbClr val="7030A0"/>
                </a:solidFill>
              </a:endParaRPr>
            </a:p>
          </p:txBody>
        </p:sp>
      </p:grpSp>
      <p:sp>
        <p:nvSpPr>
          <p:cNvPr id="28" name="Title 3"/>
          <p:cNvSpPr>
            <a:spLocks noGrp="1"/>
          </p:cNvSpPr>
          <p:nvPr>
            <p:ph type="title"/>
          </p:nvPr>
        </p:nvSpPr>
        <p:spPr>
          <a:xfrm>
            <a:off x="1442419" y="274639"/>
            <a:ext cx="5941019" cy="506411"/>
          </a:xfrm>
        </p:spPr>
        <p:txBody>
          <a:bodyPr/>
          <a:lstStyle/>
          <a:p>
            <a:pPr algn="ctr"/>
            <a:r>
              <a:rPr lang="en-US" cap="all" dirty="0">
                <a:latin typeface="Arial" panose="020B0604020202020204" pitchFamily="34" charset="0"/>
                <a:cs typeface="Arial" panose="020B0604020202020204" pitchFamily="34" charset="0"/>
              </a:rPr>
              <a:t>Building a level scheme</a:t>
            </a:r>
          </a:p>
        </p:txBody>
      </p:sp>
    </p:spTree>
    <p:extLst>
      <p:ext uri="{BB962C8B-B14F-4D97-AF65-F5344CB8AC3E}">
        <p14:creationId xmlns:p14="http://schemas.microsoft.com/office/powerpoint/2010/main" val="193870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04" t="2933"/>
          <a:stretch/>
        </p:blipFill>
        <p:spPr>
          <a:xfrm>
            <a:off x="4536628" y="3150508"/>
            <a:ext cx="4351520" cy="31373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969"/>
          <a:stretch/>
        </p:blipFill>
        <p:spPr>
          <a:xfrm>
            <a:off x="124282" y="994789"/>
            <a:ext cx="4375397" cy="31806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864" y="6070295"/>
            <a:ext cx="2732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Chiara </a:t>
            </a:r>
            <a:r>
              <a:rPr lang="en-US" sz="1400" i="1" dirty="0" smtClean="0"/>
              <a:t>et al</a:t>
            </a:r>
            <a:r>
              <a:rPr lang="en-US" sz="1400" dirty="0" smtClean="0"/>
              <a:t>., PRC</a:t>
            </a:r>
            <a:r>
              <a:rPr lang="en-US" sz="1400" b="1" dirty="0" smtClean="0"/>
              <a:t>85</a:t>
            </a:r>
            <a:r>
              <a:rPr lang="en-US" sz="1400" dirty="0" smtClean="0"/>
              <a:t>, 024309 (2012)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077507" y="4269117"/>
            <a:ext cx="2468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30000" dirty="0" smtClean="0"/>
              <a:t>65</a:t>
            </a:r>
            <a:r>
              <a:rPr lang="en-US" sz="2000" dirty="0" smtClean="0"/>
              <a:t>Cu ADs – </a:t>
            </a:r>
            <a:r>
              <a:rPr lang="en-US" sz="2000" baseline="30000" dirty="0" smtClean="0"/>
              <a:t>48</a:t>
            </a:r>
            <a:r>
              <a:rPr lang="en-US" sz="2000" dirty="0" smtClean="0"/>
              <a:t>Ca+</a:t>
            </a:r>
            <a:r>
              <a:rPr lang="en-US" sz="2000" baseline="30000" dirty="0" smtClean="0"/>
              <a:t>26</a:t>
            </a:r>
            <a:r>
              <a:rPr lang="en-US" sz="2000" dirty="0" smtClean="0"/>
              <a:t>Mg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674029" y="6295853"/>
            <a:ext cx="2322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30000" dirty="0" smtClean="0"/>
              <a:t>67</a:t>
            </a:r>
            <a:r>
              <a:rPr lang="en-US" sz="2000" dirty="0" smtClean="0"/>
              <a:t>Cu ACs – </a:t>
            </a:r>
            <a:r>
              <a:rPr lang="en-US" sz="2000" baseline="30000" dirty="0" smtClean="0"/>
              <a:t>64</a:t>
            </a:r>
            <a:r>
              <a:rPr lang="en-US" sz="2000" dirty="0" smtClean="0"/>
              <a:t>Ni+</a:t>
            </a:r>
            <a:r>
              <a:rPr lang="en-US" sz="2000" baseline="30000" dirty="0" smtClean="0"/>
              <a:t>238</a:t>
            </a:r>
            <a:r>
              <a:rPr lang="en-US" sz="2000" dirty="0" smtClean="0"/>
              <a:t>U </a:t>
            </a:r>
            <a:endParaRPr lang="en-US" sz="2000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442419" y="274639"/>
            <a:ext cx="5941019" cy="506411"/>
          </a:xfrm>
        </p:spPr>
        <p:txBody>
          <a:bodyPr>
            <a:normAutofit/>
          </a:bodyPr>
          <a:lstStyle/>
          <a:p>
            <a:pPr algn="ctr"/>
            <a:r>
              <a:rPr lang="en-US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Building a level scheme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64815" y="2727676"/>
            <a:ext cx="562975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E2 – E2</a:t>
            </a:r>
            <a:endParaRPr lang="en-US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5654587" y="2731184"/>
            <a:ext cx="126333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E2 – M1/E2(</a:t>
            </a:r>
            <a:r>
              <a:rPr lang="en-US" sz="1000" dirty="0" smtClean="0">
                <a:latin typeface="Symbol" panose="05050102010706020507" pitchFamily="18" charset="2"/>
              </a:rPr>
              <a:t>d</a:t>
            </a:r>
            <a:r>
              <a:rPr lang="en-US" sz="1000" dirty="0" smtClean="0"/>
              <a:t>=-0.11)</a:t>
            </a:r>
            <a:endParaRPr lang="en-US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7118877" y="2727676"/>
            <a:ext cx="1957587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M1/E2</a:t>
            </a:r>
            <a:r>
              <a:rPr lang="en-US" sz="1000" dirty="0"/>
              <a:t>(</a:t>
            </a:r>
            <a:r>
              <a:rPr lang="en-US" sz="1000" dirty="0">
                <a:latin typeface="Symbol" panose="05050102010706020507" pitchFamily="18" charset="2"/>
              </a:rPr>
              <a:t>d</a:t>
            </a:r>
            <a:r>
              <a:rPr lang="en-US" sz="1000" dirty="0"/>
              <a:t>=-0.11)</a:t>
            </a:r>
            <a:r>
              <a:rPr lang="en-US" sz="1000" dirty="0" smtClean="0"/>
              <a:t> – M1/E2</a:t>
            </a:r>
            <a:r>
              <a:rPr lang="en-US" sz="1000" dirty="0"/>
              <a:t>(</a:t>
            </a:r>
            <a:r>
              <a:rPr lang="en-US" sz="1000" dirty="0">
                <a:latin typeface="Symbol" panose="05050102010706020507" pitchFamily="18" charset="2"/>
              </a:rPr>
              <a:t>d</a:t>
            </a:r>
            <a:r>
              <a:rPr lang="en-US" sz="1000" dirty="0"/>
              <a:t>=-</a:t>
            </a:r>
            <a:r>
              <a:rPr lang="en-US" sz="1000" dirty="0" smtClean="0"/>
              <a:t>0.15)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3546453" y="5241788"/>
            <a:ext cx="1161764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E3 – M1/E2(</a:t>
            </a:r>
            <a:r>
              <a:rPr lang="en-US" sz="1000" dirty="0" smtClean="0">
                <a:latin typeface="Symbol" panose="05050102010706020507" pitchFamily="18" charset="2"/>
              </a:rPr>
              <a:t>d</a:t>
            </a:r>
            <a:r>
              <a:rPr lang="en-US" sz="1000" dirty="0" smtClean="0"/>
              <a:t>=1.0)</a:t>
            </a:r>
            <a:endParaRPr lang="en-US" sz="9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536628" y="4669228"/>
            <a:ext cx="564182" cy="572560"/>
          </a:xfrm>
          <a:prstGeom prst="straightConnector1">
            <a:avLst/>
          </a:prstGeom>
          <a:ln>
            <a:solidFill>
              <a:schemeClr val="tx1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273667" y="2973172"/>
            <a:ext cx="16472" cy="414718"/>
          </a:xfrm>
          <a:prstGeom prst="straightConnector1">
            <a:avLst/>
          </a:prstGeom>
          <a:ln>
            <a:solidFill>
              <a:schemeClr val="tx1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541578" y="2973172"/>
            <a:ext cx="79559" cy="493761"/>
          </a:xfrm>
          <a:prstGeom prst="straightConnector1">
            <a:avLst/>
          </a:prstGeom>
          <a:ln>
            <a:solidFill>
              <a:schemeClr val="tx1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471850" y="2973171"/>
            <a:ext cx="79559" cy="493761"/>
          </a:xfrm>
          <a:prstGeom prst="straightConnector1">
            <a:avLst/>
          </a:prstGeom>
          <a:ln>
            <a:solidFill>
              <a:schemeClr val="tx1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70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2209" y="1228725"/>
            <a:ext cx="8272133" cy="2776116"/>
          </a:xfrm>
        </p:spPr>
        <p:txBody>
          <a:bodyPr/>
          <a:lstStyle/>
          <a:p>
            <a:r>
              <a:rPr lang="en-US" dirty="0" smtClean="0"/>
              <a:t>ADs/ACs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multipole order L, but do not directly distinguish E vs M</a:t>
            </a:r>
          </a:p>
          <a:p>
            <a:pPr lvl="1"/>
            <a:r>
              <a:rPr lang="en-US" dirty="0" smtClean="0"/>
              <a:t>Pure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I=1 E1, e.g., looks the same as pure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I=1 </a:t>
            </a:r>
            <a:r>
              <a:rPr lang="en-US" dirty="0" smtClean="0"/>
              <a:t>M1</a:t>
            </a:r>
          </a:p>
          <a:p>
            <a:pPr lvl="1"/>
            <a:r>
              <a:rPr lang="en-US" dirty="0" smtClean="0"/>
              <a:t>Nonzero mixing ratio may change that, as M1/E2 far more likely than E1/M2</a:t>
            </a:r>
          </a:p>
          <a:p>
            <a:pPr lvl="1"/>
            <a:r>
              <a:rPr lang="en-US" dirty="0" smtClean="0"/>
              <a:t>For more direct determination of E or M: measure polarization (e.g. Clover detectors)</a:t>
            </a:r>
          </a:p>
          <a:p>
            <a:pPr lvl="1"/>
            <a:r>
              <a:rPr lang="en-US" dirty="0" smtClean="0"/>
              <a:t>…or internal-conversion electrons</a:t>
            </a:r>
          </a:p>
        </p:txBody>
      </p:sp>
      <p:grpSp>
        <p:nvGrpSpPr>
          <p:cNvPr id="23" name="Group 53"/>
          <p:cNvGrpSpPr/>
          <p:nvPr/>
        </p:nvGrpSpPr>
        <p:grpSpPr>
          <a:xfrm>
            <a:off x="689321" y="2996912"/>
            <a:ext cx="3628725" cy="1553149"/>
            <a:chOff x="762000" y="2686250"/>
            <a:chExt cx="3628725" cy="1553149"/>
          </a:xfrm>
        </p:grpSpPr>
        <p:grpSp>
          <p:nvGrpSpPr>
            <p:cNvPr id="24" name="Group 51"/>
            <p:cNvGrpSpPr/>
            <p:nvPr/>
          </p:nvGrpSpPr>
          <p:grpSpPr>
            <a:xfrm>
              <a:off x="762000" y="2686250"/>
              <a:ext cx="1524000" cy="1553149"/>
              <a:chOff x="762000" y="2686250"/>
              <a:chExt cx="1524000" cy="1553149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762000" y="2686250"/>
                <a:ext cx="1524000" cy="1524000"/>
              </a:xfrm>
              <a:prstGeom prst="rect">
                <a:avLst/>
              </a:prstGeom>
              <a:noFill/>
              <a:ln w="19050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 baseline="0" dirty="0" smtClean="0">
                  <a:solidFill>
                    <a:srgbClr val="000000"/>
                  </a:solidFill>
                  <a:ea typeface="ＭＳ Ｐゴシック" pitchFamily="1" charset="-128"/>
                </a:endParaRPr>
              </a:p>
            </p:txBody>
          </p:sp>
          <p:cxnSp>
            <p:nvCxnSpPr>
              <p:cNvPr id="45" name="Straight Connector 44"/>
              <p:cNvCxnSpPr/>
              <p:nvPr/>
            </p:nvCxnSpPr>
            <p:spPr bwMode="auto">
              <a:xfrm>
                <a:off x="1099164" y="3382749"/>
                <a:ext cx="855662" cy="0"/>
              </a:xfrm>
              <a:prstGeom prst="line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46" name="Rectangle 45"/>
              <p:cNvSpPr/>
              <p:nvPr/>
            </p:nvSpPr>
            <p:spPr>
              <a:xfrm>
                <a:off x="1074815" y="3368161"/>
                <a:ext cx="67358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200" b="1" kern="0" baseline="0" dirty="0" smtClean="0">
                    <a:solidFill>
                      <a:srgbClr val="000000"/>
                    </a:solidFill>
                    <a:ea typeface="ＭＳ Ｐゴシック" pitchFamily="-106" charset="-128"/>
                  </a:rPr>
                  <a:t>L shell</a:t>
                </a:r>
                <a:endParaRPr lang="en-US" sz="1200" b="1" baseline="0" dirty="0">
                  <a:solidFill>
                    <a:srgbClr val="000000"/>
                  </a:solidFill>
                  <a:ea typeface="ＭＳ Ｐゴシック" pitchFamily="-106" charset="-128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066800" y="3687549"/>
                <a:ext cx="68961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200" b="1" kern="0" baseline="0" dirty="0" smtClean="0">
                    <a:solidFill>
                      <a:srgbClr val="000000"/>
                    </a:solidFill>
                    <a:ea typeface="ＭＳ Ｐゴシック" pitchFamily="-106" charset="-128"/>
                  </a:rPr>
                  <a:t>K shell</a:t>
                </a:r>
                <a:endParaRPr lang="en-US" sz="1200" b="1" baseline="0" dirty="0">
                  <a:solidFill>
                    <a:srgbClr val="000000"/>
                  </a:solidFill>
                  <a:ea typeface="ＭＳ Ｐゴシック" pitchFamily="-106" charset="-128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762000" y="3962400"/>
                <a:ext cx="15240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200" b="1" kern="0" baseline="0" dirty="0" smtClean="0">
                    <a:solidFill>
                      <a:srgbClr val="000000"/>
                    </a:solidFill>
                    <a:ea typeface="ＭＳ Ｐゴシック" pitchFamily="-106" charset="-128"/>
                  </a:rPr>
                  <a:t>Atomic System</a:t>
                </a:r>
                <a:endParaRPr lang="en-US" sz="1200" b="1" baseline="0" dirty="0">
                  <a:solidFill>
                    <a:srgbClr val="000000"/>
                  </a:solidFill>
                  <a:ea typeface="ＭＳ Ｐゴシック" pitchFamily="-106" charset="-128"/>
                </a:endParaRPr>
              </a:p>
            </p:txBody>
          </p:sp>
          <p:cxnSp>
            <p:nvCxnSpPr>
              <p:cNvPr id="49" name="Straight Connector 48"/>
              <p:cNvCxnSpPr/>
              <p:nvPr/>
            </p:nvCxnSpPr>
            <p:spPr bwMode="auto">
              <a:xfrm>
                <a:off x="1099164" y="3685675"/>
                <a:ext cx="855662" cy="0"/>
              </a:xfrm>
              <a:prstGeom prst="line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50" name="Rectangle 49"/>
              <p:cNvSpPr/>
              <p:nvPr/>
            </p:nvSpPr>
            <p:spPr bwMode="auto">
              <a:xfrm>
                <a:off x="1097227" y="2743200"/>
                <a:ext cx="859536" cy="381000"/>
              </a:xfrm>
              <a:prstGeom prst="rect">
                <a:avLst/>
              </a:prstGeom>
              <a:gradFill flip="none" rotWithShape="1">
                <a:gsLst>
                  <a:gs pos="39000">
                    <a:schemeClr val="tx1">
                      <a:lumMod val="50000"/>
                      <a:lumOff val="50000"/>
                    </a:schemeClr>
                  </a:gs>
                  <a:gs pos="100000">
                    <a:srgbClr val="BBE0E3"/>
                  </a:gs>
                </a:gsLst>
                <a:lin ang="162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 baseline="0" dirty="0" smtClean="0">
                  <a:solidFill>
                    <a:srgbClr val="000000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027500" y="2715125"/>
                <a:ext cx="9989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200" b="1" kern="0" baseline="0" dirty="0" smtClean="0">
                    <a:solidFill>
                      <a:srgbClr val="000000"/>
                    </a:solidFill>
                    <a:ea typeface="ＭＳ Ｐゴシック" pitchFamily="-106" charset="-128"/>
                  </a:rPr>
                  <a:t>Continuum</a:t>
                </a:r>
                <a:endParaRPr lang="en-US" sz="1200" b="1" baseline="0" dirty="0">
                  <a:solidFill>
                    <a:srgbClr val="000000"/>
                  </a:solidFill>
                  <a:ea typeface="ＭＳ Ｐゴシック" pitchFamily="-106" charset="-128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 bwMode="auto">
              <a:xfrm>
                <a:off x="1713287" y="2971800"/>
                <a:ext cx="91440" cy="91440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 baseline="0" dirty="0" smtClean="0">
                  <a:solidFill>
                    <a:srgbClr val="000000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 bwMode="auto">
              <a:xfrm>
                <a:off x="1713287" y="3327935"/>
                <a:ext cx="91440" cy="91440"/>
              </a:xfrm>
              <a:prstGeom prst="ellips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 baseline="0" dirty="0" smtClean="0">
                  <a:solidFill>
                    <a:srgbClr val="000000"/>
                  </a:solidFill>
                  <a:ea typeface="ＭＳ Ｐゴシック" pitchFamily="1" charset="-128"/>
                </a:endParaRP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 bwMode="auto">
              <a:xfrm>
                <a:off x="1759007" y="3032971"/>
                <a:ext cx="0" cy="3048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8000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</p:grpSp>
        <p:grpSp>
          <p:nvGrpSpPr>
            <p:cNvPr id="25" name="Group 50"/>
            <p:cNvGrpSpPr/>
            <p:nvPr/>
          </p:nvGrpSpPr>
          <p:grpSpPr>
            <a:xfrm>
              <a:off x="2438400" y="2687050"/>
              <a:ext cx="1952325" cy="1552349"/>
              <a:chOff x="4143675" y="2687050"/>
              <a:chExt cx="1952325" cy="1552349"/>
            </a:xfrm>
          </p:grpSpPr>
          <p:cxnSp>
            <p:nvCxnSpPr>
              <p:cNvPr id="31" name="Straight Arrow Connector 30"/>
              <p:cNvCxnSpPr/>
              <p:nvPr/>
            </p:nvCxnSpPr>
            <p:spPr bwMode="auto">
              <a:xfrm flipV="1">
                <a:off x="4505425" y="3001749"/>
                <a:ext cx="152400" cy="381000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headEnd type="arrow" w="med" len="med"/>
                <a:tailEnd type="non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auto">
              <a:xfrm>
                <a:off x="4230787" y="3382749"/>
                <a:ext cx="855662" cy="0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35" name="Rectangle 34"/>
              <p:cNvSpPr/>
              <p:nvPr/>
            </p:nvSpPr>
            <p:spPr>
              <a:xfrm>
                <a:off x="4429660" y="2743200"/>
                <a:ext cx="98937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200" b="1" kern="0" baseline="0" dirty="0" smtClean="0">
                    <a:solidFill>
                      <a:srgbClr val="000000"/>
                    </a:solidFill>
                    <a:ea typeface="ＭＳ Ｐゴシック" pitchFamily="-106" charset="-128"/>
                  </a:rPr>
                  <a:t>Initial state</a:t>
                </a:r>
                <a:endParaRPr lang="en-US" sz="1200" b="1" baseline="0" dirty="0">
                  <a:solidFill>
                    <a:srgbClr val="000000"/>
                  </a:solidFill>
                  <a:ea typeface="ＭＳ Ｐゴシック" pitchFamily="-106" charset="-128"/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 bwMode="auto">
              <a:xfrm>
                <a:off x="4383187" y="3001749"/>
                <a:ext cx="1066800" cy="9625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37" name="Rectangle 36"/>
              <p:cNvSpPr/>
              <p:nvPr/>
            </p:nvSpPr>
            <p:spPr>
              <a:xfrm>
                <a:off x="4439650" y="3962400"/>
                <a:ext cx="13716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200" b="1" kern="0" baseline="0" dirty="0" smtClean="0">
                    <a:solidFill>
                      <a:srgbClr val="000000"/>
                    </a:solidFill>
                    <a:ea typeface="ＭＳ Ｐゴシック" pitchFamily="-106" charset="-128"/>
                  </a:rPr>
                  <a:t>Nuclear System</a:t>
                </a:r>
                <a:endParaRPr lang="en-US" sz="1200" b="1" baseline="0" dirty="0">
                  <a:solidFill>
                    <a:srgbClr val="000000"/>
                  </a:solidFill>
                  <a:ea typeface="ＭＳ Ｐゴシック" pitchFamily="-106" charset="-128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4143675" y="2687050"/>
                <a:ext cx="1952325" cy="1524000"/>
              </a:xfrm>
              <a:prstGeom prst="rect">
                <a:avLst/>
              </a:prstGeom>
              <a:noFill/>
              <a:ln w="19050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 baseline="0" dirty="0" smtClean="0">
                  <a:solidFill>
                    <a:srgbClr val="000000"/>
                  </a:solidFill>
                  <a:ea typeface="ＭＳ Ｐゴシック" pitchFamily="1" charset="-128"/>
                </a:endParaRPr>
              </a:p>
            </p:txBody>
          </p:sp>
        </p:grpSp>
        <p:sp>
          <p:nvSpPr>
            <p:cNvPr id="30" name="Right Arrow 29"/>
            <p:cNvSpPr/>
            <p:nvPr/>
          </p:nvSpPr>
          <p:spPr bwMode="auto">
            <a:xfrm rot="10800000">
              <a:off x="2057400" y="2971800"/>
              <a:ext cx="533400" cy="381000"/>
            </a:xfrm>
            <a:prstGeom prst="rightArrow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1" baseline="0" dirty="0" smtClean="0">
                <a:solidFill>
                  <a:srgbClr val="000000"/>
                </a:solidFill>
                <a:ea typeface="ＭＳ Ｐゴシック" pitchFamily="1" charset="-128"/>
              </a:endParaRPr>
            </a:p>
          </p:txBody>
        </p:sp>
      </p:grpSp>
      <p:sp>
        <p:nvSpPr>
          <p:cNvPr id="55" name="Content Placeholder 1"/>
          <p:cNvSpPr txBox="1">
            <a:spLocks/>
          </p:cNvSpPr>
          <p:nvPr/>
        </p:nvSpPr>
        <p:spPr>
          <a:xfrm>
            <a:off x="4679796" y="2855455"/>
            <a:ext cx="3626922" cy="25625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1600" b="0" dirty="0" smtClean="0">
                <a:latin typeface="+mn-lt"/>
              </a:rPr>
              <a:t>Nuclear level decay via internal conversion (IC)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0" dirty="0" smtClean="0">
                <a:latin typeface="+mn-lt"/>
              </a:rPr>
              <a:t>first observed over 100 y ago        </a:t>
            </a:r>
            <a:r>
              <a:rPr lang="en-US" sz="1600" b="0" dirty="0" smtClean="0">
                <a:solidFill>
                  <a:srgbClr val="006600"/>
                </a:solidFill>
                <a:latin typeface="+mn-lt"/>
              </a:rPr>
              <a:t>[van Baeyer and Hahn, </a:t>
            </a:r>
            <a:r>
              <a:rPr lang="en-US" sz="1600" b="0" dirty="0" err="1" smtClean="0">
                <a:solidFill>
                  <a:srgbClr val="006600"/>
                </a:solidFill>
                <a:latin typeface="+mn-lt"/>
              </a:rPr>
              <a:t>Physik</a:t>
            </a:r>
            <a:r>
              <a:rPr lang="en-US" sz="1600" b="0" dirty="0" smtClean="0">
                <a:solidFill>
                  <a:srgbClr val="006600"/>
                </a:solidFill>
                <a:latin typeface="+mn-lt"/>
              </a:rPr>
              <a:t>. Z. </a:t>
            </a:r>
            <a:r>
              <a:rPr lang="en-US" sz="1600" dirty="0" smtClean="0">
                <a:solidFill>
                  <a:srgbClr val="006600"/>
                </a:solidFill>
                <a:latin typeface="+mn-lt"/>
              </a:rPr>
              <a:t>11</a:t>
            </a:r>
            <a:r>
              <a:rPr lang="en-US" sz="1600" b="0" dirty="0" smtClean="0">
                <a:solidFill>
                  <a:srgbClr val="006600"/>
                </a:solidFill>
                <a:latin typeface="+mn-lt"/>
              </a:rPr>
              <a:t>, 488 (1910)] </a:t>
            </a:r>
            <a:r>
              <a:rPr lang="en-US" sz="1600" dirty="0" smtClean="0">
                <a:solidFill>
                  <a:srgbClr val="006600"/>
                </a:solidFill>
                <a:latin typeface="+mn-lt"/>
              </a:rPr>
              <a:t>*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0" dirty="0" smtClean="0">
                <a:latin typeface="+mn-lt"/>
              </a:rPr>
              <a:t>ubiquitous process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0" dirty="0" smtClean="0">
                <a:latin typeface="+mn-lt"/>
              </a:rPr>
              <a:t>usable as analysis tool (cf. </a:t>
            </a:r>
            <a:r>
              <a:rPr lang="en-US" sz="1600" b="0" dirty="0" err="1" smtClean="0">
                <a:latin typeface="+mn-lt"/>
              </a:rPr>
              <a:t>BrIcc</a:t>
            </a:r>
            <a:r>
              <a:rPr lang="en-US" sz="1600" b="0" dirty="0">
                <a:latin typeface="+mn-lt"/>
              </a:rPr>
              <a:t>, </a:t>
            </a:r>
            <a:r>
              <a:rPr lang="en-US" sz="1600" b="0" dirty="0">
                <a:solidFill>
                  <a:srgbClr val="006600"/>
                </a:solidFill>
                <a:latin typeface="+mn-lt"/>
              </a:rPr>
              <a:t>http://bricc.anu.edu.au/</a:t>
            </a:r>
            <a:r>
              <a:rPr lang="en-US" sz="1600" b="0" dirty="0">
                <a:latin typeface="+mn-lt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95736" y="6098234"/>
            <a:ext cx="2175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* nucleus discovered in 1911!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859" y="5188945"/>
            <a:ext cx="3899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Instead of </a:t>
            </a:r>
            <a:r>
              <a:rPr lang="en-US" sz="1600" dirty="0" smtClean="0">
                <a:latin typeface="Symbol" panose="05050102010706020507" pitchFamily="18" charset="2"/>
              </a:rPr>
              <a:t>g</a:t>
            </a:r>
            <a:r>
              <a:rPr lang="en-US" sz="1600" dirty="0" smtClean="0"/>
              <a:t> emission, energy transferred to atomic electron, which is ejected</a:t>
            </a:r>
            <a:endParaRPr lang="en-US" sz="1600" dirty="0"/>
          </a:p>
        </p:txBody>
      </p:sp>
      <p:sp>
        <p:nvSpPr>
          <p:cNvPr id="29" name="Title 3"/>
          <p:cNvSpPr>
            <a:spLocks noGrp="1"/>
          </p:cNvSpPr>
          <p:nvPr>
            <p:ph type="title"/>
          </p:nvPr>
        </p:nvSpPr>
        <p:spPr>
          <a:xfrm>
            <a:off x="1442419" y="274639"/>
            <a:ext cx="5941019" cy="506411"/>
          </a:xfrm>
        </p:spPr>
        <p:txBody>
          <a:bodyPr/>
          <a:lstStyle/>
          <a:p>
            <a:pPr algn="ctr"/>
            <a:r>
              <a:rPr lang="en-US" cap="all" dirty="0">
                <a:latin typeface="Arial" panose="020B0604020202020204" pitchFamily="34" charset="0"/>
                <a:cs typeface="Arial" panose="020B0604020202020204" pitchFamily="34" charset="0"/>
              </a:rPr>
              <a:t>Building a level scheme</a:t>
            </a:r>
          </a:p>
        </p:txBody>
      </p:sp>
    </p:spTree>
    <p:extLst>
      <p:ext uri="{BB962C8B-B14F-4D97-AF65-F5344CB8AC3E}">
        <p14:creationId xmlns:p14="http://schemas.microsoft.com/office/powerpoint/2010/main" val="197223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2209" y="1228725"/>
            <a:ext cx="8150947" cy="691662"/>
          </a:xfrm>
        </p:spPr>
        <p:txBody>
          <a:bodyPr/>
          <a:lstStyle/>
          <a:p>
            <a:r>
              <a:rPr lang="en-US" dirty="0" smtClean="0"/>
              <a:t>Internal conversion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79799" y="1747954"/>
                <a:ext cx="3737883" cy="551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baseline="-25000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99" y="1747954"/>
                <a:ext cx="3737883" cy="551498"/>
              </a:xfrm>
              <a:prstGeom prst="rect">
                <a:avLst/>
              </a:prstGeom>
              <a:blipFill rotWithShape="0">
                <a:blip r:embed="rId3"/>
                <a:stretch>
                  <a:fillRect t="-444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93320" y="3135681"/>
                <a:ext cx="2192357" cy="491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(1+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20" y="3135681"/>
                <a:ext cx="2192357" cy="491160"/>
              </a:xfrm>
              <a:prstGeom prst="rect">
                <a:avLst/>
              </a:prstGeom>
              <a:blipFill rotWithShape="0">
                <a:blip r:embed="rId5"/>
                <a:stretch>
                  <a:fillRect l="-557" r="-250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8782" y="2510323"/>
                <a:ext cx="5210979" cy="398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(1+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782" y="2510323"/>
                <a:ext cx="5210979" cy="398827"/>
              </a:xfrm>
              <a:prstGeom prst="rect">
                <a:avLst/>
              </a:prstGeom>
              <a:blipFill rotWithShape="0">
                <a:blip r:embed="rId6"/>
                <a:stretch>
                  <a:fillRect l="-1520" r="-2456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22110" y="3176685"/>
                <a:ext cx="3172150" cy="4091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1/2,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110" y="3176685"/>
                <a:ext cx="3172150" cy="409151"/>
              </a:xfrm>
              <a:prstGeom prst="rect">
                <a:avLst/>
              </a:prstGeom>
              <a:blipFill rotWithShape="0">
                <a:blip r:embed="rId7"/>
                <a:stretch>
                  <a:fillRect l="-1731" r="-385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701939" y="4342006"/>
            <a:ext cx="7918288" cy="1793146"/>
            <a:chOff x="701939" y="4342006"/>
            <a:chExt cx="7918288" cy="17931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01939" y="4342006"/>
                  <a:ext cx="2428870" cy="62568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a14:m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num>
                                <m:den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−3/2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939" y="4342006"/>
                  <a:ext cx="2428870" cy="62568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01939" y="5222243"/>
                  <a:ext cx="2428870" cy="62568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a14:m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num>
                                <m:den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−5/2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939" y="5222243"/>
                  <a:ext cx="2428870" cy="62568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3382890" y="4528196"/>
              <a:ext cx="1945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for </a:t>
              </a:r>
              <a:r>
                <a:rPr lang="en-US" sz="1800" i="1" dirty="0" smtClean="0"/>
                <a:t>ML</a:t>
              </a:r>
              <a:r>
                <a:rPr lang="en-US" sz="1800" dirty="0" smtClean="0"/>
                <a:t> transitions</a:t>
              </a:r>
              <a:endParaRPr lang="en-US" sz="1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82890" y="5350419"/>
              <a:ext cx="1945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for </a:t>
              </a:r>
              <a:r>
                <a:rPr lang="en-US" sz="1800" i="1" dirty="0" smtClean="0"/>
                <a:t>EL</a:t>
              </a:r>
              <a:r>
                <a:rPr lang="en-US" sz="1800" dirty="0" smtClean="0"/>
                <a:t> transitions</a:t>
              </a:r>
              <a:endParaRPr lang="en-US" sz="1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79761" y="4442381"/>
              <a:ext cx="2640466" cy="1692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ICCs larger for: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higher-Z elements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innermost shells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lower-E transitions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M than for E</a:t>
              </a:r>
              <a:endParaRPr lang="en-US" sz="2000" dirty="0"/>
            </a:p>
          </p:txBody>
        </p:sp>
      </p:grpSp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xfrm>
            <a:off x="1442419" y="274639"/>
            <a:ext cx="5941019" cy="506411"/>
          </a:xfrm>
        </p:spPr>
        <p:txBody>
          <a:bodyPr/>
          <a:lstStyle/>
          <a:p>
            <a:pPr algn="ctr"/>
            <a:r>
              <a:rPr lang="en-US" cap="all" dirty="0">
                <a:latin typeface="Arial" panose="020B0604020202020204" pitchFamily="34" charset="0"/>
                <a:cs typeface="Arial" panose="020B0604020202020204" pitchFamily="34" charset="0"/>
              </a:rPr>
              <a:t>Building a level scheme</a:t>
            </a:r>
          </a:p>
        </p:txBody>
      </p:sp>
    </p:spTree>
    <p:extLst>
      <p:ext uri="{BB962C8B-B14F-4D97-AF65-F5344CB8AC3E}">
        <p14:creationId xmlns:p14="http://schemas.microsoft.com/office/powerpoint/2010/main" val="411190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2210" y="1228725"/>
            <a:ext cx="4636227" cy="1509108"/>
          </a:xfrm>
        </p:spPr>
        <p:txBody>
          <a:bodyPr/>
          <a:lstStyle/>
          <a:p>
            <a:r>
              <a:rPr lang="en-US" dirty="0" smtClean="0"/>
              <a:t>Conversion-electron spectroscopy</a:t>
            </a:r>
          </a:p>
          <a:p>
            <a:pPr lvl="1"/>
            <a:r>
              <a:rPr lang="en-US" dirty="0" smtClean="0"/>
              <a:t>Electron ejected with energy </a:t>
            </a:r>
            <a:r>
              <a:rPr lang="en-US" i="1" dirty="0" smtClean="0"/>
              <a:t>E</a:t>
            </a:r>
            <a:r>
              <a:rPr lang="en-US" dirty="0" smtClean="0"/>
              <a:t> = 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i="1" dirty="0" err="1" smtClean="0"/>
              <a:t>E</a:t>
            </a:r>
            <a:r>
              <a:rPr lang="en-US" baseline="-25000" dirty="0" err="1" smtClean="0"/>
              <a:t>x</a:t>
            </a:r>
            <a:r>
              <a:rPr lang="en-US" dirty="0" smtClean="0"/>
              <a:t> – |</a:t>
            </a:r>
            <a:r>
              <a:rPr lang="en-US" i="1" dirty="0" smtClean="0"/>
              <a:t>E</a:t>
            </a:r>
            <a:r>
              <a:rPr lang="en-US" baseline="-25000" dirty="0" smtClean="0"/>
              <a:t>B</a:t>
            </a:r>
            <a:r>
              <a:rPr lang="en-US" dirty="0" smtClean="0"/>
              <a:t>|       </a:t>
            </a:r>
            <a:r>
              <a:rPr lang="en-US" dirty="0" smtClean="0">
                <a:sym typeface="Wingdings" panose="05000000000000000000" pitchFamily="2" charset="2"/>
              </a:rPr>
              <a:t> m</a:t>
            </a:r>
            <a:r>
              <a:rPr lang="en-US" dirty="0"/>
              <a:t>easurable spectrum</a:t>
            </a:r>
            <a:endParaRPr lang="en-US" dirty="0" smtClean="0"/>
          </a:p>
          <a:p>
            <a:pPr lvl="1"/>
            <a:r>
              <a:rPr lang="en-US" dirty="0" smtClean="0"/>
              <a:t>Multiple electron peaks for each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, from K, L, …</a:t>
            </a:r>
          </a:p>
          <a:p>
            <a:pPr lvl="1"/>
            <a:r>
              <a:rPr lang="en-US" dirty="0" smtClean="0"/>
              <a:t>Mini-orange conversion-electron spectrometer (in-beam)</a:t>
            </a:r>
            <a:endParaRPr lang="en-US" dirty="0" smtClean="0">
              <a:sym typeface="Wingdings" panose="05000000000000000000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0" t="821" r="1"/>
          <a:stretch/>
        </p:blipFill>
        <p:spPr>
          <a:xfrm>
            <a:off x="442210" y="3271475"/>
            <a:ext cx="4757752" cy="17874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53378" y="5236950"/>
            <a:ext cx="2507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Guerro</a:t>
            </a:r>
            <a:r>
              <a:rPr lang="en-US" sz="1200" dirty="0" smtClean="0"/>
              <a:t> </a:t>
            </a:r>
            <a:r>
              <a:rPr lang="en-US" sz="1200" i="1" dirty="0" smtClean="0"/>
              <a:t>et al.</a:t>
            </a:r>
            <a:r>
              <a:rPr lang="en-US" sz="1200" dirty="0" smtClean="0"/>
              <a:t>, NIMA</a:t>
            </a:r>
            <a:r>
              <a:rPr lang="en-US" sz="1200" b="1" dirty="0" smtClean="0"/>
              <a:t>739</a:t>
            </a:r>
            <a:r>
              <a:rPr lang="en-US" sz="1200" dirty="0" smtClean="0"/>
              <a:t>, 32 (2014)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070" t="918" r="807"/>
          <a:stretch/>
        </p:blipFill>
        <p:spPr>
          <a:xfrm>
            <a:off x="5373816" y="3910107"/>
            <a:ext cx="3644076" cy="2593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883" t="1176"/>
          <a:stretch/>
        </p:blipFill>
        <p:spPr>
          <a:xfrm>
            <a:off x="5375978" y="1344058"/>
            <a:ext cx="3641914" cy="25697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7776" y="6047591"/>
            <a:ext cx="2626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Battaglia</a:t>
            </a:r>
            <a:r>
              <a:rPr lang="en-US" sz="1200" dirty="0" smtClean="0"/>
              <a:t> </a:t>
            </a:r>
            <a:r>
              <a:rPr lang="en-US" sz="1200" i="1" dirty="0" smtClean="0"/>
              <a:t>et al.</a:t>
            </a:r>
            <a:r>
              <a:rPr lang="en-US" sz="1200" dirty="0" smtClean="0"/>
              <a:t>, EPJA</a:t>
            </a:r>
            <a:r>
              <a:rPr lang="en-US" sz="1200" b="1" dirty="0" smtClean="0"/>
              <a:t>52</a:t>
            </a:r>
            <a:r>
              <a:rPr lang="en-US" sz="1200" dirty="0" smtClean="0"/>
              <a:t>, 126 (2016)</a:t>
            </a:r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6862763" y="2252663"/>
            <a:ext cx="157162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10621" y="5304518"/>
            <a:ext cx="157163" cy="274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20207" y="5494897"/>
            <a:ext cx="157163" cy="274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04864" y="5076522"/>
            <a:ext cx="157163" cy="274320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323976" y="5247849"/>
            <a:ext cx="157163" cy="274320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96603" y="1938559"/>
            <a:ext cx="157163" cy="228600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1442419" y="274639"/>
            <a:ext cx="5941019" cy="506411"/>
          </a:xfrm>
        </p:spPr>
        <p:txBody>
          <a:bodyPr/>
          <a:lstStyle/>
          <a:p>
            <a:pPr algn="ctr"/>
            <a:r>
              <a:rPr lang="en-US" cap="all" dirty="0">
                <a:latin typeface="Arial" panose="020B0604020202020204" pitchFamily="34" charset="0"/>
                <a:cs typeface="Arial" panose="020B0604020202020204" pitchFamily="34" charset="0"/>
              </a:rPr>
              <a:t>Building a level scheme</a:t>
            </a:r>
          </a:p>
        </p:txBody>
      </p:sp>
    </p:spTree>
    <p:extLst>
      <p:ext uri="{BB962C8B-B14F-4D97-AF65-F5344CB8AC3E}">
        <p14:creationId xmlns:p14="http://schemas.microsoft.com/office/powerpoint/2010/main" val="415545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555"/>
          <a:stretch/>
        </p:blipFill>
        <p:spPr>
          <a:xfrm>
            <a:off x="3591499" y="2589561"/>
            <a:ext cx="5246243" cy="3945213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42210" y="1228724"/>
            <a:ext cx="4680633" cy="1944133"/>
          </a:xfrm>
        </p:spPr>
        <p:txBody>
          <a:bodyPr/>
          <a:lstStyle/>
          <a:p>
            <a:r>
              <a:rPr lang="en-US" dirty="0" smtClean="0"/>
              <a:t>Conversion-electron spectroscopy</a:t>
            </a:r>
          </a:p>
          <a:p>
            <a:pPr lvl="1"/>
            <a:r>
              <a:rPr lang="en-US" dirty="0" smtClean="0"/>
              <a:t>Electron ejected with energy </a:t>
            </a:r>
            <a:r>
              <a:rPr lang="en-US" i="1" dirty="0" smtClean="0"/>
              <a:t>E</a:t>
            </a:r>
            <a:r>
              <a:rPr lang="en-US" dirty="0" smtClean="0"/>
              <a:t> = 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i="1" dirty="0" err="1" smtClean="0"/>
              <a:t>E</a:t>
            </a:r>
            <a:r>
              <a:rPr lang="en-US" baseline="-25000" dirty="0" err="1" smtClean="0"/>
              <a:t>x</a:t>
            </a:r>
            <a:r>
              <a:rPr lang="en-US" dirty="0" smtClean="0"/>
              <a:t> – |</a:t>
            </a:r>
            <a:r>
              <a:rPr lang="en-US" i="1" dirty="0" smtClean="0"/>
              <a:t>E</a:t>
            </a:r>
            <a:r>
              <a:rPr lang="en-US" baseline="-25000" dirty="0" smtClean="0"/>
              <a:t>B</a:t>
            </a:r>
            <a:r>
              <a:rPr lang="en-US" dirty="0" smtClean="0"/>
              <a:t>|       </a:t>
            </a:r>
            <a:r>
              <a:rPr lang="en-US" dirty="0" smtClean="0">
                <a:sym typeface="Wingdings" panose="05000000000000000000" pitchFamily="2" charset="2"/>
              </a:rPr>
              <a:t> m</a:t>
            </a:r>
            <a:r>
              <a:rPr lang="en-US" dirty="0"/>
              <a:t>easurable spectrum</a:t>
            </a:r>
            <a:endParaRPr lang="en-US" dirty="0" smtClean="0"/>
          </a:p>
          <a:p>
            <a:pPr lvl="1"/>
            <a:r>
              <a:rPr lang="en-US" dirty="0" smtClean="0"/>
              <a:t>Multiple electron peaks for each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, from K, L, …</a:t>
            </a:r>
          </a:p>
          <a:p>
            <a:pPr lvl="1"/>
            <a:r>
              <a:rPr lang="en-US" dirty="0" smtClean="0"/>
              <a:t>Mini-orange conversion-electron spectrometer (in-beam)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…or delayed spectroscopy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7799" y="3620531"/>
            <a:ext cx="2893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Dracoulis</a:t>
            </a:r>
            <a:r>
              <a:rPr lang="en-US" sz="1200" dirty="0" smtClean="0"/>
              <a:t> </a:t>
            </a:r>
            <a:r>
              <a:rPr lang="en-US" sz="1200" i="1" dirty="0" smtClean="0"/>
              <a:t>et al.</a:t>
            </a:r>
            <a:r>
              <a:rPr lang="en-US" sz="1200" dirty="0" smtClean="0"/>
              <a:t>, PRC</a:t>
            </a:r>
            <a:r>
              <a:rPr lang="en-US" sz="1200" b="1" dirty="0" smtClean="0"/>
              <a:t>79</a:t>
            </a:r>
            <a:r>
              <a:rPr lang="en-US" sz="1200" dirty="0" smtClean="0"/>
              <a:t>, 031302 (2009)</a:t>
            </a:r>
          </a:p>
          <a:p>
            <a:endParaRPr lang="en-US" sz="1200" dirty="0"/>
          </a:p>
          <a:p>
            <a:pPr algn="ctr"/>
            <a:r>
              <a:rPr lang="en-US" sz="1200" dirty="0" smtClean="0"/>
              <a:t>(K energies aligned to </a:t>
            </a:r>
            <a:r>
              <a:rPr lang="en-US" sz="1200" dirty="0" smtClean="0">
                <a:latin typeface="Symbol" panose="05050102010706020507" pitchFamily="18" charset="2"/>
              </a:rPr>
              <a:t>g</a:t>
            </a:r>
            <a:r>
              <a:rPr lang="en-US" sz="1200" dirty="0" smtClean="0"/>
              <a:t> peaks)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70025" y="4981368"/>
            <a:ext cx="3149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Measure </a:t>
            </a:r>
            <a:r>
              <a:rPr lang="en-US" sz="1600" dirty="0" smtClean="0">
                <a:latin typeface="Symbol" panose="05050102010706020507" pitchFamily="18" charset="2"/>
              </a:rPr>
              <a:t>g</a:t>
            </a:r>
            <a:r>
              <a:rPr lang="en-US" sz="1600" dirty="0" smtClean="0"/>
              <a:t> and e- intensities, compare with calculated ICCs (e.g. </a:t>
            </a:r>
            <a:r>
              <a:rPr lang="en-US" sz="1600" dirty="0" err="1" smtClean="0"/>
              <a:t>BrIcc</a:t>
            </a:r>
            <a:r>
              <a:rPr lang="en-US" sz="1600" dirty="0" smtClean="0"/>
              <a:t>) 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smtClean="0"/>
              <a:t>multipolarity</a:t>
            </a:r>
          </a:p>
          <a:p>
            <a:r>
              <a:rPr lang="en-US" sz="1600" dirty="0" smtClean="0"/>
              <a:t>[http</a:t>
            </a:r>
            <a:r>
              <a:rPr lang="en-US" sz="1600" dirty="0"/>
              <a:t>://bricc.anu.edu.au</a:t>
            </a:r>
            <a:r>
              <a:rPr lang="en-US" sz="1600" dirty="0" smtClean="0"/>
              <a:t>/]</a:t>
            </a:r>
            <a:endParaRPr lang="en-US" sz="1600" dirty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442419" y="274639"/>
            <a:ext cx="5941019" cy="506411"/>
          </a:xfrm>
        </p:spPr>
        <p:txBody>
          <a:bodyPr/>
          <a:lstStyle/>
          <a:p>
            <a:pPr algn="ctr"/>
            <a:r>
              <a:rPr lang="en-US" cap="all" dirty="0">
                <a:latin typeface="Arial" panose="020B0604020202020204" pitchFamily="34" charset="0"/>
                <a:cs typeface="Arial" panose="020B0604020202020204" pitchFamily="34" charset="0"/>
              </a:rPr>
              <a:t>Building a level scheme</a:t>
            </a:r>
          </a:p>
        </p:txBody>
      </p:sp>
    </p:spTree>
    <p:extLst>
      <p:ext uri="{BB962C8B-B14F-4D97-AF65-F5344CB8AC3E}">
        <p14:creationId xmlns:p14="http://schemas.microsoft.com/office/powerpoint/2010/main" val="97537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108" t="1018" b="1888"/>
          <a:stretch/>
        </p:blipFill>
        <p:spPr>
          <a:xfrm>
            <a:off x="5453155" y="3910989"/>
            <a:ext cx="3057350" cy="2831335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42210" y="1228724"/>
            <a:ext cx="8238946" cy="1944133"/>
          </a:xfrm>
        </p:spPr>
        <p:txBody>
          <a:bodyPr/>
          <a:lstStyle/>
          <a:p>
            <a:r>
              <a:rPr lang="en-US" dirty="0" smtClean="0"/>
              <a:t>E0 decays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</a:t>
            </a:r>
            <a:r>
              <a:rPr lang="en-US" dirty="0">
                <a:sym typeface="Wingdings" panose="05000000000000000000" pitchFamily="2" charset="2"/>
              </a:rPr>
              <a:t>ost transitions have 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dirty="0">
                <a:sym typeface="Wingdings" panose="05000000000000000000" pitchFamily="2" charset="2"/>
              </a:rPr>
              <a:t> vs e- competition, but one case that “never” has a 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dirty="0">
                <a:sym typeface="Wingdings" panose="05000000000000000000" pitchFamily="2" charset="2"/>
              </a:rPr>
              <a:t>: 0</a:t>
            </a:r>
            <a:r>
              <a:rPr lang="en-US" baseline="30000" dirty="0">
                <a:sym typeface="Wingdings" panose="05000000000000000000" pitchFamily="2" charset="2"/>
              </a:rPr>
              <a:t>+</a:t>
            </a:r>
            <a:r>
              <a:rPr lang="en-US" dirty="0">
                <a:sym typeface="Wingdings" panose="05000000000000000000" pitchFamily="2" charset="2"/>
              </a:rPr>
              <a:t>  0</a:t>
            </a:r>
            <a:r>
              <a:rPr lang="en-US" baseline="30000" dirty="0" smtClean="0">
                <a:sym typeface="Wingdings" panose="05000000000000000000" pitchFamily="2" charset="2"/>
              </a:rPr>
              <a:t>+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Transition would be E0 (monopole moment = charge), which cannot radiate to points external to nucleus</a:t>
            </a:r>
            <a:endParaRPr lang="en-US" baseline="30000" dirty="0" smtClean="0">
              <a:sym typeface="Wingdings" panose="05000000000000000000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072" t="1551" r="685" b="1037"/>
          <a:stretch/>
        </p:blipFill>
        <p:spPr>
          <a:xfrm>
            <a:off x="3325213" y="2268683"/>
            <a:ext cx="2475684" cy="2395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3614" t="2983" b="1516"/>
          <a:stretch/>
        </p:blipFill>
        <p:spPr>
          <a:xfrm>
            <a:off x="559280" y="2619731"/>
            <a:ext cx="2236425" cy="100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2775" t="1361"/>
          <a:stretch/>
        </p:blipFill>
        <p:spPr>
          <a:xfrm>
            <a:off x="222955" y="3712274"/>
            <a:ext cx="2757618" cy="30300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30406" y="2658466"/>
            <a:ext cx="1765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Andreyev </a:t>
            </a:r>
            <a:r>
              <a:rPr lang="en-US" sz="1200" i="1" dirty="0" smtClean="0"/>
              <a:t>et al.</a:t>
            </a:r>
            <a:r>
              <a:rPr lang="en-US" sz="1200" dirty="0" smtClean="0"/>
              <a:t>, Nature </a:t>
            </a:r>
            <a:r>
              <a:rPr lang="en-US" sz="1200" b="1" dirty="0" smtClean="0"/>
              <a:t>405</a:t>
            </a:r>
            <a:r>
              <a:rPr lang="en-US" sz="1200" dirty="0" smtClean="0"/>
              <a:t>, 430 (2000)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76964" y="5227299"/>
                <a:ext cx="1856048" cy="754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reduced </a:t>
                </a:r>
                <a:r>
                  <a:rPr lang="en-US" sz="1600" dirty="0" smtClean="0">
                    <a:latin typeface="Symbol" panose="05050102010706020507" pitchFamily="18" charset="2"/>
                  </a:rPr>
                  <a:t>a</a:t>
                </a:r>
                <a:r>
                  <a:rPr lang="en-US" sz="1600" dirty="0" smtClean="0"/>
                  <a:t> width: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2)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1/2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964" y="5227299"/>
                <a:ext cx="1856048" cy="754887"/>
              </a:xfrm>
              <a:prstGeom prst="rect">
                <a:avLst/>
              </a:prstGeom>
              <a:blipFill rotWithShape="0">
                <a:blip r:embed="rId7"/>
                <a:stretch>
                  <a:fillRect t="-3226" r="-1316" b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1442419" y="274639"/>
            <a:ext cx="5941019" cy="506411"/>
          </a:xfrm>
        </p:spPr>
        <p:txBody>
          <a:bodyPr/>
          <a:lstStyle/>
          <a:p>
            <a:pPr algn="ctr"/>
            <a:r>
              <a:rPr lang="en-US" cap="all" dirty="0">
                <a:latin typeface="Arial" panose="020B0604020202020204" pitchFamily="34" charset="0"/>
                <a:cs typeface="Arial" panose="020B0604020202020204" pitchFamily="34" charset="0"/>
              </a:rPr>
              <a:t>Building a level scheme</a:t>
            </a:r>
          </a:p>
        </p:txBody>
      </p:sp>
    </p:spTree>
    <p:extLst>
      <p:ext uri="{BB962C8B-B14F-4D97-AF65-F5344CB8AC3E}">
        <p14:creationId xmlns:p14="http://schemas.microsoft.com/office/powerpoint/2010/main" val="18685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42210" y="1228724"/>
            <a:ext cx="8238946" cy="1944133"/>
          </a:xfrm>
        </p:spPr>
        <p:txBody>
          <a:bodyPr/>
          <a:lstStyle/>
          <a:p>
            <a:r>
              <a:rPr lang="en-US" dirty="0" smtClean="0"/>
              <a:t>E0 decays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</a:t>
            </a:r>
            <a:r>
              <a:rPr lang="en-US" dirty="0">
                <a:sym typeface="Wingdings" panose="05000000000000000000" pitchFamily="2" charset="2"/>
              </a:rPr>
              <a:t>ost transitions have 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dirty="0">
                <a:sym typeface="Wingdings" panose="05000000000000000000" pitchFamily="2" charset="2"/>
              </a:rPr>
              <a:t> vs e- competition, but one case that “never” has a 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dirty="0">
                <a:sym typeface="Wingdings" panose="05000000000000000000" pitchFamily="2" charset="2"/>
              </a:rPr>
              <a:t>: 0</a:t>
            </a:r>
            <a:r>
              <a:rPr lang="en-US" baseline="30000" dirty="0">
                <a:sym typeface="Wingdings" panose="05000000000000000000" pitchFamily="2" charset="2"/>
              </a:rPr>
              <a:t>+</a:t>
            </a:r>
            <a:r>
              <a:rPr lang="en-US" dirty="0">
                <a:sym typeface="Wingdings" panose="05000000000000000000" pitchFamily="2" charset="2"/>
              </a:rPr>
              <a:t>  0</a:t>
            </a:r>
            <a:r>
              <a:rPr lang="en-US" baseline="30000" dirty="0" smtClean="0">
                <a:sym typeface="Wingdings" panose="05000000000000000000" pitchFamily="2" charset="2"/>
              </a:rPr>
              <a:t>+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Transition would be E0 (monopole moment = charge), which cannot radiate to points external to nucleus</a:t>
            </a:r>
            <a:endParaRPr lang="en-US" baseline="30000" dirty="0" smtClean="0">
              <a:sym typeface="Wingdings" panose="05000000000000000000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333" y="3084723"/>
            <a:ext cx="713253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Why “never” and not </a:t>
            </a:r>
            <a:r>
              <a:rPr lang="en-US" sz="2000" i="1" dirty="0" smtClean="0"/>
              <a:t>never</a:t>
            </a:r>
            <a:r>
              <a:rPr lang="en-US" sz="2000" dirty="0" smtClean="0"/>
              <a:t>? 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If E &gt; 2m</a:t>
            </a:r>
            <a:r>
              <a:rPr lang="en-US" sz="2000" baseline="-25000" dirty="0" smtClean="0">
                <a:solidFill>
                  <a:srgbClr val="FF0000"/>
                </a:solidFill>
              </a:rPr>
              <a:t>e</a:t>
            </a:r>
            <a:r>
              <a:rPr lang="en-US" sz="2000" dirty="0" smtClean="0">
                <a:solidFill>
                  <a:srgbClr val="FF0000"/>
                </a:solidFill>
              </a:rPr>
              <a:t>c</a:t>
            </a:r>
            <a:r>
              <a:rPr lang="en-US" sz="2000" baseline="30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= 1.022 MeV, internal pair (</a:t>
            </a:r>
            <a:r>
              <a:rPr lang="en-US" sz="2000" dirty="0" err="1" smtClean="0">
                <a:solidFill>
                  <a:srgbClr val="FF0000"/>
                </a:solidFill>
              </a:rPr>
              <a:t>e</a:t>
            </a:r>
            <a:r>
              <a:rPr lang="en-US" sz="2000" baseline="30000" dirty="0" err="1" smtClean="0">
                <a:solidFill>
                  <a:srgbClr val="FF0000"/>
                </a:solidFill>
              </a:rPr>
              <a:t>+</a:t>
            </a:r>
            <a:r>
              <a:rPr lang="en-US" sz="2000" dirty="0" err="1" smtClean="0">
                <a:solidFill>
                  <a:srgbClr val="FF0000"/>
                </a:solidFill>
              </a:rPr>
              <a:t>e</a:t>
            </a:r>
            <a:r>
              <a:rPr lang="en-US" sz="2000" baseline="30000" dirty="0" smtClean="0">
                <a:solidFill>
                  <a:srgbClr val="FF0000"/>
                </a:solidFill>
              </a:rPr>
              <a:t>-</a:t>
            </a:r>
            <a:r>
              <a:rPr lang="en-US" sz="2000" dirty="0" smtClean="0">
                <a:solidFill>
                  <a:srgbClr val="FF0000"/>
                </a:solidFill>
              </a:rPr>
              <a:t>) production is possible.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e</a:t>
            </a:r>
            <a:r>
              <a:rPr lang="en-US" sz="2000" baseline="30000" dirty="0" smtClean="0">
                <a:solidFill>
                  <a:srgbClr val="FF0000"/>
                </a:solidFill>
              </a:rPr>
              <a:t>+</a:t>
            </a:r>
            <a:r>
              <a:rPr lang="en-US" sz="2000" dirty="0" smtClean="0">
                <a:solidFill>
                  <a:srgbClr val="FF0000"/>
                </a:solidFill>
              </a:rPr>
              <a:t> subsequently annihilates with another e</a:t>
            </a:r>
            <a:r>
              <a:rPr lang="en-US" sz="2000" baseline="30000" dirty="0" smtClean="0">
                <a:solidFill>
                  <a:srgbClr val="FF0000"/>
                </a:solidFill>
              </a:rPr>
              <a:t>-</a:t>
            </a:r>
            <a:r>
              <a:rPr lang="en-US" sz="2000" dirty="0" smtClean="0">
                <a:solidFill>
                  <a:srgbClr val="FF0000"/>
                </a:solidFill>
              </a:rPr>
              <a:t>, yielding 511-keV </a:t>
            </a:r>
            <a:r>
              <a:rPr lang="en-US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sz="2000" dirty="0" smtClean="0">
                <a:solidFill>
                  <a:srgbClr val="FF0000"/>
                </a:solidFill>
              </a:rPr>
              <a:t>’s.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442419" y="274639"/>
            <a:ext cx="5941019" cy="506411"/>
          </a:xfrm>
        </p:spPr>
        <p:txBody>
          <a:bodyPr/>
          <a:lstStyle/>
          <a:p>
            <a:pPr algn="ctr"/>
            <a:r>
              <a:rPr lang="en-US" cap="all" dirty="0">
                <a:latin typeface="Arial" panose="020B0604020202020204" pitchFamily="34" charset="0"/>
                <a:cs typeface="Arial" panose="020B0604020202020204" pitchFamily="34" charset="0"/>
              </a:rPr>
              <a:t>Building a level scheme</a:t>
            </a:r>
          </a:p>
        </p:txBody>
      </p:sp>
    </p:spTree>
    <p:extLst>
      <p:ext uri="{BB962C8B-B14F-4D97-AF65-F5344CB8AC3E}">
        <p14:creationId xmlns:p14="http://schemas.microsoft.com/office/powerpoint/2010/main" val="401713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442419" y="274639"/>
            <a:ext cx="5941019" cy="506411"/>
          </a:xfrm>
        </p:spPr>
        <p:txBody>
          <a:bodyPr/>
          <a:lstStyle/>
          <a:p>
            <a:pPr algn="ctr"/>
            <a:r>
              <a:rPr lang="en-US" cap="all" dirty="0">
                <a:latin typeface="Arial" panose="020B0604020202020204" pitchFamily="34" charset="0"/>
                <a:cs typeface="Arial" panose="020B0604020202020204" pitchFamily="34" charset="0"/>
              </a:rPr>
              <a:t>Building a level scheme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42209" y="1228725"/>
            <a:ext cx="8272133" cy="2776116"/>
          </a:xfrm>
        </p:spPr>
        <p:txBody>
          <a:bodyPr/>
          <a:lstStyle/>
          <a:p>
            <a:r>
              <a:rPr lang="en-US" dirty="0" smtClean="0"/>
              <a:t>Level and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 properties</a:t>
            </a:r>
          </a:p>
          <a:p>
            <a:pPr lvl="1"/>
            <a:r>
              <a:rPr lang="en-US" dirty="0" smtClean="0"/>
              <a:t>Measured </a:t>
            </a:r>
            <a:r>
              <a:rPr lang="en-US" dirty="0" err="1" smtClean="0"/>
              <a:t>E</a:t>
            </a:r>
            <a:r>
              <a:rPr lang="en-US" baseline="-25000" dirty="0" err="1" smtClean="0">
                <a:latin typeface="Symbol" panose="05050102010706020507" pitchFamily="18" charset="2"/>
              </a:rPr>
              <a:t>g</a:t>
            </a:r>
            <a:r>
              <a:rPr lang="en-US" dirty="0" err="1" smtClean="0"/>
              <a:t>’s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level energies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Efficiency-corrected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dirty="0" smtClean="0">
                <a:sym typeface="Wingdings" panose="05000000000000000000" pitchFamily="2" charset="2"/>
              </a:rPr>
              <a:t> peak areas  intensities, branching ratios, level populations</a:t>
            </a:r>
          </a:p>
          <a:p>
            <a:pPr lvl="1"/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dirty="0">
                <a:sym typeface="Wingdings" panose="05000000000000000000" pitchFamily="2" charset="2"/>
              </a:rPr>
              <a:t> AD</a:t>
            </a:r>
            <a:r>
              <a:rPr lang="en-US" dirty="0"/>
              <a:t>s/ACs, 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polarizations, internal conversion </a:t>
            </a:r>
            <a:r>
              <a:rPr lang="en-US" dirty="0">
                <a:sym typeface="Wingdings" panose="05000000000000000000" pitchFamily="2" charset="2"/>
              </a:rPr>
              <a:t> multipolarity  level spin, parity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Relative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dirty="0" smtClean="0">
                <a:sym typeface="Wingdings" panose="05000000000000000000" pitchFamily="2" charset="2"/>
              </a:rPr>
              <a:t> times  level half-lives, B(XL)’s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663679" y="1531346"/>
            <a:ext cx="7929478" cy="66101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63679" y="3316095"/>
            <a:ext cx="7764225" cy="2245718"/>
            <a:chOff x="663679" y="3316095"/>
            <a:chExt cx="7764225" cy="2245718"/>
          </a:xfrm>
        </p:grpSpPr>
        <p:sp>
          <p:nvSpPr>
            <p:cNvPr id="9" name="TextBox 8"/>
            <p:cNvSpPr txBox="1"/>
            <p:nvPr/>
          </p:nvSpPr>
          <p:spPr>
            <a:xfrm>
              <a:off x="663679" y="3366558"/>
              <a:ext cx="65219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Reduced transition rates </a:t>
              </a:r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624026" y="3316095"/>
                  <a:ext cx="2873479" cy="45057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𝑋𝐿</m:t>
                            </m:r>
                          </m:e>
                        </m:d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sSubSup>
                          <m:sSubSupPr>
                            <m:ctrlPr>
                              <a:rPr lang="en-US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−(2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+1)</m:t>
                                </m:r>
                              </m:sup>
                            </m:sSub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1/2,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4026" y="3316095"/>
                  <a:ext cx="2873479" cy="45057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/>
            <p:cNvSpPr txBox="1"/>
            <p:nvPr/>
          </p:nvSpPr>
          <p:spPr>
            <a:xfrm>
              <a:off x="663679" y="4120695"/>
              <a:ext cx="77642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</a:t>
              </a:r>
              <a:r>
                <a:rPr lang="en-US" sz="2000" dirty="0" smtClean="0"/>
                <a:t>an be a sensitive probe of matrix elements connecting initial and final states:</a:t>
              </a:r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650448" y="4868610"/>
                  <a:ext cx="4583306" cy="6932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𝑋𝐿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d>
                                  <m:dPr>
                                    <m:begChr m:val="‖"/>
                                    <m:endChr m:val=""/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𝑋𝐿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‖"/>
                                        <m:endChr m:val=""/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𝜓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200" baseline="300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0448" y="4868610"/>
                  <a:ext cx="4583306" cy="69320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264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44896" y="3799169"/>
            <a:ext cx="4666395" cy="2132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dirty="0" smtClean="0"/>
              <a:t>Selection of topics</a:t>
            </a:r>
          </a:p>
          <a:p>
            <a:pPr lvl="1"/>
            <a:r>
              <a:rPr lang="en-US" sz="2000" dirty="0" smtClean="0"/>
              <a:t>Shell structure recap</a:t>
            </a:r>
          </a:p>
          <a:p>
            <a:pPr lvl="1"/>
            <a:r>
              <a:rPr lang="en-US" sz="2000" dirty="0" smtClean="0"/>
              <a:t>Ground-state properties (briefly)</a:t>
            </a:r>
          </a:p>
          <a:p>
            <a:pPr lvl="1"/>
            <a:r>
              <a:rPr lang="en-US" sz="2000" dirty="0" smtClean="0"/>
              <a:t>Excited-state properties</a:t>
            </a:r>
          </a:p>
          <a:p>
            <a:pPr lvl="1"/>
            <a:r>
              <a:rPr lang="en-US" sz="2000" dirty="0" smtClean="0"/>
              <a:t>Pulling it all together: Case study 1</a:t>
            </a:r>
          </a:p>
          <a:p>
            <a:pPr lvl="1"/>
            <a:r>
              <a:rPr lang="en-US" sz="2000" dirty="0" smtClean="0"/>
              <a:t>Something different</a:t>
            </a:r>
            <a:r>
              <a:rPr lang="en-US" sz="2000" dirty="0"/>
              <a:t>: Case study </a:t>
            </a:r>
            <a:r>
              <a:rPr lang="en-US" sz="2000" dirty="0" smtClean="0"/>
              <a:t>2</a:t>
            </a:r>
          </a:p>
          <a:p>
            <a:pPr lvl="1"/>
            <a:endParaRPr lang="en-US" sz="20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4565" y="274639"/>
            <a:ext cx="6442362" cy="506411"/>
          </a:xfrm>
        </p:spPr>
        <p:txBody>
          <a:bodyPr>
            <a:noAutofit/>
          </a:bodyPr>
          <a:lstStyle/>
          <a:p>
            <a:pPr algn="ctr"/>
            <a:r>
              <a:rPr lang="en-US" cap="all" dirty="0">
                <a:latin typeface="Arial" panose="020B0604020202020204" pitchFamily="34" charset="0"/>
                <a:cs typeface="Arial" panose="020B0604020202020204" pitchFamily="34" charset="0"/>
              </a:rPr>
              <a:t>Organization of these </a:t>
            </a:r>
            <a:r>
              <a:rPr lang="en-US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lectures</a:t>
            </a:r>
            <a:endParaRPr lang="en-US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9930" y="1114938"/>
            <a:ext cx="7845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We will explore the six W’s of experimental nuclear structure: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631102" y="1675049"/>
            <a:ext cx="3480101" cy="1015663"/>
            <a:chOff x="2485569" y="1640278"/>
            <a:chExt cx="3480101" cy="1015663"/>
          </a:xfrm>
        </p:grpSpPr>
        <p:sp>
          <p:nvSpPr>
            <p:cNvPr id="7" name="TextBox 6"/>
            <p:cNvSpPr txBox="1"/>
            <p:nvPr/>
          </p:nvSpPr>
          <p:spPr>
            <a:xfrm>
              <a:off x="4611004" y="1640278"/>
              <a:ext cx="135466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000" dirty="0" smtClean="0"/>
                <a:t>Where?</a:t>
              </a:r>
              <a:endParaRPr lang="en-US" sz="2000" dirty="0"/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000" dirty="0" smtClean="0"/>
                <a:t>Why?</a:t>
              </a:r>
              <a:endParaRPr lang="en-US" sz="2000" dirty="0"/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000" dirty="0" err="1" smtClean="0"/>
                <a:t>hoW</a:t>
              </a:r>
              <a:r>
                <a:rPr lang="en-US" sz="2000" dirty="0" smtClean="0"/>
                <a:t>?</a:t>
              </a:r>
              <a:endParaRPr lang="en-US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85569" y="1640278"/>
              <a:ext cx="127470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000" dirty="0" smtClean="0"/>
                <a:t>Who?</a:t>
              </a:r>
              <a:endParaRPr lang="en-US" sz="2000" dirty="0"/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000" dirty="0" smtClean="0"/>
                <a:t>What?</a:t>
              </a:r>
              <a:endParaRPr lang="en-US" sz="2000" dirty="0"/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000" dirty="0" smtClean="0"/>
                <a:t>When?</a:t>
              </a:r>
              <a:endParaRPr lang="en-US" sz="20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21548" y="2957172"/>
            <a:ext cx="2582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(but not necessarily in that order…)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6683" y="2208389"/>
            <a:ext cx="52141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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1038" y="189556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9524" y="187274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3102" y="157660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4896" y="430339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48474" y="400724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41038" y="4590112"/>
            <a:ext cx="52141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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1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>
                <a:latin typeface="Arial" panose="020B0604020202020204" pitchFamily="34" charset="0"/>
                <a:cs typeface="Arial" panose="020B0604020202020204" pitchFamily="34" charset="0"/>
              </a:rPr>
              <a:t>Measuring half-lives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9541" y="1784733"/>
            <a:ext cx="7577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Excited-state half-lives range from ~10</a:t>
            </a:r>
            <a:r>
              <a:rPr lang="en-US" sz="1800" baseline="30000" dirty="0" smtClean="0"/>
              <a:t>-23</a:t>
            </a:r>
            <a:r>
              <a:rPr lang="en-US" sz="1800" dirty="0" smtClean="0"/>
              <a:t> s (&gt;10-MeV resonances) to &gt;4.5x10</a:t>
            </a:r>
            <a:r>
              <a:rPr lang="en-US" sz="1800" baseline="30000" dirty="0" smtClean="0"/>
              <a:t>16</a:t>
            </a:r>
            <a:r>
              <a:rPr lang="en-US" sz="1800" dirty="0" smtClean="0"/>
              <a:t> y (</a:t>
            </a:r>
            <a:r>
              <a:rPr lang="en-US" sz="1800" baseline="30000" dirty="0" smtClean="0"/>
              <a:t>180m</a:t>
            </a:r>
            <a:r>
              <a:rPr lang="en-US" sz="1800" dirty="0" smtClean="0"/>
              <a:t>Ta). That’s over 47 orders of magnitude!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9541" y="3190969"/>
            <a:ext cx="73266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Most excited states have sub-ns half-lives; why are some exceptionally long?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Low transition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Large spin difference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Large difference in underlying configurations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 smtClean="0"/>
              <a:t>K</a:t>
            </a:r>
            <a:r>
              <a:rPr lang="en-US" sz="1800" dirty="0" smtClean="0"/>
              <a:t>-</a:t>
            </a:r>
            <a:r>
              <a:rPr lang="en-US" sz="1800" dirty="0" err="1" smtClean="0"/>
              <a:t>forbiddenness</a:t>
            </a:r>
            <a:r>
              <a:rPr lang="en-US" sz="1800" dirty="0" smtClean="0"/>
              <a:t> (change in spin projection on symmetry axis </a:t>
            </a:r>
            <a:r>
              <a:rPr lang="en-US" sz="1800" dirty="0" smtClean="0">
                <a:latin typeface="Symbol" panose="05050102010706020507" pitchFamily="18" charset="2"/>
              </a:rPr>
              <a:t>D</a:t>
            </a:r>
            <a:r>
              <a:rPr lang="en-US" sz="1800" i="1" dirty="0" smtClean="0"/>
              <a:t>K</a:t>
            </a:r>
            <a:r>
              <a:rPr lang="en-US" sz="1800" dirty="0" smtClean="0"/>
              <a:t> &gt; </a:t>
            </a:r>
            <a:r>
              <a:rPr lang="en-US" sz="1800" i="1" dirty="0" smtClean="0"/>
              <a:t>L</a:t>
            </a:r>
            <a:r>
              <a:rPr lang="en-US" sz="1800" dirty="0" smtClean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9541" y="5294769"/>
            <a:ext cx="757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No single approach to measuring half-lives will apply to all cases.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4905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442208" y="1228726"/>
            <a:ext cx="7765357" cy="1591020"/>
          </a:xfrm>
        </p:spPr>
        <p:txBody>
          <a:bodyPr/>
          <a:lstStyle/>
          <a:p>
            <a:r>
              <a:rPr lang="en-US" dirty="0" smtClean="0"/>
              <a:t>Observe exponential decay </a:t>
            </a:r>
            <a:r>
              <a:rPr lang="en-US" dirty="0"/>
              <a:t>for half-lives of </a:t>
            </a:r>
            <a:r>
              <a:rPr lang="en-US" dirty="0" smtClean="0"/>
              <a:t>~tens of </a:t>
            </a:r>
            <a:r>
              <a:rPr lang="en-US" dirty="0" err="1" smtClean="0"/>
              <a:t>ps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smtClean="0"/>
              <a:t>longer</a:t>
            </a:r>
          </a:p>
          <a:p>
            <a:pPr lvl="1"/>
            <a:r>
              <a:rPr lang="en-US" dirty="0" smtClean="0"/>
              <a:t>Measure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-ray time relative to a fast START signal</a:t>
            </a:r>
          </a:p>
          <a:p>
            <a:pPr lvl="1"/>
            <a:r>
              <a:rPr lang="en-US" dirty="0" smtClean="0"/>
              <a:t>START with preceding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 decay in e.g. fast plastic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…or START with RF (clock tick marking reaction)</a:t>
            </a:r>
          </a:p>
          <a:p>
            <a:pPr lvl="1"/>
            <a:r>
              <a:rPr lang="en-US" dirty="0" smtClean="0"/>
              <a:t>…or START </a:t>
            </a:r>
            <a:r>
              <a:rPr lang="en-US" dirty="0"/>
              <a:t>with p</a:t>
            </a:r>
            <a:r>
              <a:rPr lang="en-US" dirty="0" smtClean="0"/>
              <a:t>receding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/>
              <a:t> </a:t>
            </a:r>
            <a:r>
              <a:rPr lang="en-US" dirty="0" smtClean="0"/>
              <a:t>in e.g. Ge (T</a:t>
            </a:r>
            <a:r>
              <a:rPr lang="en-US" baseline="-25000" dirty="0" smtClean="0"/>
              <a:t>1/2</a:t>
            </a:r>
            <a:r>
              <a:rPr lang="en-US" dirty="0" smtClean="0"/>
              <a:t> &gt; ns) or LaBr</a:t>
            </a:r>
            <a:r>
              <a:rPr lang="en-US" baseline="-25000" dirty="0" smtClean="0"/>
              <a:t>3</a:t>
            </a:r>
            <a:r>
              <a:rPr lang="en-US" dirty="0" smtClean="0"/>
              <a:t> (sub-ns)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Get half-life from slope of exponential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1043" t="929"/>
          <a:stretch/>
        </p:blipFill>
        <p:spPr>
          <a:xfrm>
            <a:off x="716095" y="3051673"/>
            <a:ext cx="3966421" cy="329278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2809301" y="4660135"/>
            <a:ext cx="550844" cy="24237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77797" y="3986270"/>
            <a:ext cx="550844" cy="24237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92366" y="6344453"/>
            <a:ext cx="2743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Kondev </a:t>
            </a:r>
            <a:r>
              <a:rPr lang="en-US" sz="1200" i="1" dirty="0" smtClean="0"/>
              <a:t>et al</a:t>
            </a:r>
            <a:r>
              <a:rPr lang="en-US" sz="1200" dirty="0" smtClean="0"/>
              <a:t>., PRC</a:t>
            </a:r>
            <a:r>
              <a:rPr lang="en-US" sz="1200" b="1" dirty="0" smtClean="0"/>
              <a:t>85</a:t>
            </a:r>
            <a:r>
              <a:rPr lang="en-US" sz="1200" dirty="0" smtClean="0"/>
              <a:t>, 027304 (2012)</a:t>
            </a:r>
            <a:endParaRPr lang="en-US" sz="1200" dirty="0"/>
          </a:p>
        </p:txBody>
      </p:sp>
      <p:grpSp>
        <p:nvGrpSpPr>
          <p:cNvPr id="3" name="Group 2"/>
          <p:cNvGrpSpPr/>
          <p:nvPr/>
        </p:nvGrpSpPr>
        <p:grpSpPr>
          <a:xfrm>
            <a:off x="4911117" y="3408607"/>
            <a:ext cx="3638261" cy="3203079"/>
            <a:chOff x="4911117" y="3408607"/>
            <a:chExt cx="3638261" cy="320307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/>
            <a:srcRect l="758" t="608"/>
            <a:stretch/>
          </p:blipFill>
          <p:spPr>
            <a:xfrm>
              <a:off x="4911117" y="3408607"/>
              <a:ext cx="3638261" cy="2705754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388749" y="5260587"/>
              <a:ext cx="1332416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</a:t>
              </a:r>
              <a:r>
                <a:rPr lang="en-US" sz="1200" baseline="-25000" dirty="0" smtClean="0"/>
                <a:t>1/2</a:t>
              </a:r>
              <a:r>
                <a:rPr lang="en-US" sz="1200" dirty="0" smtClean="0"/>
                <a:t> = 728(21) </a:t>
              </a:r>
              <a:r>
                <a:rPr lang="en-US" sz="1200" dirty="0" err="1" smtClean="0"/>
                <a:t>ps</a:t>
              </a:r>
              <a:endParaRPr lang="en-US" sz="12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6572132" y="3746567"/>
              <a:ext cx="1236422" cy="242371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46365" y="6334687"/>
              <a:ext cx="23677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Zhu </a:t>
              </a:r>
              <a:r>
                <a:rPr lang="en-US" sz="1200" i="1" dirty="0" smtClean="0"/>
                <a:t>et al</a:t>
              </a:r>
              <a:r>
                <a:rPr lang="en-US" sz="1200" dirty="0" smtClean="0"/>
                <a:t>., NIMA</a:t>
              </a:r>
              <a:r>
                <a:rPr lang="en-US" sz="1200" b="1" dirty="0" smtClean="0"/>
                <a:t>652</a:t>
              </a:r>
              <a:r>
                <a:rPr lang="en-US" sz="1200" dirty="0" smtClean="0"/>
                <a:t>, 231 (2011)</a:t>
              </a:r>
              <a:endParaRPr lang="en-US" sz="1200" dirty="0"/>
            </a:p>
          </p:txBody>
        </p:sp>
      </p:grp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1442419" y="274639"/>
            <a:ext cx="5941019" cy="506411"/>
          </a:xfrm>
        </p:spPr>
        <p:txBody>
          <a:bodyPr/>
          <a:lstStyle/>
          <a:p>
            <a:pPr algn="ctr"/>
            <a:r>
              <a:rPr lang="en-US" cap="all" dirty="0">
                <a:latin typeface="Arial" panose="020B0604020202020204" pitchFamily="34" charset="0"/>
                <a:cs typeface="Arial" panose="020B0604020202020204" pitchFamily="34" charset="0"/>
              </a:rPr>
              <a:t>Measuring half-lives</a:t>
            </a:r>
          </a:p>
        </p:txBody>
      </p:sp>
    </p:spTree>
    <p:extLst>
      <p:ext uri="{BB962C8B-B14F-4D97-AF65-F5344CB8AC3E}">
        <p14:creationId xmlns:p14="http://schemas.microsoft.com/office/powerpoint/2010/main" val="264832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l="1043" t="929"/>
          <a:stretch/>
        </p:blipFill>
        <p:spPr>
          <a:xfrm>
            <a:off x="716095" y="3051673"/>
            <a:ext cx="3966421" cy="3292780"/>
          </a:xfrm>
          <a:prstGeom prst="rect">
            <a:avLst/>
          </a:prstGeom>
        </p:spPr>
      </p:pic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442208" y="1228725"/>
            <a:ext cx="7919593" cy="1764493"/>
          </a:xfrm>
        </p:spPr>
        <p:txBody>
          <a:bodyPr/>
          <a:lstStyle/>
          <a:p>
            <a:r>
              <a:rPr lang="en-US" dirty="0" smtClean="0"/>
              <a:t>Observe exponential decay </a:t>
            </a:r>
            <a:r>
              <a:rPr lang="en-US" dirty="0"/>
              <a:t>for half-lives of </a:t>
            </a:r>
            <a:r>
              <a:rPr lang="en-US" dirty="0" smtClean="0"/>
              <a:t>~tens of </a:t>
            </a:r>
            <a:r>
              <a:rPr lang="en-US" dirty="0" err="1" smtClean="0"/>
              <a:t>ps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smtClean="0"/>
              <a:t>longer</a:t>
            </a:r>
          </a:p>
          <a:p>
            <a:pPr lvl="1"/>
            <a:r>
              <a:rPr lang="en-US" dirty="0" smtClean="0"/>
              <a:t>Measure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-ray time relative to a fast START signal</a:t>
            </a:r>
          </a:p>
          <a:p>
            <a:pPr lvl="1"/>
            <a:r>
              <a:rPr lang="en-US" dirty="0" smtClean="0"/>
              <a:t>START with preceding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 decay in e.g. fast plastic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…or START with RF (clock tick marking reaction)</a:t>
            </a:r>
          </a:p>
          <a:p>
            <a:pPr lvl="1"/>
            <a:r>
              <a:rPr lang="en-US" dirty="0" smtClean="0"/>
              <a:t>…</a:t>
            </a:r>
            <a:r>
              <a:rPr lang="en-US" dirty="0" smtClean="0"/>
              <a:t>or START </a:t>
            </a:r>
            <a:r>
              <a:rPr lang="en-US" dirty="0"/>
              <a:t>with p</a:t>
            </a:r>
            <a:r>
              <a:rPr lang="en-US" dirty="0" smtClean="0"/>
              <a:t>receding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/>
              <a:t> </a:t>
            </a:r>
            <a:r>
              <a:rPr lang="en-US" dirty="0" smtClean="0"/>
              <a:t>in e.g. Ge (T</a:t>
            </a:r>
            <a:r>
              <a:rPr lang="en-US" baseline="-25000" dirty="0" smtClean="0"/>
              <a:t>1/2</a:t>
            </a:r>
            <a:r>
              <a:rPr lang="en-US" dirty="0" smtClean="0"/>
              <a:t> &gt; ns) or LaBr</a:t>
            </a:r>
            <a:r>
              <a:rPr lang="en-US" baseline="-25000" dirty="0" smtClean="0"/>
              <a:t>3</a:t>
            </a:r>
            <a:r>
              <a:rPr lang="en-US" dirty="0" smtClean="0"/>
              <a:t> (sub-ns)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Get </a:t>
            </a:r>
            <a:r>
              <a:rPr lang="en-US" dirty="0">
                <a:sym typeface="Wingdings" panose="05000000000000000000" pitchFamily="2" charset="2"/>
              </a:rPr>
              <a:t>half-life from slope of </a:t>
            </a:r>
            <a:r>
              <a:rPr lang="en-US" dirty="0" smtClean="0">
                <a:sym typeface="Wingdings" panose="05000000000000000000" pitchFamily="2" charset="2"/>
              </a:rPr>
              <a:t>exponential…or from centroid shift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382" y="3290187"/>
            <a:ext cx="4113603" cy="3066697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3686299" y="3407817"/>
            <a:ext cx="550844" cy="24237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6299" y="3984065"/>
            <a:ext cx="550844" cy="24237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298249" y="3469827"/>
            <a:ext cx="116249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T</a:t>
            </a:r>
            <a:r>
              <a:rPr lang="en-US" sz="1200" baseline="-25000" dirty="0" smtClean="0"/>
              <a:t>1/2</a:t>
            </a:r>
            <a:r>
              <a:rPr lang="en-US" sz="1200" dirty="0" smtClean="0"/>
              <a:t> = 40(3) </a:t>
            </a:r>
            <a:r>
              <a:rPr lang="en-US" sz="1200" dirty="0" err="1" smtClean="0"/>
              <a:t>ps</a:t>
            </a:r>
            <a:endParaRPr lang="en-US" sz="1200" dirty="0"/>
          </a:p>
        </p:txBody>
      </p:sp>
      <p:sp>
        <p:nvSpPr>
          <p:cNvPr id="20" name="Oval 19"/>
          <p:cNvSpPr/>
          <p:nvPr/>
        </p:nvSpPr>
        <p:spPr>
          <a:xfrm>
            <a:off x="7324381" y="4019136"/>
            <a:ext cx="1236422" cy="24237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186795" y="3674426"/>
            <a:ext cx="1236422" cy="242371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92366" y="6344453"/>
            <a:ext cx="2743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Kondev </a:t>
            </a:r>
            <a:r>
              <a:rPr lang="en-US" sz="1200" i="1" dirty="0" smtClean="0"/>
              <a:t>et al</a:t>
            </a:r>
            <a:r>
              <a:rPr lang="en-US" sz="1200" dirty="0" smtClean="0"/>
              <a:t>., PRC</a:t>
            </a:r>
            <a:r>
              <a:rPr lang="en-US" sz="1200" b="1" dirty="0" smtClean="0"/>
              <a:t>85</a:t>
            </a:r>
            <a:r>
              <a:rPr lang="en-US" sz="1200" dirty="0" smtClean="0"/>
              <a:t>, 027304 (2012)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5546365" y="6334687"/>
            <a:ext cx="2367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Zhu </a:t>
            </a:r>
            <a:r>
              <a:rPr lang="en-US" sz="1200" i="1" dirty="0" smtClean="0"/>
              <a:t>et al</a:t>
            </a:r>
            <a:r>
              <a:rPr lang="en-US" sz="1200" dirty="0" smtClean="0"/>
              <a:t>., NIMA</a:t>
            </a:r>
            <a:r>
              <a:rPr lang="en-US" sz="1200" b="1" dirty="0" smtClean="0"/>
              <a:t>652</a:t>
            </a:r>
            <a:r>
              <a:rPr lang="en-US" sz="1200" dirty="0" smtClean="0"/>
              <a:t>, 231 (2011)</a:t>
            </a:r>
            <a:endParaRPr lang="en-US" sz="1200" dirty="0"/>
          </a:p>
        </p:txBody>
      </p:sp>
      <p:sp>
        <p:nvSpPr>
          <p:cNvPr id="33" name="Oval 32"/>
          <p:cNvSpPr/>
          <p:nvPr/>
        </p:nvSpPr>
        <p:spPr>
          <a:xfrm>
            <a:off x="3773341" y="2914199"/>
            <a:ext cx="354725" cy="137474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950703" y="2787267"/>
            <a:ext cx="0" cy="173635"/>
          </a:xfrm>
          <a:prstGeom prst="straightConnector1">
            <a:avLst/>
          </a:prstGeom>
          <a:ln>
            <a:solidFill>
              <a:srgbClr val="0070C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1442419" y="274639"/>
            <a:ext cx="5941019" cy="506411"/>
          </a:xfrm>
        </p:spPr>
        <p:txBody>
          <a:bodyPr/>
          <a:lstStyle/>
          <a:p>
            <a:pPr algn="ctr"/>
            <a:r>
              <a:rPr lang="en-US" cap="all" dirty="0">
                <a:latin typeface="Arial" panose="020B0604020202020204" pitchFamily="34" charset="0"/>
                <a:cs typeface="Arial" panose="020B0604020202020204" pitchFamily="34" charset="0"/>
              </a:rPr>
              <a:t>Measuring half-lives</a:t>
            </a:r>
          </a:p>
        </p:txBody>
      </p:sp>
    </p:spTree>
    <p:extLst>
      <p:ext uri="{BB962C8B-B14F-4D97-AF65-F5344CB8AC3E}">
        <p14:creationId xmlns:p14="http://schemas.microsoft.com/office/powerpoint/2010/main" val="39155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442208" y="1228725"/>
            <a:ext cx="7919593" cy="1764493"/>
          </a:xfrm>
        </p:spPr>
        <p:txBody>
          <a:bodyPr/>
          <a:lstStyle/>
          <a:p>
            <a:r>
              <a:rPr lang="en-US" dirty="0" smtClean="0"/>
              <a:t>For ~</a:t>
            </a:r>
            <a:r>
              <a:rPr lang="en-US" dirty="0" err="1" smtClean="0"/>
              <a:t>ps</a:t>
            </a:r>
            <a:r>
              <a:rPr lang="en-US" dirty="0" smtClean="0"/>
              <a:t> half-lives, instrumentation not fast enough</a:t>
            </a:r>
          </a:p>
          <a:p>
            <a:pPr lvl="1"/>
            <a:r>
              <a:rPr lang="en-US" dirty="0" smtClean="0"/>
              <a:t>Exploit physics of in-beam measurement: Doppler shifts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2419" y="2390660"/>
            <a:ext cx="361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Brief Doppler diversion…</a:t>
            </a:r>
            <a:endParaRPr lang="en-US" i="1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442419" y="274639"/>
            <a:ext cx="5941019" cy="506411"/>
          </a:xfrm>
        </p:spPr>
        <p:txBody>
          <a:bodyPr/>
          <a:lstStyle/>
          <a:p>
            <a:pPr algn="ctr"/>
            <a:r>
              <a:rPr lang="en-US" cap="all" dirty="0">
                <a:latin typeface="Arial" panose="020B0604020202020204" pitchFamily="34" charset="0"/>
                <a:cs typeface="Arial" panose="020B0604020202020204" pitchFamily="34" charset="0"/>
              </a:rPr>
              <a:t>Measuring half-lives</a:t>
            </a:r>
          </a:p>
        </p:txBody>
      </p:sp>
    </p:spTree>
    <p:extLst>
      <p:ext uri="{BB962C8B-B14F-4D97-AF65-F5344CB8AC3E}">
        <p14:creationId xmlns:p14="http://schemas.microsoft.com/office/powerpoint/2010/main" val="189582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37" y="1625045"/>
            <a:ext cx="3146652" cy="1611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2837" y="3429268"/>
                <a:ext cx="3066289" cy="8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37" y="3429268"/>
                <a:ext cx="3066289" cy="8661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81013" y="120983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Doppler shift: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297242" y="1071330"/>
            <a:ext cx="1522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Doppler broadening:</a:t>
            </a:r>
            <a:endParaRPr lang="en-US" sz="18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6262322" y="768796"/>
            <a:ext cx="1028009" cy="2624973"/>
            <a:chOff x="6438853" y="2555845"/>
            <a:chExt cx="1028009" cy="2624973"/>
          </a:xfrm>
        </p:grpSpPr>
        <p:sp>
          <p:nvSpPr>
            <p:cNvPr id="8" name="Rectangle 7"/>
            <p:cNvSpPr>
              <a:spLocks noChangeAspect="1"/>
            </p:cNvSpPr>
            <p:nvPr/>
          </p:nvSpPr>
          <p:spPr>
            <a:xfrm rot="1200000">
              <a:off x="6603930" y="2555845"/>
              <a:ext cx="862932" cy="11174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03048" y="2919570"/>
              <a:ext cx="664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Ge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438853" y="4811486"/>
              <a:ext cx="928891" cy="0"/>
            </a:xfrm>
            <a:prstGeom prst="straightConnector1">
              <a:avLst/>
            </a:prstGeom>
            <a:ln w="88900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956058" y="481148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v</a:t>
              </a:r>
              <a:endParaRPr lang="en-US" sz="1800" b="1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6438853" y="3548743"/>
              <a:ext cx="80363" cy="126274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6438853" y="3787182"/>
              <a:ext cx="673658" cy="102430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480070" y="3787181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latin typeface="Symbol" panose="05050102010706020507" pitchFamily="18" charset="2"/>
                </a:rPr>
                <a:t>Dq</a:t>
              </a:r>
              <a:endParaRPr lang="en-US" sz="1800" dirty="0">
                <a:latin typeface="Symbol" panose="05050102010706020507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40680" y="3679410"/>
                <a:ext cx="30987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680" y="3679410"/>
                <a:ext cx="309879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93" t="-168333" b="-25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le 3"/>
          <p:cNvSpPr txBox="1">
            <a:spLocks/>
          </p:cNvSpPr>
          <p:nvPr/>
        </p:nvSpPr>
        <p:spPr>
          <a:xfrm>
            <a:off x="1442419" y="274639"/>
            <a:ext cx="5941019" cy="506411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kern="1200" cap="all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2000" b="1" dirty="0"/>
              <a:t>Doppler </a:t>
            </a:r>
            <a:r>
              <a:rPr lang="en-US" sz="2000" b="1" dirty="0" smtClean="0"/>
              <a:t>effect – friend or foe??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1013" y="4847422"/>
            <a:ext cx="7638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Ions lose energy while traversing a medium </a:t>
            </a:r>
            <a:r>
              <a:rPr lang="en-US" sz="1800" dirty="0" smtClean="0">
                <a:sym typeface="Wingdings" panose="05000000000000000000" pitchFamily="2" charset="2"/>
              </a:rPr>
              <a:t> v/c decreases with time.</a:t>
            </a:r>
          </a:p>
          <a:p>
            <a:endParaRPr lang="en-US" sz="1800" dirty="0">
              <a:sym typeface="Wingdings" panose="05000000000000000000" pitchFamily="2" charset="2"/>
            </a:endParaRPr>
          </a:p>
          <a:p>
            <a:r>
              <a:rPr lang="en-US" sz="1800" dirty="0" smtClean="0">
                <a:sym typeface="Wingdings" panose="05000000000000000000" pitchFamily="2" charset="2"/>
              </a:rPr>
              <a:t>By modelling the energy loss, time-dependent Doppler shift determined  Doppler-shift attenuation and (differential) plunger techniques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52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442208" y="1228725"/>
            <a:ext cx="7919593" cy="1764493"/>
          </a:xfrm>
        </p:spPr>
        <p:txBody>
          <a:bodyPr/>
          <a:lstStyle/>
          <a:p>
            <a:r>
              <a:rPr lang="en-US" dirty="0" smtClean="0"/>
              <a:t>For ~</a:t>
            </a:r>
            <a:r>
              <a:rPr lang="en-US" dirty="0" err="1" smtClean="0"/>
              <a:t>ps</a:t>
            </a:r>
            <a:r>
              <a:rPr lang="en-US" dirty="0" smtClean="0"/>
              <a:t> half-lives, instrumentation not fast enough</a:t>
            </a:r>
          </a:p>
          <a:p>
            <a:pPr lvl="1"/>
            <a:r>
              <a:rPr lang="en-US" dirty="0" smtClean="0"/>
              <a:t>Exploit physics of in-beam measurement: Doppler shifts</a:t>
            </a:r>
          </a:p>
          <a:p>
            <a:pPr lvl="1"/>
            <a:r>
              <a:rPr lang="en-US" dirty="0" smtClean="0"/>
              <a:t>Recoil-distance method (plunger)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351730" y="2264315"/>
            <a:ext cx="5610170" cy="4267200"/>
            <a:chOff x="304800" y="2438400"/>
            <a:chExt cx="5610170" cy="4267200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438400"/>
              <a:ext cx="5533970" cy="411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04800" y="64008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1104" y="2364426"/>
            <a:ext cx="31306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Produce </a:t>
            </a:r>
            <a:r>
              <a:rPr lang="en-US" sz="1600" dirty="0">
                <a:cs typeface="Arial" panose="020B0604020202020204" pitchFamily="34" charset="0"/>
              </a:rPr>
              <a:t>nucleus of interest with </a:t>
            </a:r>
            <a:r>
              <a:rPr lang="en-US" sz="1600" dirty="0" smtClean="0">
                <a:cs typeface="Arial" panose="020B0604020202020204" pitchFamily="34" charset="0"/>
              </a:rPr>
              <a:t>initial velocity v</a:t>
            </a:r>
            <a:r>
              <a:rPr lang="en-US" sz="1600" baseline="-25000" dirty="0" smtClean="0">
                <a:cs typeface="Arial" panose="020B0604020202020204" pitchFamily="34" charset="0"/>
              </a:rPr>
              <a:t>0</a:t>
            </a:r>
            <a:r>
              <a:rPr lang="en-US" sz="1600" dirty="0" smtClean="0">
                <a:cs typeface="Arial" panose="020B0604020202020204" pitchFamily="34" charset="0"/>
              </a:rPr>
              <a:t> via </a:t>
            </a:r>
            <a:r>
              <a:rPr lang="en-US" sz="1600" dirty="0" err="1">
                <a:cs typeface="Arial" panose="020B0604020202020204" pitchFamily="34" charset="0"/>
              </a:rPr>
              <a:t>Coulex</a:t>
            </a:r>
            <a:r>
              <a:rPr lang="en-US" sz="1600" dirty="0">
                <a:cs typeface="Arial" panose="020B0604020202020204" pitchFamily="34" charset="0"/>
              </a:rPr>
              <a:t> or </a:t>
            </a:r>
            <a:r>
              <a:rPr lang="en-US" sz="1600" dirty="0" smtClean="0">
                <a:cs typeface="Arial" panose="020B0604020202020204" pitchFamily="34" charset="0"/>
              </a:rPr>
              <a:t>KO reactions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33CC"/>
                </a:solidFill>
                <a:cs typeface="Arial" panose="020B0604020202020204" pitchFamily="34" charset="0"/>
              </a:rPr>
              <a:t>Observe Doppler-shifted </a:t>
            </a:r>
            <a:r>
              <a:rPr lang="en-US" sz="1600" dirty="0" smtClean="0">
                <a:solidFill>
                  <a:srgbClr val="0033CC"/>
                </a:solidFill>
                <a:latin typeface="Symbol" panose="05050102010706020507" pitchFamily="18" charset="2"/>
                <a:cs typeface="Helvetica Light"/>
              </a:rPr>
              <a:t>g</a:t>
            </a:r>
            <a:r>
              <a:rPr lang="en-US" sz="1600" dirty="0" smtClean="0">
                <a:solidFill>
                  <a:srgbClr val="0033CC"/>
                </a:solidFill>
                <a:cs typeface="Arial" panose="020B0604020202020204" pitchFamily="34" charset="0"/>
              </a:rPr>
              <a:t>’s emitted between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target</a:t>
            </a:r>
            <a:r>
              <a:rPr lang="en-US" sz="1600" dirty="0" smtClean="0">
                <a:solidFill>
                  <a:srgbClr val="0033CC"/>
                </a:solidFill>
                <a:cs typeface="Arial" panose="020B0604020202020204" pitchFamily="34" charset="0"/>
              </a:rPr>
              <a:t> and </a:t>
            </a:r>
            <a:r>
              <a:rPr lang="en-US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degrader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Ion slows in the </a:t>
            </a:r>
            <a:r>
              <a:rPr lang="en-US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degrader</a:t>
            </a:r>
            <a:r>
              <a:rPr lang="en-US" sz="1600" dirty="0" smtClean="0">
                <a:cs typeface="Arial" panose="020B0604020202020204" pitchFamily="34" charset="0"/>
              </a:rPr>
              <a:t> to velocity </a:t>
            </a:r>
            <a:r>
              <a:rPr lang="en-US" sz="1600" dirty="0" err="1" smtClean="0">
                <a:cs typeface="Arial" panose="020B0604020202020204" pitchFamily="34" charset="0"/>
              </a:rPr>
              <a:t>v</a:t>
            </a:r>
            <a:r>
              <a:rPr lang="en-US" sz="1600" baseline="-25000" dirty="0" err="1" smtClean="0">
                <a:cs typeface="Arial" panose="020B0604020202020204" pitchFamily="34" charset="0"/>
              </a:rPr>
              <a:t>d</a:t>
            </a:r>
            <a:r>
              <a:rPr lang="en-US" sz="1600" dirty="0" smtClean="0">
                <a:cs typeface="Arial" panose="020B0604020202020204" pitchFamily="34" charset="0"/>
              </a:rPr>
              <a:t> &lt; v</a:t>
            </a:r>
            <a:r>
              <a:rPr lang="en-US" sz="1600" baseline="-25000" dirty="0" smtClean="0">
                <a:cs typeface="Arial" panose="020B0604020202020204" pitchFamily="34" charset="0"/>
              </a:rPr>
              <a:t>0</a:t>
            </a:r>
            <a:r>
              <a:rPr lang="en-US" sz="1600" dirty="0" smtClean="0"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6FF33"/>
                </a:solidFill>
                <a:cs typeface="Arial" panose="020B0604020202020204" pitchFamily="34" charset="0"/>
              </a:rPr>
              <a:t>Observe Doppler-shifted </a:t>
            </a:r>
            <a:r>
              <a:rPr lang="en-US" sz="1600" dirty="0">
                <a:solidFill>
                  <a:srgbClr val="66FF33"/>
                </a:solidFill>
                <a:latin typeface="Symbol" panose="05050102010706020507" pitchFamily="18" charset="2"/>
                <a:cs typeface="Helvetica Light"/>
              </a:rPr>
              <a:t>g</a:t>
            </a:r>
            <a:r>
              <a:rPr lang="en-US" sz="1600" dirty="0">
                <a:solidFill>
                  <a:srgbClr val="66FF33"/>
                </a:solidFill>
                <a:cs typeface="Arial" panose="020B0604020202020204" pitchFamily="34" charset="0"/>
              </a:rPr>
              <a:t>’s emitted </a:t>
            </a:r>
            <a:r>
              <a:rPr lang="en-US" sz="1600" dirty="0" smtClean="0">
                <a:solidFill>
                  <a:srgbClr val="66FF33"/>
                </a:solidFill>
                <a:cs typeface="Arial" panose="020B0604020202020204" pitchFamily="34" charset="0"/>
              </a:rPr>
              <a:t>after </a:t>
            </a:r>
            <a:r>
              <a:rPr lang="en-US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degrader</a:t>
            </a:r>
            <a:endParaRPr lang="en-US" sz="16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Increase distance between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target</a:t>
            </a:r>
            <a:r>
              <a:rPr lang="en-US" sz="1600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sz="1600" dirty="0">
                <a:cs typeface="Arial" panose="020B0604020202020204" pitchFamily="34" charset="0"/>
              </a:rPr>
              <a:t>and</a:t>
            </a:r>
            <a:r>
              <a:rPr lang="en-US" sz="1600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degrader</a:t>
            </a:r>
            <a:r>
              <a:rPr lang="en-US" sz="1600" dirty="0" smtClean="0">
                <a:cs typeface="Arial" panose="020B0604020202020204" pitchFamily="34" charset="0"/>
              </a:rPr>
              <a:t>; change in relative peak intensities depends on T</a:t>
            </a:r>
            <a:r>
              <a:rPr lang="en-US" sz="1600" baseline="-25000" dirty="0" smtClean="0">
                <a:cs typeface="Arial" panose="020B0604020202020204" pitchFamily="34" charset="0"/>
              </a:rPr>
              <a:t>1/2</a:t>
            </a:r>
            <a:r>
              <a:rPr lang="en-US" sz="1600" dirty="0" smtClean="0"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T</a:t>
            </a:r>
            <a:r>
              <a:rPr lang="en-US" sz="1600" baseline="-25000" dirty="0" smtClean="0">
                <a:cs typeface="Arial" panose="020B0604020202020204" pitchFamily="34" charset="0"/>
              </a:rPr>
              <a:t>1/2</a:t>
            </a:r>
            <a:r>
              <a:rPr lang="en-US" sz="1600" dirty="0" smtClean="0">
                <a:cs typeface="Arial" panose="020B0604020202020204" pitchFamily="34" charset="0"/>
              </a:rPr>
              <a:t> ~ 10-100s of </a:t>
            </a:r>
            <a:r>
              <a:rPr lang="en-US" sz="1600" dirty="0" err="1" smtClean="0">
                <a:cs typeface="Arial" panose="020B0604020202020204" pitchFamily="34" charset="0"/>
              </a:rPr>
              <a:t>ps</a:t>
            </a:r>
            <a:r>
              <a:rPr lang="en-US" sz="1600" dirty="0" smtClean="0">
                <a:cs typeface="Arial" panose="020B0604020202020204" pitchFamily="34" charset="0"/>
              </a:rPr>
              <a:t> can be measured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70999" y="6102552"/>
            <a:ext cx="2535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Helvetica Light"/>
              </a:rPr>
              <a:t>Figure: adapted from K. </a:t>
            </a:r>
            <a:r>
              <a:rPr lang="en-US" sz="1400" dirty="0" err="1" smtClean="0">
                <a:cs typeface="Helvetica Light"/>
              </a:rPr>
              <a:t>Starosta</a:t>
            </a:r>
            <a:endParaRPr lang="en-US" sz="1400" dirty="0">
              <a:cs typeface="Helvetica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33479" y="2190777"/>
            <a:ext cx="10246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v ~ 0.3c</a:t>
            </a:r>
            <a:endParaRPr lang="en-US" sz="1800" b="1" dirty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1442419" y="274639"/>
            <a:ext cx="5941019" cy="506411"/>
          </a:xfrm>
        </p:spPr>
        <p:txBody>
          <a:bodyPr/>
          <a:lstStyle/>
          <a:p>
            <a:pPr algn="ctr"/>
            <a:r>
              <a:rPr lang="en-US" cap="all" dirty="0">
                <a:latin typeface="Arial" panose="020B0604020202020204" pitchFamily="34" charset="0"/>
                <a:cs typeface="Arial" panose="020B0604020202020204" pitchFamily="34" charset="0"/>
              </a:rPr>
              <a:t>Measuring half-lives</a:t>
            </a:r>
          </a:p>
        </p:txBody>
      </p:sp>
    </p:spTree>
    <p:extLst>
      <p:ext uri="{BB962C8B-B14F-4D97-AF65-F5344CB8AC3E}">
        <p14:creationId xmlns:p14="http://schemas.microsoft.com/office/powerpoint/2010/main" val="52100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442209" y="1228726"/>
            <a:ext cx="3403722" cy="456856"/>
          </a:xfrm>
        </p:spPr>
        <p:txBody>
          <a:bodyPr/>
          <a:lstStyle/>
          <a:p>
            <a:r>
              <a:rPr lang="en-US" dirty="0" smtClean="0"/>
              <a:t>Double-degrader plunger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0077" y="6279512"/>
            <a:ext cx="2945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Helvetica Light"/>
              </a:rPr>
              <a:t>Iwasaki </a:t>
            </a:r>
            <a:r>
              <a:rPr lang="en-US" sz="1400" i="1" dirty="0" smtClean="0">
                <a:cs typeface="Helvetica Light"/>
              </a:rPr>
              <a:t>et al</a:t>
            </a:r>
            <a:r>
              <a:rPr lang="en-US" sz="1400" dirty="0" smtClean="0">
                <a:cs typeface="Helvetica Light"/>
              </a:rPr>
              <a:t>., PRL</a:t>
            </a:r>
            <a:r>
              <a:rPr lang="en-US" sz="1400" b="1" dirty="0" smtClean="0">
                <a:cs typeface="Helvetica Light"/>
              </a:rPr>
              <a:t>112</a:t>
            </a:r>
            <a:r>
              <a:rPr lang="en-US" sz="1400" dirty="0" smtClean="0">
                <a:cs typeface="Helvetica Light"/>
              </a:rPr>
              <a:t>, 142502 (2014).</a:t>
            </a:r>
            <a:endParaRPr lang="en-US" sz="1400" dirty="0">
              <a:cs typeface="Helvetica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70" y="1732007"/>
            <a:ext cx="3839999" cy="4423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8363" y="1970156"/>
            <a:ext cx="4485980" cy="197383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339588" y="4609421"/>
            <a:ext cx="4455905" cy="144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230188" indent="-230188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461963" indent="-23336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684213" indent="-222250" algn="l" rtl="0" eaLnBrk="1" fontAlgn="base" hangingPunct="1"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0" dirty="0" smtClean="0">
                <a:latin typeface="+mn-lt"/>
              </a:rPr>
              <a:t>T</a:t>
            </a:r>
            <a:r>
              <a:rPr lang="en-US" b="0" baseline="-25000" dirty="0" smtClean="0">
                <a:latin typeface="+mn-lt"/>
              </a:rPr>
              <a:t>1/2</a:t>
            </a:r>
            <a:r>
              <a:rPr lang="en-US" b="0" dirty="0" smtClean="0">
                <a:latin typeface="+mn-lt"/>
              </a:rPr>
              <a:t> </a:t>
            </a:r>
            <a:r>
              <a:rPr lang="en-US" b="0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en-US" b="0" dirty="0" smtClean="0">
                <a:latin typeface="+mn-lt"/>
              </a:rPr>
              <a:t>B(E2) </a:t>
            </a:r>
            <a:r>
              <a:rPr lang="en-US" b="0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en-US" b="0" dirty="0" smtClean="0">
                <a:latin typeface="+mn-lt"/>
              </a:rPr>
              <a:t>indicator for collectivity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0" dirty="0" smtClean="0">
              <a:latin typeface="+mn-lt"/>
            </a:endParaRPr>
          </a:p>
          <a:p>
            <a:pPr marL="0" indent="0">
              <a:buNone/>
            </a:pPr>
            <a:r>
              <a:rPr lang="en-US" b="0" dirty="0" smtClean="0">
                <a:latin typeface="+mn-lt"/>
              </a:rPr>
              <a:t>Behavior of the 4</a:t>
            </a:r>
            <a:r>
              <a:rPr lang="en-US" b="0" baseline="30000" dirty="0" smtClean="0">
                <a:latin typeface="+mn-lt"/>
              </a:rPr>
              <a:t>+</a:t>
            </a:r>
            <a:r>
              <a:rPr lang="en-US" b="0" dirty="0" smtClean="0">
                <a:latin typeface="+mn-lt"/>
              </a:rPr>
              <a:t> and 2</a:t>
            </a:r>
            <a:r>
              <a:rPr lang="en-US" b="0" baseline="30000" dirty="0" smtClean="0">
                <a:latin typeface="+mn-lt"/>
              </a:rPr>
              <a:t>+</a:t>
            </a:r>
            <a:r>
              <a:rPr lang="en-US" b="0" dirty="0" smtClean="0">
                <a:latin typeface="+mn-lt"/>
              </a:rPr>
              <a:t> states </a:t>
            </a:r>
            <a:r>
              <a:rPr lang="en-US" b="0" dirty="0">
                <a:latin typeface="+mn-lt"/>
              </a:rPr>
              <a:t>in </a:t>
            </a:r>
            <a:r>
              <a:rPr lang="en-US" b="0" baseline="30000" dirty="0" smtClean="0">
                <a:latin typeface="+mn-lt"/>
              </a:rPr>
              <a:t>72</a:t>
            </a:r>
            <a:r>
              <a:rPr lang="en-US" b="0" dirty="0" smtClean="0">
                <a:latin typeface="+mn-lt"/>
              </a:rPr>
              <a:t>Kr suggest rapid shape evolution occurring</a:t>
            </a:r>
            <a:endParaRPr lang="en-US" b="0" dirty="0">
              <a:latin typeface="+mn-lt"/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442419" y="274639"/>
            <a:ext cx="5941019" cy="506411"/>
          </a:xfrm>
        </p:spPr>
        <p:txBody>
          <a:bodyPr/>
          <a:lstStyle/>
          <a:p>
            <a:pPr algn="ctr"/>
            <a:r>
              <a:rPr lang="en-US" cap="all" dirty="0">
                <a:latin typeface="Arial" panose="020B0604020202020204" pitchFamily="34" charset="0"/>
                <a:cs typeface="Arial" panose="020B0604020202020204" pitchFamily="34" charset="0"/>
              </a:rPr>
              <a:t>Measuring half-lives</a:t>
            </a:r>
          </a:p>
        </p:txBody>
      </p:sp>
    </p:spTree>
    <p:extLst>
      <p:ext uri="{BB962C8B-B14F-4D97-AF65-F5344CB8AC3E}">
        <p14:creationId xmlns:p14="http://schemas.microsoft.com/office/powerpoint/2010/main" val="52311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442208" y="1228726"/>
            <a:ext cx="7919593" cy="1217020"/>
          </a:xfrm>
        </p:spPr>
        <p:txBody>
          <a:bodyPr/>
          <a:lstStyle/>
          <a:p>
            <a:r>
              <a:rPr lang="en-US" dirty="0" smtClean="0"/>
              <a:t>For ~</a:t>
            </a:r>
            <a:r>
              <a:rPr lang="en-US" dirty="0" err="1" smtClean="0"/>
              <a:t>ps</a:t>
            </a:r>
            <a:r>
              <a:rPr lang="en-US" dirty="0" smtClean="0"/>
              <a:t> half-lives, instrumentation not fast enough</a:t>
            </a:r>
          </a:p>
          <a:p>
            <a:pPr lvl="1"/>
            <a:r>
              <a:rPr lang="en-US" dirty="0" smtClean="0"/>
              <a:t>Exploit physics of in-beam measurement: Doppler shifts</a:t>
            </a:r>
          </a:p>
          <a:p>
            <a:pPr lvl="1"/>
            <a:r>
              <a:rPr lang="en-US" dirty="0" smtClean="0"/>
              <a:t>Recoil-distance </a:t>
            </a:r>
            <a:r>
              <a:rPr lang="en-US" dirty="0"/>
              <a:t>method (plunger)</a:t>
            </a:r>
          </a:p>
          <a:p>
            <a:pPr lvl="1"/>
            <a:r>
              <a:rPr lang="en-US" dirty="0" smtClean="0"/>
              <a:t>Doppler-broadened line shapes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582" y="2724434"/>
            <a:ext cx="5197435" cy="35838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524" y="3676504"/>
            <a:ext cx="3150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If ion slows substantially in foil, variation in Doppler shift </a:t>
            </a: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 smtClean="0"/>
              <a:t>line shape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Sensitive to sub-</a:t>
            </a:r>
            <a:r>
              <a:rPr lang="en-US" sz="1800" dirty="0" err="1" smtClean="0"/>
              <a:t>ps</a:t>
            </a:r>
            <a:r>
              <a:rPr lang="en-US" sz="1800" dirty="0" smtClean="0"/>
              <a:t> T</a:t>
            </a:r>
            <a:r>
              <a:rPr lang="en-US" sz="1800" baseline="-25000" dirty="0" smtClean="0"/>
              <a:t>1/2</a:t>
            </a:r>
            <a:r>
              <a:rPr lang="en-US" sz="1800" dirty="0" smtClean="0"/>
              <a:t>’s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067759" y="6448435"/>
            <a:ext cx="2674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Chiara </a:t>
            </a:r>
            <a:r>
              <a:rPr lang="en-US" sz="1200" i="1" dirty="0" smtClean="0"/>
              <a:t>et al</a:t>
            </a:r>
            <a:r>
              <a:rPr lang="en-US" sz="1200" dirty="0" smtClean="0"/>
              <a:t>., PRC</a:t>
            </a:r>
            <a:r>
              <a:rPr lang="en-US" sz="1200" b="1" dirty="0" smtClean="0"/>
              <a:t>61</a:t>
            </a:r>
            <a:r>
              <a:rPr lang="en-US" sz="1200" dirty="0" smtClean="0"/>
              <a:t>, 034318 (2000)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085255" y="2391673"/>
            <a:ext cx="41810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</a:t>
            </a:r>
            <a:r>
              <a:rPr lang="en-US" sz="1600" baseline="-25000" dirty="0" smtClean="0"/>
              <a:t>1/2</a:t>
            </a:r>
            <a:r>
              <a:rPr lang="en-US" sz="1600" dirty="0" smtClean="0"/>
              <a:t> = 0.13 </a:t>
            </a:r>
            <a:r>
              <a:rPr lang="en-US" sz="1600" dirty="0" err="1" smtClean="0"/>
              <a:t>ps</a:t>
            </a:r>
            <a:r>
              <a:rPr lang="en-US" sz="1600" dirty="0" smtClean="0"/>
              <a:t>                 0.19 </a:t>
            </a:r>
            <a:r>
              <a:rPr lang="en-US" sz="1600" dirty="0" err="1" smtClean="0"/>
              <a:t>ps</a:t>
            </a:r>
            <a:r>
              <a:rPr lang="en-US" sz="1600" dirty="0" smtClean="0"/>
              <a:t>                    0.17 </a:t>
            </a:r>
            <a:r>
              <a:rPr lang="en-US" sz="1600" dirty="0" err="1" smtClean="0"/>
              <a:t>ps</a:t>
            </a:r>
            <a:endParaRPr lang="en-US" sz="1600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442419" y="274639"/>
            <a:ext cx="5941019" cy="506411"/>
          </a:xfrm>
        </p:spPr>
        <p:txBody>
          <a:bodyPr/>
          <a:lstStyle/>
          <a:p>
            <a:pPr algn="ctr"/>
            <a:r>
              <a:rPr lang="en-US" cap="all" dirty="0">
                <a:latin typeface="Arial" panose="020B0604020202020204" pitchFamily="34" charset="0"/>
                <a:cs typeface="Arial" panose="020B0604020202020204" pitchFamily="34" charset="0"/>
              </a:rPr>
              <a:t>Measuring half-lives</a:t>
            </a:r>
          </a:p>
        </p:txBody>
      </p:sp>
    </p:spTree>
    <p:extLst>
      <p:ext uri="{BB962C8B-B14F-4D97-AF65-F5344CB8AC3E}">
        <p14:creationId xmlns:p14="http://schemas.microsoft.com/office/powerpoint/2010/main" val="260110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7101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With all of that in mind, let’s now consider a case study….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192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2210" y="1228725"/>
            <a:ext cx="8094688" cy="6076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Let’s say you’re interested in the neutron-rich Ni (</a:t>
            </a:r>
            <a:r>
              <a:rPr lang="en-US" dirty="0" smtClean="0">
                <a:solidFill>
                  <a:srgbClr val="FF0000"/>
                </a:solidFill>
              </a:rPr>
              <a:t>Z = 28</a:t>
            </a:r>
            <a:r>
              <a:rPr lang="en-US" dirty="0" smtClean="0"/>
              <a:t>) region…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506411"/>
          </a:xfrm>
        </p:spPr>
        <p:txBody>
          <a:bodyPr>
            <a:normAutofit/>
          </a:bodyPr>
          <a:lstStyle/>
          <a:p>
            <a:pPr algn="ctr"/>
            <a:r>
              <a:rPr lang="en-US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Case study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Ni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11" y="2002610"/>
            <a:ext cx="7605006" cy="45342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17970" y="4050564"/>
            <a:ext cx="3589747" cy="2720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3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0705" y="1145583"/>
            <a:ext cx="68679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Wed’s lecture, we left off with </a:t>
            </a:r>
            <a:r>
              <a:rPr lang="en-US" sz="2000" i="1" dirty="0" smtClean="0"/>
              <a:t>HOW</a:t>
            </a:r>
            <a:r>
              <a:rPr lang="en-US" sz="2000" dirty="0" smtClean="0"/>
              <a:t> to study nuclear structure using </a:t>
            </a:r>
            <a:r>
              <a:rPr lang="en-US" sz="2000" dirty="0" smtClean="0">
                <a:latin typeface="Symbol" panose="05050102010706020507" pitchFamily="18" charset="2"/>
              </a:rPr>
              <a:t>g</a:t>
            </a:r>
            <a:r>
              <a:rPr lang="en-US" sz="2000" dirty="0" smtClean="0"/>
              <a:t>-spectroscopy techniques.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Ways to identify the origin of a </a:t>
            </a:r>
            <a:r>
              <a:rPr lang="en-US" sz="2000" dirty="0" smtClean="0">
                <a:latin typeface="Symbol" panose="05050102010706020507" pitchFamily="18" charset="2"/>
              </a:rPr>
              <a:t>g</a:t>
            </a:r>
            <a:r>
              <a:rPr lang="en-US" sz="2000" dirty="0" smtClean="0"/>
              <a:t> ray if nothing known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Auxiliary devices coupled to </a:t>
            </a:r>
            <a:r>
              <a:rPr lang="en-US" sz="2000" dirty="0" smtClean="0">
                <a:latin typeface="Symbol" panose="05050102010706020507" pitchFamily="18" charset="2"/>
              </a:rPr>
              <a:t>g</a:t>
            </a:r>
            <a:r>
              <a:rPr lang="en-US" sz="2000" dirty="0" smtClean="0"/>
              <a:t>-ray detectors providing nuclide/reaction information (Z, A/q, reaction products, decay products, Coulomb excitation of projectile)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Correlation with </a:t>
            </a:r>
            <a:r>
              <a:rPr lang="en-US" sz="2000" dirty="0" smtClean="0">
                <a:latin typeface="Symbol" panose="05050102010706020507" pitchFamily="18" charset="2"/>
              </a:rPr>
              <a:t>g</a:t>
            </a:r>
            <a:r>
              <a:rPr lang="en-US" sz="2000" dirty="0" smtClean="0"/>
              <a:t> rays from known reaction partner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Placing </a:t>
            </a:r>
            <a:r>
              <a:rPr lang="en-US" sz="2000" dirty="0" smtClean="0">
                <a:latin typeface="Symbol" panose="05050102010706020507" pitchFamily="18" charset="2"/>
              </a:rPr>
              <a:t>g</a:t>
            </a:r>
            <a:r>
              <a:rPr lang="en-US" sz="2000" dirty="0" smtClean="0"/>
              <a:t> rays in a level scheme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CJC perspective: </a:t>
            </a:r>
            <a:r>
              <a:rPr lang="en-US" sz="2000" i="1" dirty="0" smtClean="0"/>
              <a:t>It’s like putting together a jigsaw puzzle when you don’t know what the picture looks like and you don’t have all of the pieces</a:t>
            </a:r>
            <a:r>
              <a:rPr lang="en-US" sz="2000" dirty="0" smtClean="0"/>
              <a:t>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Logic, guidance from systematics and/or theory (use with caution!), </a:t>
            </a:r>
            <a:r>
              <a:rPr lang="en-US" sz="2000" dirty="0" err="1" smtClean="0">
                <a:latin typeface="Symbol" panose="05050102010706020507" pitchFamily="18" charset="2"/>
              </a:rPr>
              <a:t>g</a:t>
            </a:r>
            <a:r>
              <a:rPr lang="en-US" sz="2000" baseline="30000" dirty="0" err="1" smtClean="0"/>
              <a:t>n</a:t>
            </a:r>
            <a:r>
              <a:rPr lang="en-US" sz="2000" dirty="0" smtClean="0"/>
              <a:t> coincidences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442419" y="274639"/>
            <a:ext cx="5941019" cy="506411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kern="1200" cap="all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000" b="1" dirty="0" smtClean="0"/>
              <a:t>Nuclear structure (</a:t>
            </a:r>
            <a:r>
              <a:rPr lang="en-US" sz="2000" b="1" cap="none" dirty="0" smtClean="0"/>
              <a:t>the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how?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5238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41459" t="18209" r="18449" b="7497"/>
          <a:stretch>
            <a:fillRect/>
          </a:stretch>
        </p:blipFill>
        <p:spPr bwMode="auto">
          <a:xfrm>
            <a:off x="533400" y="533400"/>
            <a:ext cx="389649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696047" y="5397365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64396" y="542839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55665" y="5479923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97742" y="5420556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27478" y="5446237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493942" y="5384769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70850" y="5349732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20743" y="5358801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371600" y="228600"/>
            <a:ext cx="1526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deformation </a:t>
            </a:r>
            <a:r>
              <a:rPr lang="en-US" sz="1600" dirty="0" smtClean="0">
                <a:sym typeface="Wingdings" pitchFamily="2" charset="2"/>
              </a:rPr>
              <a:t>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28600" y="60198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Nilsson diagram of region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362456" y="4419206"/>
            <a:ext cx="502920" cy="4754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2362200" y="4528840"/>
            <a:ext cx="2672297" cy="4316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362200" y="4213023"/>
            <a:ext cx="2590800" cy="228600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062400" y="394171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N = 28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10691" y="4321448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Z = 28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1589378" y="5470917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562999" y="5391935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527574" y="5496731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550504" y="5452959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526081" y="5413585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487981" y="5458118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544543" y="5360806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524011" y="5357308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426028" y="223157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378608" y="2231572"/>
            <a:ext cx="470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40</a:t>
            </a:r>
            <a:endParaRPr lang="en-US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5444036" y="803322"/>
            <a:ext cx="3624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Protons have filled up to Z = 28 gap.</a:t>
            </a:r>
          </a:p>
          <a:p>
            <a:endParaRPr lang="en-US" sz="1600" dirty="0"/>
          </a:p>
          <a:p>
            <a:r>
              <a:rPr lang="en-US" sz="1600" dirty="0" smtClean="0"/>
              <a:t>Starting on </a:t>
            </a:r>
            <a:r>
              <a:rPr lang="en-US" sz="1600" i="1" dirty="0" smtClean="0"/>
              <a:t>n-deficient</a:t>
            </a:r>
            <a:r>
              <a:rPr lang="en-US" sz="1600" dirty="0" smtClean="0"/>
              <a:t> side of stability, </a:t>
            </a:r>
            <a:r>
              <a:rPr lang="en-US" sz="1600" baseline="30000" dirty="0" smtClean="0"/>
              <a:t>56</a:t>
            </a:r>
            <a:r>
              <a:rPr lang="en-US" sz="1600" dirty="0"/>
              <a:t>Ni (</a:t>
            </a:r>
            <a:r>
              <a:rPr lang="en-US" sz="1600" dirty="0">
                <a:solidFill>
                  <a:srgbClr val="0070C0"/>
                </a:solidFill>
              </a:rPr>
              <a:t>N = </a:t>
            </a:r>
            <a:r>
              <a:rPr lang="en-US" sz="1600" dirty="0" smtClean="0">
                <a:solidFill>
                  <a:srgbClr val="0070C0"/>
                </a:solidFill>
              </a:rPr>
              <a:t>28</a:t>
            </a:r>
            <a:r>
              <a:rPr lang="en-US" sz="1600" dirty="0" smtClean="0"/>
              <a:t>) </a:t>
            </a:r>
            <a:r>
              <a:rPr lang="en-US" sz="1600" dirty="0"/>
              <a:t>is </a:t>
            </a:r>
            <a:r>
              <a:rPr lang="en-US" sz="1600" dirty="0" smtClean="0"/>
              <a:t>doubly magic.</a:t>
            </a:r>
            <a:endParaRPr lang="en-US" sz="1600" dirty="0"/>
          </a:p>
        </p:txBody>
      </p:sp>
      <p:sp>
        <p:nvSpPr>
          <p:cNvPr id="75" name="Oval 74"/>
          <p:cNvSpPr/>
          <p:nvPr/>
        </p:nvSpPr>
        <p:spPr>
          <a:xfrm>
            <a:off x="1423108" y="4468524"/>
            <a:ext cx="381000" cy="3810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5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41459" t="18209" r="18449" b="7497"/>
          <a:stretch>
            <a:fillRect/>
          </a:stretch>
        </p:blipFill>
        <p:spPr bwMode="auto">
          <a:xfrm>
            <a:off x="533400" y="533400"/>
            <a:ext cx="389649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Oval 71"/>
          <p:cNvSpPr/>
          <p:nvPr/>
        </p:nvSpPr>
        <p:spPr>
          <a:xfrm>
            <a:off x="1426028" y="2226298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286000" y="2711196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438400" y="2680716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45796" y="5110108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819400" y="5138056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947088" y="5366952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14326" y="5366954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47088" y="555153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14326" y="5542114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47896" y="56851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86000" y="5481828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371600" y="228600"/>
            <a:ext cx="1526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deformation </a:t>
            </a:r>
            <a:r>
              <a:rPr lang="en-US" sz="1600" dirty="0" smtClean="0">
                <a:sym typeface="Wingdings" pitchFamily="2" charset="2"/>
              </a:rPr>
              <a:t>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28600" y="60198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Nilsson diagram of region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2362200" y="4528840"/>
            <a:ext cx="2672297" cy="4316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438400" y="2209800"/>
            <a:ext cx="2590800" cy="228600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105400" y="1960085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N = 40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10691" y="4321448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Z = 28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2815796" y="5652442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438400" y="5382768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38400" y="5580888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438400" y="3715512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438400" y="5486400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286000" y="5382768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286000" y="3733800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286000" y="5562600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6000" y="5253228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438400" y="5216652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286000" y="3110484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286000" y="2967228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286000" y="2819400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286000" y="3930396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438400" y="3142488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438400" y="2971800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438400" y="2791968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438400" y="3953256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426028" y="2231570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378608" y="2231572"/>
            <a:ext cx="470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40</a:t>
            </a:r>
            <a:endParaRPr lang="en-US" sz="2000" dirty="0"/>
          </a:p>
        </p:txBody>
      </p:sp>
      <p:sp>
        <p:nvSpPr>
          <p:cNvPr id="63" name="Oval 62"/>
          <p:cNvSpPr/>
          <p:nvPr/>
        </p:nvSpPr>
        <p:spPr>
          <a:xfrm>
            <a:off x="1362456" y="4419206"/>
            <a:ext cx="502920" cy="4754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5444036" y="803322"/>
            <a:ext cx="3624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Protons have filled up to Z = 28 gap.</a:t>
            </a:r>
          </a:p>
          <a:p>
            <a:endParaRPr lang="en-US" sz="1600" dirty="0"/>
          </a:p>
          <a:p>
            <a:r>
              <a:rPr lang="en-US" sz="1600" dirty="0" smtClean="0"/>
              <a:t>Starting on </a:t>
            </a:r>
            <a:r>
              <a:rPr lang="en-US" sz="1600" i="1" dirty="0" smtClean="0"/>
              <a:t>n-deficient</a:t>
            </a:r>
            <a:r>
              <a:rPr lang="en-US" sz="1600" dirty="0" smtClean="0"/>
              <a:t> side of stability, </a:t>
            </a:r>
            <a:r>
              <a:rPr lang="en-US" sz="1600" baseline="30000" dirty="0" smtClean="0"/>
              <a:t>56</a:t>
            </a:r>
            <a:r>
              <a:rPr lang="en-US" sz="1600" dirty="0"/>
              <a:t>Ni (</a:t>
            </a:r>
            <a:r>
              <a:rPr lang="en-US" sz="1600" dirty="0">
                <a:solidFill>
                  <a:srgbClr val="0070C0"/>
                </a:solidFill>
              </a:rPr>
              <a:t>N = </a:t>
            </a:r>
            <a:r>
              <a:rPr lang="en-US" sz="1600" dirty="0" smtClean="0">
                <a:solidFill>
                  <a:srgbClr val="0070C0"/>
                </a:solidFill>
              </a:rPr>
              <a:t>28</a:t>
            </a:r>
            <a:r>
              <a:rPr lang="en-US" sz="1600" dirty="0" smtClean="0"/>
              <a:t>) </a:t>
            </a:r>
            <a:r>
              <a:rPr lang="en-US" sz="1600" dirty="0"/>
              <a:t>is </a:t>
            </a:r>
            <a:r>
              <a:rPr lang="en-US" sz="1600" dirty="0" smtClean="0"/>
              <a:t>doubly magic.</a:t>
            </a:r>
            <a:endParaRPr lang="en-US" sz="1600" dirty="0"/>
          </a:p>
        </p:txBody>
      </p:sp>
      <p:sp>
        <p:nvSpPr>
          <p:cNvPr id="73" name="TextBox 72"/>
          <p:cNvSpPr txBox="1"/>
          <p:nvPr/>
        </p:nvSpPr>
        <p:spPr>
          <a:xfrm>
            <a:off x="5444036" y="2416798"/>
            <a:ext cx="3624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Filling of upper </a:t>
            </a:r>
            <a:r>
              <a:rPr lang="en-US" sz="1600" dirty="0" smtClean="0">
                <a:solidFill>
                  <a:srgbClr val="0070C0"/>
                </a:solidFill>
                <a:latin typeface="Symbol" panose="05050102010706020507" pitchFamily="18" charset="2"/>
              </a:rPr>
              <a:t>n</a:t>
            </a:r>
            <a:r>
              <a:rPr lang="en-US" sz="1600" dirty="0" smtClean="0">
                <a:solidFill>
                  <a:srgbClr val="0070C0"/>
                </a:solidFill>
              </a:rPr>
              <a:t>(</a:t>
            </a:r>
            <a:r>
              <a:rPr lang="en-US" sz="1600" i="1" dirty="0" err="1" smtClean="0">
                <a:solidFill>
                  <a:srgbClr val="0070C0"/>
                </a:solidFill>
              </a:rPr>
              <a:t>fp</a:t>
            </a:r>
            <a:r>
              <a:rPr lang="en-US" sz="1600" i="1" dirty="0" smtClean="0">
                <a:solidFill>
                  <a:srgbClr val="0070C0"/>
                </a:solidFill>
              </a:rPr>
              <a:t>)</a:t>
            </a:r>
            <a:r>
              <a:rPr lang="en-US" sz="1600" dirty="0" smtClean="0">
                <a:solidFill>
                  <a:srgbClr val="0070C0"/>
                </a:solidFill>
              </a:rPr>
              <a:t> shell drives shape away from </a:t>
            </a:r>
            <a:r>
              <a:rPr lang="en-US" sz="1600" dirty="0" err="1" smtClean="0">
                <a:solidFill>
                  <a:srgbClr val="0070C0"/>
                </a:solidFill>
              </a:rPr>
              <a:t>sphericity</a:t>
            </a:r>
            <a:r>
              <a:rPr lang="en-US" sz="1600" dirty="0" smtClean="0">
                <a:solidFill>
                  <a:srgbClr val="0070C0"/>
                </a:solidFill>
              </a:rPr>
              <a:t>.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444036" y="3180588"/>
            <a:ext cx="3624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At </a:t>
            </a:r>
            <a:r>
              <a:rPr lang="en-US" sz="1600" baseline="30000" dirty="0" smtClean="0">
                <a:solidFill>
                  <a:srgbClr val="0070C0"/>
                </a:solidFill>
              </a:rPr>
              <a:t>68</a:t>
            </a:r>
            <a:r>
              <a:rPr lang="en-US" sz="1600" dirty="0" smtClean="0">
                <a:solidFill>
                  <a:srgbClr val="0070C0"/>
                </a:solidFill>
              </a:rPr>
              <a:t>Ni, </a:t>
            </a:r>
            <a:r>
              <a:rPr lang="en-US" sz="1600" dirty="0">
                <a:solidFill>
                  <a:srgbClr val="0070C0"/>
                </a:solidFill>
                <a:latin typeface="Symbol" panose="05050102010706020507" pitchFamily="18" charset="2"/>
              </a:rPr>
              <a:t>n</a:t>
            </a:r>
            <a:r>
              <a:rPr lang="en-US" sz="1600" dirty="0">
                <a:solidFill>
                  <a:srgbClr val="0070C0"/>
                </a:solidFill>
              </a:rPr>
              <a:t>(</a:t>
            </a:r>
            <a:r>
              <a:rPr lang="en-US" sz="1600" i="1" dirty="0" err="1">
                <a:solidFill>
                  <a:srgbClr val="0070C0"/>
                </a:solidFill>
              </a:rPr>
              <a:t>fp</a:t>
            </a:r>
            <a:r>
              <a:rPr lang="en-US" sz="1600" i="1" dirty="0">
                <a:solidFill>
                  <a:srgbClr val="0070C0"/>
                </a:solidFill>
              </a:rPr>
              <a:t>) </a:t>
            </a:r>
            <a:r>
              <a:rPr lang="en-US" sz="1600" dirty="0" smtClean="0">
                <a:solidFill>
                  <a:srgbClr val="0070C0"/>
                </a:solidFill>
              </a:rPr>
              <a:t>is filled, </a:t>
            </a:r>
            <a:r>
              <a:rPr lang="en-US" sz="1600" dirty="0">
                <a:solidFill>
                  <a:srgbClr val="0070C0"/>
                </a:solidFill>
                <a:latin typeface="Symbol" panose="05050102010706020507" pitchFamily="18" charset="2"/>
              </a:rPr>
              <a:t>n</a:t>
            </a:r>
            <a:r>
              <a:rPr lang="en-US" sz="1600" i="1" dirty="0" smtClean="0">
                <a:solidFill>
                  <a:srgbClr val="0070C0"/>
                </a:solidFill>
              </a:rPr>
              <a:t>g</a:t>
            </a:r>
            <a:r>
              <a:rPr lang="en-US" sz="1600" baseline="-25000" dirty="0" smtClean="0">
                <a:solidFill>
                  <a:srgbClr val="0070C0"/>
                </a:solidFill>
              </a:rPr>
              <a:t>9/2</a:t>
            </a:r>
            <a:r>
              <a:rPr lang="en-US" sz="1600" dirty="0" smtClean="0">
                <a:solidFill>
                  <a:srgbClr val="0070C0"/>
                </a:solidFill>
              </a:rPr>
              <a:t> subshell lies above </a:t>
            </a:r>
            <a:r>
              <a:rPr lang="en-US" sz="1600" dirty="0">
                <a:solidFill>
                  <a:srgbClr val="0070C0"/>
                </a:solidFill>
              </a:rPr>
              <a:t>N = </a:t>
            </a:r>
            <a:r>
              <a:rPr lang="en-US" sz="1600" dirty="0" smtClean="0">
                <a:solidFill>
                  <a:srgbClr val="0070C0"/>
                </a:solidFill>
              </a:rPr>
              <a:t>40 gap.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444036" y="4845668"/>
            <a:ext cx="3624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Is </a:t>
            </a:r>
            <a:r>
              <a:rPr lang="en-US" sz="1600" baseline="30000" dirty="0" smtClean="0"/>
              <a:t>68</a:t>
            </a:r>
            <a:r>
              <a:rPr lang="en-US" sz="1600" dirty="0" smtClean="0"/>
              <a:t>Ni doubly magic?</a:t>
            </a:r>
          </a:p>
        </p:txBody>
      </p:sp>
    </p:spTree>
    <p:extLst>
      <p:ext uri="{BB962C8B-B14F-4D97-AF65-F5344CB8AC3E}">
        <p14:creationId xmlns:p14="http://schemas.microsoft.com/office/powerpoint/2010/main" val="170105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9" grpId="0" animBg="1"/>
      <p:bldP spid="36" grpId="0"/>
      <p:bldP spid="44" grpId="0" animBg="1"/>
      <p:bldP spid="47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73" grpId="0"/>
      <p:bldP spid="74" grpId="0"/>
      <p:bldP spid="7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41459" t="18209" r="18449" b="7497"/>
          <a:stretch>
            <a:fillRect/>
          </a:stretch>
        </p:blipFill>
        <p:spPr bwMode="auto">
          <a:xfrm>
            <a:off x="533400" y="533400"/>
            <a:ext cx="389649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819400" y="5135880"/>
            <a:ext cx="762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947088" y="5366952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14326" y="5366954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47088" y="555153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14326" y="5542114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47896" y="56851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86000" y="5481828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45796" y="5110108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40910" y="5110108"/>
            <a:ext cx="762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819400" y="5138056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371600" y="228600"/>
            <a:ext cx="1526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deformation </a:t>
            </a:r>
            <a:r>
              <a:rPr lang="en-US" sz="1600" dirty="0" smtClean="0">
                <a:sym typeface="Wingdings" pitchFamily="2" charset="2"/>
              </a:rPr>
              <a:t>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28600" y="60198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Nilsson diagram of region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2362200" y="4528840"/>
            <a:ext cx="2672297" cy="4316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438400" y="2209800"/>
            <a:ext cx="2590800" cy="228600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105400" y="1960085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N = 40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10691" y="4321448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Z = 28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2815796" y="5652442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438400" y="5382768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38400" y="5580888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438400" y="3715512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438400" y="5486400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286000" y="5382768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286000" y="3733800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286000" y="5562600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6000" y="5253228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438400" y="5216652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286000" y="3110484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286000" y="2967228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286000" y="2819400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286000" y="2711196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286000" y="3930396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438400" y="3142488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438400" y="2971800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438400" y="2791968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438400" y="2680716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438400" y="3953256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426028" y="2231570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378608" y="2231572"/>
            <a:ext cx="470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40</a:t>
            </a:r>
            <a:endParaRPr lang="en-US" sz="2000" dirty="0"/>
          </a:p>
        </p:txBody>
      </p:sp>
      <p:sp>
        <p:nvSpPr>
          <p:cNvPr id="64" name="Oval 63"/>
          <p:cNvSpPr/>
          <p:nvPr/>
        </p:nvSpPr>
        <p:spPr>
          <a:xfrm>
            <a:off x="2286000" y="2712720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438400" y="2682240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438400" y="2678430"/>
            <a:ext cx="76200" cy="762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286000" y="2712720"/>
            <a:ext cx="76200" cy="762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362456" y="4419206"/>
            <a:ext cx="502920" cy="4754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5444036" y="803322"/>
            <a:ext cx="3624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Protons have filled up to Z = 28 gap.</a:t>
            </a:r>
          </a:p>
          <a:p>
            <a:endParaRPr lang="en-US" sz="1600" dirty="0"/>
          </a:p>
          <a:p>
            <a:r>
              <a:rPr lang="en-US" sz="1600" dirty="0" smtClean="0"/>
              <a:t>Starting on </a:t>
            </a:r>
            <a:r>
              <a:rPr lang="en-US" sz="1600" i="1" dirty="0" smtClean="0"/>
              <a:t>n-deficient</a:t>
            </a:r>
            <a:r>
              <a:rPr lang="en-US" sz="1600" dirty="0" smtClean="0"/>
              <a:t> side of stability, </a:t>
            </a:r>
            <a:r>
              <a:rPr lang="en-US" sz="1600" baseline="30000" dirty="0" smtClean="0"/>
              <a:t>56</a:t>
            </a:r>
            <a:r>
              <a:rPr lang="en-US" sz="1600" dirty="0"/>
              <a:t>Ni (</a:t>
            </a:r>
            <a:r>
              <a:rPr lang="en-US" sz="1600" dirty="0">
                <a:solidFill>
                  <a:srgbClr val="0070C0"/>
                </a:solidFill>
              </a:rPr>
              <a:t>N = </a:t>
            </a:r>
            <a:r>
              <a:rPr lang="en-US" sz="1600" dirty="0" smtClean="0">
                <a:solidFill>
                  <a:srgbClr val="0070C0"/>
                </a:solidFill>
              </a:rPr>
              <a:t>28</a:t>
            </a:r>
            <a:r>
              <a:rPr lang="en-US" sz="1600" dirty="0" smtClean="0"/>
              <a:t>) </a:t>
            </a:r>
            <a:r>
              <a:rPr lang="en-US" sz="1600" dirty="0"/>
              <a:t>is </a:t>
            </a:r>
            <a:r>
              <a:rPr lang="en-US" sz="1600" dirty="0" smtClean="0"/>
              <a:t>doubly magic.</a:t>
            </a:r>
            <a:endParaRPr lang="en-US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5444036" y="2416798"/>
            <a:ext cx="3624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Filling of upper </a:t>
            </a:r>
            <a:r>
              <a:rPr lang="en-US" sz="1600" dirty="0" smtClean="0">
                <a:solidFill>
                  <a:srgbClr val="0070C0"/>
                </a:solidFill>
                <a:latin typeface="Symbol" panose="05050102010706020507" pitchFamily="18" charset="2"/>
              </a:rPr>
              <a:t>n</a:t>
            </a:r>
            <a:r>
              <a:rPr lang="en-US" sz="1600" dirty="0" smtClean="0">
                <a:solidFill>
                  <a:srgbClr val="0070C0"/>
                </a:solidFill>
              </a:rPr>
              <a:t>(</a:t>
            </a:r>
            <a:r>
              <a:rPr lang="en-US" sz="1600" i="1" dirty="0" err="1" smtClean="0">
                <a:solidFill>
                  <a:srgbClr val="0070C0"/>
                </a:solidFill>
              </a:rPr>
              <a:t>fp</a:t>
            </a:r>
            <a:r>
              <a:rPr lang="en-US" sz="1600" i="1" dirty="0" smtClean="0">
                <a:solidFill>
                  <a:srgbClr val="0070C0"/>
                </a:solidFill>
              </a:rPr>
              <a:t>)</a:t>
            </a:r>
            <a:r>
              <a:rPr lang="en-US" sz="1600" dirty="0" smtClean="0">
                <a:solidFill>
                  <a:srgbClr val="0070C0"/>
                </a:solidFill>
              </a:rPr>
              <a:t> shell drives shape away from </a:t>
            </a:r>
            <a:r>
              <a:rPr lang="en-US" sz="1600" dirty="0" err="1" smtClean="0">
                <a:solidFill>
                  <a:srgbClr val="0070C0"/>
                </a:solidFill>
              </a:rPr>
              <a:t>sphericity</a:t>
            </a:r>
            <a:r>
              <a:rPr lang="en-US" sz="1600" dirty="0" smtClean="0">
                <a:solidFill>
                  <a:srgbClr val="0070C0"/>
                </a:solidFill>
              </a:rPr>
              <a:t>.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444036" y="3180588"/>
            <a:ext cx="3624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At </a:t>
            </a:r>
            <a:r>
              <a:rPr lang="en-US" sz="1600" baseline="30000" dirty="0" smtClean="0">
                <a:solidFill>
                  <a:srgbClr val="0070C0"/>
                </a:solidFill>
              </a:rPr>
              <a:t>68</a:t>
            </a:r>
            <a:r>
              <a:rPr lang="en-US" sz="1600" dirty="0" smtClean="0">
                <a:solidFill>
                  <a:srgbClr val="0070C0"/>
                </a:solidFill>
              </a:rPr>
              <a:t>Ni, </a:t>
            </a:r>
            <a:r>
              <a:rPr lang="en-US" sz="1600" dirty="0">
                <a:solidFill>
                  <a:srgbClr val="0070C0"/>
                </a:solidFill>
                <a:latin typeface="Symbol" panose="05050102010706020507" pitchFamily="18" charset="2"/>
              </a:rPr>
              <a:t>n</a:t>
            </a:r>
            <a:r>
              <a:rPr lang="en-US" sz="1600" dirty="0">
                <a:solidFill>
                  <a:srgbClr val="0070C0"/>
                </a:solidFill>
              </a:rPr>
              <a:t>(</a:t>
            </a:r>
            <a:r>
              <a:rPr lang="en-US" sz="1600" i="1" dirty="0" err="1">
                <a:solidFill>
                  <a:srgbClr val="0070C0"/>
                </a:solidFill>
              </a:rPr>
              <a:t>fp</a:t>
            </a:r>
            <a:r>
              <a:rPr lang="en-US" sz="1600" i="1" dirty="0">
                <a:solidFill>
                  <a:srgbClr val="0070C0"/>
                </a:solidFill>
              </a:rPr>
              <a:t>) </a:t>
            </a:r>
            <a:r>
              <a:rPr lang="en-US" sz="1600" dirty="0" smtClean="0">
                <a:solidFill>
                  <a:srgbClr val="0070C0"/>
                </a:solidFill>
              </a:rPr>
              <a:t>is filled, </a:t>
            </a:r>
            <a:r>
              <a:rPr lang="en-US" sz="1600" dirty="0">
                <a:solidFill>
                  <a:srgbClr val="0070C0"/>
                </a:solidFill>
                <a:latin typeface="Symbol" panose="05050102010706020507" pitchFamily="18" charset="2"/>
              </a:rPr>
              <a:t>n</a:t>
            </a:r>
            <a:r>
              <a:rPr lang="en-US" sz="1600" i="1" dirty="0" smtClean="0">
                <a:solidFill>
                  <a:srgbClr val="0070C0"/>
                </a:solidFill>
              </a:rPr>
              <a:t>g</a:t>
            </a:r>
            <a:r>
              <a:rPr lang="en-US" sz="1600" baseline="-25000" dirty="0" smtClean="0">
                <a:solidFill>
                  <a:srgbClr val="0070C0"/>
                </a:solidFill>
              </a:rPr>
              <a:t>9/2</a:t>
            </a:r>
            <a:r>
              <a:rPr lang="en-US" sz="1600" dirty="0" smtClean="0">
                <a:solidFill>
                  <a:srgbClr val="0070C0"/>
                </a:solidFill>
              </a:rPr>
              <a:t> subshell lies above </a:t>
            </a:r>
            <a:r>
              <a:rPr lang="en-US" sz="1600" dirty="0">
                <a:solidFill>
                  <a:srgbClr val="0070C0"/>
                </a:solidFill>
              </a:rPr>
              <a:t>N = </a:t>
            </a:r>
            <a:r>
              <a:rPr lang="en-US" sz="1600" dirty="0" smtClean="0">
                <a:solidFill>
                  <a:srgbClr val="0070C0"/>
                </a:solidFill>
              </a:rPr>
              <a:t>40 gap.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444036" y="5337744"/>
            <a:ext cx="3624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Do </a:t>
            </a:r>
            <a:r>
              <a:rPr lang="en-US" sz="1600" dirty="0"/>
              <a:t>excitations to shape-driving </a:t>
            </a:r>
            <a:r>
              <a:rPr lang="en-US" sz="1600" dirty="0" smtClean="0"/>
              <a:t>orbitals result in different coexisting </a:t>
            </a:r>
            <a:r>
              <a:rPr lang="en-US" sz="1600" dirty="0"/>
              <a:t>shapes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sp>
        <p:nvSpPr>
          <p:cNvPr id="75" name="TextBox 74"/>
          <p:cNvSpPr txBox="1"/>
          <p:nvPr/>
        </p:nvSpPr>
        <p:spPr>
          <a:xfrm>
            <a:off x="5444036" y="4845668"/>
            <a:ext cx="3624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Is </a:t>
            </a:r>
            <a:r>
              <a:rPr lang="en-US" sz="1600" baseline="30000" dirty="0" smtClean="0"/>
              <a:t>68</a:t>
            </a:r>
            <a:r>
              <a:rPr lang="en-US" sz="1600" dirty="0" smtClean="0"/>
              <a:t>Ni doubly magic?</a:t>
            </a:r>
          </a:p>
        </p:txBody>
      </p:sp>
    </p:spTree>
    <p:extLst>
      <p:ext uri="{BB962C8B-B14F-4D97-AF65-F5344CB8AC3E}">
        <p14:creationId xmlns:p14="http://schemas.microsoft.com/office/powerpoint/2010/main" val="142583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231 L 0.00052 -0.0911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347 L -0.00034 -0.0854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1.11111E-6 -4.44444E-6 L -0.00139 -0.1618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8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33333E-6 -3.33333E-6 L -3.33333E-6 -0.1666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54" grpId="0" animBg="1"/>
      <p:bldP spid="54" grpId="1" animBg="1"/>
      <p:bldP spid="59" grpId="0" animBg="1"/>
      <p:bldP spid="59" grpId="1" animBg="1"/>
      <p:bldP spid="64" grpId="0" animBg="1"/>
      <p:bldP spid="65" grpId="0" animBg="1"/>
      <p:bldP spid="7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Robustness of shell gaps called into question: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N=40 </a:t>
            </a:r>
            <a:r>
              <a:rPr lang="en-US" i="1" dirty="0" smtClean="0">
                <a:solidFill>
                  <a:srgbClr val="0070C0"/>
                </a:solidFill>
              </a:rPr>
              <a:t>not</a:t>
            </a:r>
            <a:r>
              <a:rPr lang="en-US" dirty="0" smtClean="0">
                <a:solidFill>
                  <a:srgbClr val="0070C0"/>
                </a:solidFill>
              </a:rPr>
              <a:t> magic in neighbors, e.g. </a:t>
            </a:r>
            <a:r>
              <a:rPr lang="en-US" baseline="30000" dirty="0" smtClean="0">
                <a:solidFill>
                  <a:srgbClr val="0070C0"/>
                </a:solidFill>
              </a:rPr>
              <a:t>66</a:t>
            </a:r>
            <a:r>
              <a:rPr lang="en-US" dirty="0" smtClean="0">
                <a:solidFill>
                  <a:srgbClr val="0070C0"/>
                </a:solidFill>
              </a:rPr>
              <a:t>Fe, </a:t>
            </a:r>
            <a:r>
              <a:rPr lang="en-US" baseline="30000" dirty="0" smtClean="0">
                <a:solidFill>
                  <a:srgbClr val="0070C0"/>
                </a:solidFill>
              </a:rPr>
              <a:t>64</a:t>
            </a:r>
            <a:r>
              <a:rPr lang="en-US" dirty="0" smtClean="0">
                <a:solidFill>
                  <a:srgbClr val="0070C0"/>
                </a:solidFill>
              </a:rPr>
              <a:t>Cr, </a:t>
            </a:r>
            <a:r>
              <a:rPr lang="en-US" baseline="30000" dirty="0" smtClean="0">
                <a:solidFill>
                  <a:srgbClr val="0070C0"/>
                </a:solidFill>
              </a:rPr>
              <a:t>67</a:t>
            </a:r>
            <a:r>
              <a:rPr lang="en-US" dirty="0" smtClean="0">
                <a:solidFill>
                  <a:srgbClr val="0070C0"/>
                </a:solidFill>
              </a:rPr>
              <a:t>Ni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Proposed proton intruder states important in the low-lying structure of </a:t>
            </a:r>
            <a:r>
              <a:rPr lang="en-US" baseline="30000" dirty="0" smtClean="0">
                <a:solidFill>
                  <a:srgbClr val="FF0000"/>
                </a:solidFill>
              </a:rPr>
              <a:t>64,66</a:t>
            </a:r>
            <a:r>
              <a:rPr lang="en-US" dirty="0" smtClean="0">
                <a:solidFill>
                  <a:srgbClr val="FF0000"/>
                </a:solidFill>
              </a:rPr>
              <a:t>Mn, </a:t>
            </a:r>
            <a:r>
              <a:rPr lang="en-US" baseline="30000" dirty="0" smtClean="0">
                <a:solidFill>
                  <a:srgbClr val="FF0000"/>
                </a:solidFill>
              </a:rPr>
              <a:t>65-68</a:t>
            </a:r>
            <a:r>
              <a:rPr lang="en-US" dirty="0" smtClean="0">
                <a:solidFill>
                  <a:srgbClr val="FF0000"/>
                </a:solidFill>
              </a:rPr>
              <a:t>Co, </a:t>
            </a:r>
            <a:r>
              <a:rPr lang="en-US" baseline="30000" dirty="0" smtClean="0">
                <a:solidFill>
                  <a:srgbClr val="FF0000"/>
                </a:solidFill>
              </a:rPr>
              <a:t>67,69,71</a:t>
            </a:r>
            <a:r>
              <a:rPr lang="en-US" dirty="0" smtClean="0">
                <a:solidFill>
                  <a:srgbClr val="FF0000"/>
                </a:solidFill>
              </a:rPr>
              <a:t>Cu</a:t>
            </a:r>
          </a:p>
        </p:txBody>
      </p:sp>
      <p:sp>
        <p:nvSpPr>
          <p:cNvPr id="4" name="Left Brace 3"/>
          <p:cNvSpPr/>
          <p:nvPr/>
        </p:nvSpPr>
        <p:spPr>
          <a:xfrm rot="16200000">
            <a:off x="3491211" y="2114873"/>
            <a:ext cx="381000" cy="190783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5076904" y="2517284"/>
            <a:ext cx="381000" cy="110301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19704" y="3335489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Symbol" pitchFamily="18" charset="2"/>
              </a:rPr>
              <a:t>p</a:t>
            </a:r>
            <a:r>
              <a:rPr lang="en-US" sz="1600" dirty="0" smtClean="0"/>
              <a:t>f</a:t>
            </a:r>
            <a:r>
              <a:rPr lang="en-US" sz="1600" baseline="-25000" dirty="0" smtClean="0"/>
              <a:t>7/2</a:t>
            </a:r>
            <a:r>
              <a:rPr lang="en-US" sz="1600" dirty="0" smtClean="0"/>
              <a:t> from below Z=28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034011" y="333549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Symbol" pitchFamily="18" charset="2"/>
              </a:rPr>
              <a:t>p</a:t>
            </a:r>
            <a:r>
              <a:rPr lang="en-US" sz="1600" dirty="0" smtClean="0"/>
              <a:t>p</a:t>
            </a:r>
            <a:r>
              <a:rPr lang="en-US" sz="1600" baseline="-25000" dirty="0" smtClean="0"/>
              <a:t>3/2</a:t>
            </a:r>
            <a:r>
              <a:rPr lang="en-US" sz="1600" dirty="0" smtClean="0"/>
              <a:t> from above Z=28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5383649"/>
            <a:ext cx="32574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baseline="30000" dirty="0" smtClean="0"/>
              <a:t>66</a:t>
            </a:r>
            <a:r>
              <a:rPr lang="en-US" sz="1200" b="1" dirty="0" smtClean="0"/>
              <a:t>Fe</a:t>
            </a:r>
            <a:r>
              <a:rPr lang="en-US" sz="1200" dirty="0" smtClean="0"/>
              <a:t>: </a:t>
            </a:r>
            <a:r>
              <a:rPr lang="en-US" sz="1200" dirty="0" err="1" smtClean="0"/>
              <a:t>Hannawald</a:t>
            </a:r>
            <a:r>
              <a:rPr lang="en-US" sz="1200" dirty="0" smtClean="0"/>
              <a:t> </a:t>
            </a:r>
            <a:r>
              <a:rPr lang="en-US" sz="1200" i="1" dirty="0" smtClean="0"/>
              <a:t>et al.,</a:t>
            </a:r>
            <a:r>
              <a:rPr lang="en-US" sz="1200" dirty="0" smtClean="0"/>
              <a:t> PRL</a:t>
            </a:r>
            <a:r>
              <a:rPr lang="en-US" sz="1200" b="1" dirty="0" smtClean="0"/>
              <a:t>82</a:t>
            </a:r>
            <a:r>
              <a:rPr lang="en-US" sz="1200" dirty="0" smtClean="0"/>
              <a:t>, 1391 (1999)</a:t>
            </a:r>
            <a:endParaRPr lang="en-US" sz="1200" i="1" dirty="0" smtClean="0"/>
          </a:p>
          <a:p>
            <a:r>
              <a:rPr lang="en-US" sz="1200" b="1" baseline="30000" dirty="0" smtClean="0"/>
              <a:t>64</a:t>
            </a:r>
            <a:r>
              <a:rPr lang="en-US" sz="1200" b="1" dirty="0" smtClean="0"/>
              <a:t>Cr</a:t>
            </a:r>
            <a:r>
              <a:rPr lang="en-US" sz="1200" dirty="0" smtClean="0"/>
              <a:t>: </a:t>
            </a:r>
            <a:r>
              <a:rPr lang="en-US" sz="1200" dirty="0" err="1" smtClean="0"/>
              <a:t>Gade</a:t>
            </a:r>
            <a:r>
              <a:rPr lang="en-US" sz="1200" dirty="0" smtClean="0"/>
              <a:t> </a:t>
            </a:r>
            <a:r>
              <a:rPr lang="en-US" sz="1200" i="1" dirty="0" smtClean="0"/>
              <a:t>et al.,</a:t>
            </a:r>
            <a:r>
              <a:rPr lang="en-US" sz="1200" dirty="0" smtClean="0"/>
              <a:t> PRC</a:t>
            </a:r>
            <a:r>
              <a:rPr lang="en-US" sz="1200" b="1" dirty="0" smtClean="0"/>
              <a:t>81</a:t>
            </a:r>
            <a:r>
              <a:rPr lang="en-US" sz="1200" dirty="0" smtClean="0"/>
              <a:t>, 051304(R) (2010)</a:t>
            </a:r>
          </a:p>
          <a:p>
            <a:r>
              <a:rPr lang="en-US" sz="1200" b="1" baseline="30000" dirty="0" smtClean="0"/>
              <a:t>67</a:t>
            </a:r>
            <a:r>
              <a:rPr lang="en-US" sz="1200" b="1" dirty="0" smtClean="0"/>
              <a:t>Ni</a:t>
            </a:r>
            <a:r>
              <a:rPr lang="en-US" sz="1200" dirty="0" smtClean="0"/>
              <a:t>: Zhu </a:t>
            </a:r>
            <a:r>
              <a:rPr lang="en-US" sz="1200" i="1" dirty="0" smtClean="0"/>
              <a:t>et al.,</a:t>
            </a:r>
            <a:r>
              <a:rPr lang="en-US" sz="1200" dirty="0" smtClean="0"/>
              <a:t> PRC</a:t>
            </a:r>
            <a:r>
              <a:rPr lang="en-US" sz="1200" b="1" dirty="0" smtClean="0"/>
              <a:t>85</a:t>
            </a:r>
            <a:r>
              <a:rPr lang="en-US" sz="1200" dirty="0" smtClean="0"/>
              <a:t>, 034336 (2012)</a:t>
            </a:r>
          </a:p>
          <a:p>
            <a:r>
              <a:rPr lang="en-US" sz="1200" b="1" baseline="30000" dirty="0" smtClean="0"/>
              <a:t>64,66</a:t>
            </a:r>
            <a:r>
              <a:rPr lang="en-US" sz="1200" b="1" dirty="0" smtClean="0"/>
              <a:t>Mn</a:t>
            </a:r>
            <a:r>
              <a:rPr lang="en-US" sz="1200" dirty="0" smtClean="0"/>
              <a:t>: </a:t>
            </a:r>
            <a:r>
              <a:rPr lang="en-US" sz="1200" dirty="0" err="1" smtClean="0"/>
              <a:t>Liddick</a:t>
            </a:r>
            <a:r>
              <a:rPr lang="en-US" sz="1200" dirty="0" smtClean="0"/>
              <a:t> </a:t>
            </a:r>
            <a:r>
              <a:rPr lang="en-US" sz="1200" i="1" dirty="0" smtClean="0"/>
              <a:t>et al.,</a:t>
            </a:r>
            <a:r>
              <a:rPr lang="en-US" sz="1200" dirty="0" smtClean="0"/>
              <a:t> PRC</a:t>
            </a:r>
            <a:r>
              <a:rPr lang="en-US" sz="1200" b="1" dirty="0" smtClean="0"/>
              <a:t>84</a:t>
            </a:r>
            <a:r>
              <a:rPr lang="en-US" sz="1200" dirty="0" smtClean="0"/>
              <a:t>, 061305 (2011)</a:t>
            </a:r>
          </a:p>
          <a:p>
            <a:r>
              <a:rPr lang="en-US" sz="1200" b="1" baseline="30000" dirty="0" smtClean="0"/>
              <a:t>65</a:t>
            </a:r>
            <a:r>
              <a:rPr lang="en-US" sz="1200" b="1" dirty="0" smtClean="0"/>
              <a:t>Co</a:t>
            </a:r>
            <a:r>
              <a:rPr lang="en-US" sz="1200" dirty="0" smtClean="0"/>
              <a:t>: </a:t>
            </a:r>
            <a:r>
              <a:rPr lang="en-US" sz="1200" dirty="0" err="1" smtClean="0"/>
              <a:t>Pauwels</a:t>
            </a:r>
            <a:r>
              <a:rPr lang="en-US" sz="1200" dirty="0" smtClean="0"/>
              <a:t> </a:t>
            </a:r>
            <a:r>
              <a:rPr lang="en-US" sz="1200" i="1" dirty="0" smtClean="0"/>
              <a:t>et al.,</a:t>
            </a:r>
            <a:r>
              <a:rPr lang="en-US" sz="1200" dirty="0" smtClean="0"/>
              <a:t> PRC</a:t>
            </a:r>
            <a:r>
              <a:rPr lang="en-US" sz="1200" b="1" dirty="0" smtClean="0"/>
              <a:t>79</a:t>
            </a:r>
            <a:r>
              <a:rPr lang="en-US" sz="1200" dirty="0" smtClean="0"/>
              <a:t>, 044309 (2009)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3400" y="5383649"/>
            <a:ext cx="40092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baseline="30000" dirty="0" smtClean="0"/>
              <a:t>67</a:t>
            </a:r>
            <a:r>
              <a:rPr lang="en-US" sz="1200" b="1" dirty="0" smtClean="0"/>
              <a:t>Co</a:t>
            </a:r>
            <a:r>
              <a:rPr lang="en-US" sz="1200" dirty="0" smtClean="0"/>
              <a:t>: </a:t>
            </a:r>
            <a:r>
              <a:rPr lang="en-US" sz="1200" dirty="0" err="1" smtClean="0"/>
              <a:t>Pauwels</a:t>
            </a:r>
            <a:r>
              <a:rPr lang="en-US" sz="1200" dirty="0" smtClean="0"/>
              <a:t> </a:t>
            </a:r>
            <a:r>
              <a:rPr lang="en-US" sz="1200" i="1" dirty="0" smtClean="0"/>
              <a:t>et al.,</a:t>
            </a:r>
            <a:r>
              <a:rPr lang="en-US" sz="1200" dirty="0" smtClean="0"/>
              <a:t> PRC</a:t>
            </a:r>
            <a:r>
              <a:rPr lang="en-US" sz="1200" b="1" dirty="0" smtClean="0"/>
              <a:t>78</a:t>
            </a:r>
            <a:r>
              <a:rPr lang="en-US" sz="1200" dirty="0" smtClean="0"/>
              <a:t>, 041307(R) (2008)</a:t>
            </a:r>
          </a:p>
          <a:p>
            <a:r>
              <a:rPr lang="en-US" sz="1200" b="1" baseline="30000" dirty="0" smtClean="0"/>
              <a:t>66,68</a:t>
            </a:r>
            <a:r>
              <a:rPr lang="en-US" sz="1200" b="1" dirty="0" smtClean="0"/>
              <a:t>Co</a:t>
            </a:r>
            <a:r>
              <a:rPr lang="en-US" sz="1200" dirty="0" smtClean="0"/>
              <a:t>: </a:t>
            </a:r>
            <a:r>
              <a:rPr lang="en-US" sz="1200" dirty="0" err="1" smtClean="0"/>
              <a:t>Liddick</a:t>
            </a:r>
            <a:r>
              <a:rPr lang="en-US" sz="1200" dirty="0" smtClean="0"/>
              <a:t> </a:t>
            </a:r>
            <a:r>
              <a:rPr lang="en-US" sz="1200" i="1" dirty="0" smtClean="0"/>
              <a:t>et al.,</a:t>
            </a:r>
            <a:r>
              <a:rPr lang="en-US" sz="1200" dirty="0" smtClean="0"/>
              <a:t> PRC</a:t>
            </a:r>
            <a:r>
              <a:rPr lang="en-US" sz="1200" b="1" dirty="0" smtClean="0"/>
              <a:t>85</a:t>
            </a:r>
            <a:r>
              <a:rPr lang="en-US" sz="1200" dirty="0" smtClean="0"/>
              <a:t>, 014328 (2012)</a:t>
            </a:r>
          </a:p>
          <a:p>
            <a:r>
              <a:rPr lang="en-US" sz="1200" b="1" baseline="30000" dirty="0" smtClean="0"/>
              <a:t>67</a:t>
            </a:r>
            <a:r>
              <a:rPr lang="en-US" sz="1200" b="1" dirty="0" smtClean="0"/>
              <a:t>Cu</a:t>
            </a:r>
            <a:r>
              <a:rPr lang="en-US" sz="1200" dirty="0" smtClean="0"/>
              <a:t>: Chiara </a:t>
            </a:r>
            <a:r>
              <a:rPr lang="en-US" sz="1200" i="1" dirty="0" smtClean="0"/>
              <a:t>et al.,</a:t>
            </a:r>
            <a:r>
              <a:rPr lang="en-US" sz="1200" dirty="0" smtClean="0"/>
              <a:t> PRC</a:t>
            </a:r>
            <a:r>
              <a:rPr lang="en-US" sz="1200" b="1" dirty="0" smtClean="0"/>
              <a:t>85</a:t>
            </a:r>
            <a:r>
              <a:rPr lang="en-US" sz="1200" dirty="0" smtClean="0"/>
              <a:t>, 024309 (2012)</a:t>
            </a:r>
          </a:p>
          <a:p>
            <a:r>
              <a:rPr lang="en-US" sz="1200" b="1" baseline="30000" dirty="0" smtClean="0"/>
              <a:t>69</a:t>
            </a:r>
            <a:r>
              <a:rPr lang="en-US" sz="1200" b="1" dirty="0" smtClean="0"/>
              <a:t>Cu</a:t>
            </a:r>
            <a:r>
              <a:rPr lang="en-US" sz="1200" dirty="0" smtClean="0"/>
              <a:t>: Ishii </a:t>
            </a:r>
            <a:r>
              <a:rPr lang="en-US" sz="1200" i="1" dirty="0" smtClean="0"/>
              <a:t>et al., </a:t>
            </a:r>
            <a:r>
              <a:rPr lang="en-US" sz="1200" dirty="0" smtClean="0"/>
              <a:t>PRL</a:t>
            </a:r>
            <a:r>
              <a:rPr lang="en-US" sz="1200" b="1" dirty="0" smtClean="0"/>
              <a:t>84</a:t>
            </a:r>
            <a:r>
              <a:rPr lang="en-US" sz="1200" dirty="0" smtClean="0"/>
              <a:t>, 39 (2000)</a:t>
            </a:r>
          </a:p>
          <a:p>
            <a:r>
              <a:rPr lang="en-US" sz="1200" b="1" baseline="30000" dirty="0" smtClean="0"/>
              <a:t>71</a:t>
            </a:r>
            <a:r>
              <a:rPr lang="en-US" sz="1200" b="1" dirty="0" smtClean="0"/>
              <a:t>Cu</a:t>
            </a:r>
            <a:r>
              <a:rPr lang="en-US" sz="1200" dirty="0" smtClean="0"/>
              <a:t>: </a:t>
            </a:r>
            <a:r>
              <a:rPr lang="en-US" sz="1200" dirty="0" err="1" smtClean="0"/>
              <a:t>Oros-Peusquens</a:t>
            </a:r>
            <a:r>
              <a:rPr lang="en-US" sz="1200" dirty="0" smtClean="0"/>
              <a:t> and </a:t>
            </a:r>
            <a:r>
              <a:rPr lang="en-US" sz="1200" dirty="0" err="1" smtClean="0"/>
              <a:t>Mantica</a:t>
            </a:r>
            <a:r>
              <a:rPr lang="en-US" sz="1200" dirty="0" smtClean="0"/>
              <a:t>, NPA</a:t>
            </a:r>
            <a:r>
              <a:rPr lang="en-US" sz="1200" b="1" dirty="0" smtClean="0"/>
              <a:t>669</a:t>
            </a:r>
            <a:r>
              <a:rPr lang="en-US" sz="1200" dirty="0" smtClean="0"/>
              <a:t>, 81 (2000)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09600" y="5203372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506411"/>
          </a:xfrm>
        </p:spPr>
        <p:txBody>
          <a:bodyPr>
            <a:normAutofit/>
          </a:bodyPr>
          <a:lstStyle/>
          <a:p>
            <a:pPr algn="ctr"/>
            <a:r>
              <a:rPr lang="en-US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Case study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Ni </a:t>
            </a:r>
          </a:p>
        </p:txBody>
      </p:sp>
    </p:spTree>
    <p:extLst>
      <p:ext uri="{BB962C8B-B14F-4D97-AF65-F5344CB8AC3E}">
        <p14:creationId xmlns:p14="http://schemas.microsoft.com/office/powerpoint/2010/main" val="334674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2210" y="950425"/>
            <a:ext cx="8094688" cy="471487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Q: How might one populate excited states in </a:t>
            </a:r>
            <a:r>
              <a:rPr lang="en-US" baseline="30000" dirty="0" smtClean="0"/>
              <a:t>68</a:t>
            </a:r>
            <a:r>
              <a:rPr lang="en-US" dirty="0" smtClean="0"/>
              <a:t>Ni?</a:t>
            </a:r>
          </a:p>
          <a:p>
            <a:pPr>
              <a:lnSpc>
                <a:spcPct val="200000"/>
              </a:lnSpc>
            </a:pPr>
            <a:r>
              <a:rPr lang="en-US" b="0" dirty="0" smtClean="0"/>
              <a:t>Implantation/decay</a:t>
            </a:r>
          </a:p>
          <a:p>
            <a:pPr>
              <a:lnSpc>
                <a:spcPct val="200000"/>
              </a:lnSpc>
            </a:pPr>
            <a:r>
              <a:rPr lang="en-US" b="0" dirty="0" smtClean="0"/>
              <a:t>Transfer reaction (SIB)</a:t>
            </a:r>
          </a:p>
          <a:p>
            <a:pPr>
              <a:lnSpc>
                <a:spcPct val="200000"/>
              </a:lnSpc>
            </a:pPr>
            <a:r>
              <a:rPr lang="en-US" b="0" dirty="0"/>
              <a:t>Transfer reaction </a:t>
            </a:r>
            <a:r>
              <a:rPr lang="en-US" b="0" dirty="0" smtClean="0"/>
              <a:t>(RIB</a:t>
            </a:r>
            <a:r>
              <a:rPr lang="en-US" b="0" dirty="0"/>
              <a:t>)</a:t>
            </a:r>
          </a:p>
          <a:p>
            <a:pPr>
              <a:lnSpc>
                <a:spcPct val="200000"/>
              </a:lnSpc>
            </a:pPr>
            <a:r>
              <a:rPr lang="en-US" b="0" dirty="0" smtClean="0"/>
              <a:t>Deep-inelastic scattering</a:t>
            </a:r>
          </a:p>
          <a:p>
            <a:pPr>
              <a:lnSpc>
                <a:spcPct val="200000"/>
              </a:lnSpc>
            </a:pPr>
            <a:r>
              <a:rPr lang="en-US" b="0" dirty="0" smtClean="0"/>
              <a:t>Fusion-evaporation</a:t>
            </a:r>
          </a:p>
          <a:p>
            <a:pPr>
              <a:lnSpc>
                <a:spcPct val="200000"/>
              </a:lnSpc>
            </a:pPr>
            <a:r>
              <a:rPr lang="en-US" b="0" dirty="0" smtClean="0"/>
              <a:t>Knockout reaction</a:t>
            </a:r>
          </a:p>
          <a:p>
            <a:pPr>
              <a:lnSpc>
                <a:spcPct val="200000"/>
              </a:lnSpc>
            </a:pPr>
            <a:r>
              <a:rPr lang="en-US" b="0" dirty="0" smtClean="0"/>
              <a:t>Coulomb excitation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763398" y="1676179"/>
            <a:ext cx="4871552" cy="3082277"/>
            <a:chOff x="3143722" y="2014935"/>
            <a:chExt cx="4871552" cy="30822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53" r="13421" b="32054"/>
            <a:stretch/>
          </p:blipFill>
          <p:spPr>
            <a:xfrm>
              <a:off x="3143722" y="2014935"/>
              <a:ext cx="4871552" cy="308227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184119" y="4050564"/>
              <a:ext cx="264496" cy="27205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 flipH="1" flipV="1">
            <a:off x="6068292" y="3983861"/>
            <a:ext cx="974765" cy="10358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506411"/>
          </a:xfrm>
        </p:spPr>
        <p:txBody>
          <a:bodyPr>
            <a:normAutofit/>
          </a:bodyPr>
          <a:lstStyle/>
          <a:p>
            <a:pPr algn="ctr"/>
            <a:r>
              <a:rPr lang="en-US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Case study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Ni </a:t>
            </a:r>
          </a:p>
        </p:txBody>
      </p:sp>
    </p:spTree>
    <p:extLst>
      <p:ext uri="{BB962C8B-B14F-4D97-AF65-F5344CB8AC3E}">
        <p14:creationId xmlns:p14="http://schemas.microsoft.com/office/powerpoint/2010/main" val="30217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2210" y="950425"/>
            <a:ext cx="8094688" cy="434514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Q: How might one populate excited states in </a:t>
            </a:r>
            <a:r>
              <a:rPr lang="en-US" baseline="30000" dirty="0" smtClean="0"/>
              <a:t>68</a:t>
            </a:r>
            <a:r>
              <a:rPr lang="en-US" dirty="0" smtClean="0"/>
              <a:t>Ni?</a:t>
            </a:r>
          </a:p>
          <a:p>
            <a:pPr>
              <a:lnSpc>
                <a:spcPct val="200000"/>
              </a:lnSpc>
            </a:pPr>
            <a:r>
              <a:rPr lang="en-US" b="0" dirty="0" smtClean="0"/>
              <a:t>Implantation/decay</a:t>
            </a:r>
          </a:p>
          <a:p>
            <a:pPr>
              <a:lnSpc>
                <a:spcPct val="200000"/>
              </a:lnSpc>
            </a:pPr>
            <a:r>
              <a:rPr lang="en-US" b="0" dirty="0" smtClean="0"/>
              <a:t>Transfer reaction (SIB)</a:t>
            </a:r>
          </a:p>
          <a:p>
            <a:pPr>
              <a:lnSpc>
                <a:spcPct val="200000"/>
              </a:lnSpc>
            </a:pPr>
            <a:r>
              <a:rPr lang="en-US" b="0" dirty="0"/>
              <a:t>Transfer reaction </a:t>
            </a:r>
            <a:r>
              <a:rPr lang="en-US" b="0" dirty="0" smtClean="0"/>
              <a:t>(RIB</a:t>
            </a:r>
            <a:r>
              <a:rPr lang="en-US" b="0" dirty="0"/>
              <a:t>)</a:t>
            </a:r>
          </a:p>
          <a:p>
            <a:pPr>
              <a:lnSpc>
                <a:spcPct val="200000"/>
              </a:lnSpc>
            </a:pPr>
            <a:r>
              <a:rPr lang="en-US" b="0" dirty="0" smtClean="0"/>
              <a:t>Deep-inelastic scattering</a:t>
            </a:r>
          </a:p>
          <a:p>
            <a:pPr>
              <a:lnSpc>
                <a:spcPct val="200000"/>
              </a:lnSpc>
            </a:pPr>
            <a:r>
              <a:rPr lang="en-US" b="0" dirty="0" smtClean="0"/>
              <a:t>Fusion-evaporation</a:t>
            </a:r>
            <a:r>
              <a:rPr lang="en-US" b="0" dirty="0" smtClean="0">
                <a:solidFill>
                  <a:srgbClr val="FF0000"/>
                </a:solidFill>
              </a:rPr>
              <a:t>*</a:t>
            </a:r>
          </a:p>
          <a:p>
            <a:pPr>
              <a:lnSpc>
                <a:spcPct val="200000"/>
              </a:lnSpc>
            </a:pPr>
            <a:r>
              <a:rPr lang="en-US" b="0" dirty="0" smtClean="0"/>
              <a:t>Knockout reaction</a:t>
            </a:r>
          </a:p>
          <a:p>
            <a:pPr>
              <a:lnSpc>
                <a:spcPct val="200000"/>
              </a:lnSpc>
            </a:pPr>
            <a:r>
              <a:rPr lang="en-US" b="0" dirty="0" smtClean="0"/>
              <a:t>Coulomb excitation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763398" y="1676179"/>
            <a:ext cx="4871552" cy="3082277"/>
            <a:chOff x="3143722" y="2014935"/>
            <a:chExt cx="4871552" cy="30822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53" r="13421" b="32054"/>
            <a:stretch/>
          </p:blipFill>
          <p:spPr>
            <a:xfrm>
              <a:off x="3143722" y="2014935"/>
              <a:ext cx="4871552" cy="308227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184119" y="4050564"/>
              <a:ext cx="264496" cy="27205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H="1" flipV="1">
            <a:off x="6068292" y="3983861"/>
            <a:ext cx="974765" cy="10358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442210" y="5484210"/>
            <a:ext cx="8094688" cy="103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33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222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A: Any of the above!</a:t>
            </a:r>
            <a:r>
              <a:rPr lang="en-US" b="0" dirty="0" smtClean="0"/>
              <a:t> All have been (</a:t>
            </a:r>
            <a:r>
              <a:rPr lang="en-US" b="0" dirty="0" smtClean="0">
                <a:solidFill>
                  <a:srgbClr val="FF0000"/>
                </a:solidFill>
              </a:rPr>
              <a:t>*</a:t>
            </a:r>
            <a:r>
              <a:rPr lang="en-US" b="0" dirty="0" smtClean="0"/>
              <a:t>or soon will be) performed.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i="1" dirty="0"/>
              <a:t> </a:t>
            </a:r>
            <a:r>
              <a:rPr lang="en-US" b="0" i="1" dirty="0" smtClean="0"/>
              <a:t>    Complementary</a:t>
            </a:r>
            <a:r>
              <a:rPr lang="en-US" b="0" dirty="0" smtClean="0"/>
              <a:t> production methods, and </a:t>
            </a:r>
            <a:r>
              <a:rPr lang="en-US" b="0" i="1" dirty="0" smtClean="0"/>
              <a:t>complementary</a:t>
            </a:r>
            <a:r>
              <a:rPr lang="en-US" b="0" dirty="0" smtClean="0"/>
              <a:t> measurements.</a:t>
            </a:r>
          </a:p>
          <a:p>
            <a:endParaRPr lang="en-US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506411"/>
          </a:xfrm>
        </p:spPr>
        <p:txBody>
          <a:bodyPr>
            <a:normAutofit/>
          </a:bodyPr>
          <a:lstStyle/>
          <a:p>
            <a:pPr algn="ctr"/>
            <a:r>
              <a:rPr lang="en-US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Case study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Ni </a:t>
            </a:r>
          </a:p>
        </p:txBody>
      </p:sp>
    </p:spTree>
    <p:extLst>
      <p:ext uri="{BB962C8B-B14F-4D97-AF65-F5344CB8AC3E}">
        <p14:creationId xmlns:p14="http://schemas.microsoft.com/office/powerpoint/2010/main" val="159893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8267" t="10402" r="15762" b="5437"/>
          <a:stretch>
            <a:fillRect/>
          </a:stretch>
        </p:blipFill>
        <p:spPr bwMode="auto">
          <a:xfrm>
            <a:off x="1600200" y="838200"/>
            <a:ext cx="5105400" cy="575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2"/>
          <p:cNvGrpSpPr/>
          <p:nvPr/>
        </p:nvGrpSpPr>
        <p:grpSpPr>
          <a:xfrm>
            <a:off x="228600" y="5078044"/>
            <a:ext cx="1965960" cy="1036752"/>
            <a:chOff x="228600" y="5078044"/>
            <a:chExt cx="1965960" cy="1036752"/>
          </a:xfrm>
        </p:grpSpPr>
        <p:cxnSp>
          <p:nvCxnSpPr>
            <p:cNvPr id="35" name="Straight Arrow Connector 34"/>
            <p:cNvCxnSpPr/>
            <p:nvPr/>
          </p:nvCxnSpPr>
          <p:spPr>
            <a:xfrm flipV="1">
              <a:off x="1371600" y="5078044"/>
              <a:ext cx="822960" cy="408356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28600" y="5468465"/>
              <a:ext cx="1828800" cy="646331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rgbClr val="0070C0"/>
                  </a:solidFill>
                </a:rPr>
                <a:t>Bernas</a:t>
              </a:r>
              <a:r>
                <a:rPr lang="en-US" sz="1200" dirty="0" smtClean="0">
                  <a:solidFill>
                    <a:srgbClr val="0070C0"/>
                  </a:solidFill>
                </a:rPr>
                <a:t> </a:t>
              </a:r>
              <a:r>
                <a:rPr lang="en-US" sz="1200" i="1" dirty="0" smtClean="0">
                  <a:solidFill>
                    <a:srgbClr val="0070C0"/>
                  </a:solidFill>
                </a:rPr>
                <a:t>et al., </a:t>
              </a:r>
              <a:r>
                <a:rPr lang="en-US" sz="1200" dirty="0" smtClean="0">
                  <a:solidFill>
                    <a:srgbClr val="0070C0"/>
                  </a:solidFill>
                </a:rPr>
                <a:t>PLB</a:t>
              </a:r>
              <a:r>
                <a:rPr lang="en-US" sz="1200" b="1" dirty="0" smtClean="0">
                  <a:solidFill>
                    <a:srgbClr val="0070C0"/>
                  </a:solidFill>
                </a:rPr>
                <a:t>113</a:t>
              </a:r>
              <a:r>
                <a:rPr lang="en-US" sz="1200" dirty="0" smtClean="0">
                  <a:solidFill>
                    <a:srgbClr val="0070C0"/>
                  </a:solidFill>
                </a:rPr>
                <a:t>, 279 (1982) and JPhLett</a:t>
              </a:r>
              <a:r>
                <a:rPr lang="en-US" sz="1200" b="1" dirty="0" smtClean="0">
                  <a:solidFill>
                    <a:srgbClr val="0070C0"/>
                  </a:solidFill>
                </a:rPr>
                <a:t>45</a:t>
              </a:r>
              <a:r>
                <a:rPr lang="en-US" sz="1200" dirty="0" smtClean="0">
                  <a:solidFill>
                    <a:srgbClr val="0070C0"/>
                  </a:solidFill>
                </a:rPr>
                <a:t>, 851 (1984), from </a:t>
              </a:r>
              <a:r>
                <a:rPr lang="en-US" sz="1200" baseline="30000" dirty="0" smtClean="0">
                  <a:solidFill>
                    <a:srgbClr val="0070C0"/>
                  </a:solidFill>
                </a:rPr>
                <a:t>70</a:t>
              </a:r>
              <a:r>
                <a:rPr lang="en-US" sz="1200" dirty="0" smtClean="0">
                  <a:solidFill>
                    <a:srgbClr val="0070C0"/>
                  </a:solidFill>
                </a:rPr>
                <a:t>Zn(</a:t>
              </a:r>
              <a:r>
                <a:rPr lang="en-US" sz="1200" baseline="30000" dirty="0" smtClean="0">
                  <a:solidFill>
                    <a:srgbClr val="0070C0"/>
                  </a:solidFill>
                </a:rPr>
                <a:t>14</a:t>
              </a:r>
              <a:r>
                <a:rPr lang="en-US" sz="1200" dirty="0" smtClean="0">
                  <a:solidFill>
                    <a:srgbClr val="0070C0"/>
                  </a:solidFill>
                </a:rPr>
                <a:t>C,</a:t>
              </a:r>
              <a:r>
                <a:rPr lang="en-US" sz="1200" baseline="30000" dirty="0" smtClean="0">
                  <a:solidFill>
                    <a:srgbClr val="0070C0"/>
                  </a:solidFill>
                </a:rPr>
                <a:t>16</a:t>
              </a:r>
              <a:r>
                <a:rPr lang="en-US" sz="1200" dirty="0" smtClean="0">
                  <a:solidFill>
                    <a:srgbClr val="0070C0"/>
                  </a:solidFill>
                </a:rPr>
                <a:t>O)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4648200" y="1143000"/>
            <a:ext cx="25908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524000" y="838201"/>
            <a:ext cx="3352800" cy="4147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939936" y="5282222"/>
            <a:ext cx="3344093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2p transfer reaction with </a:t>
            </a:r>
            <a:r>
              <a:rPr lang="en-US" sz="1200" i="1" dirty="0" smtClean="0">
                <a:solidFill>
                  <a:srgbClr val="0070C0"/>
                </a:solidFill>
              </a:rPr>
              <a:t>long-lived</a:t>
            </a:r>
            <a:r>
              <a:rPr lang="en-US" sz="1200" dirty="0" smtClean="0">
                <a:solidFill>
                  <a:srgbClr val="0070C0"/>
                </a:solidFill>
              </a:rPr>
              <a:t> (5700 y) beam</a:t>
            </a:r>
            <a:endParaRPr lang="en-US" sz="1200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Magnetic spectrograph  energy and </a:t>
            </a:r>
            <a:r>
              <a:rPr lang="en-US" sz="12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I</a:t>
            </a:r>
            <a:r>
              <a:rPr lang="en-US" sz="1200" baseline="30000" dirty="0" err="1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sz="1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= 0</a:t>
            </a:r>
            <a:r>
              <a:rPr lang="en-US" sz="1200" baseline="30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+</a:t>
            </a:r>
            <a:r>
              <a:rPr lang="en-US" sz="1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Conversion-electron detector  T</a:t>
            </a:r>
            <a:r>
              <a:rPr lang="en-US" sz="1200" baseline="-25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1/2</a:t>
            </a:r>
            <a:r>
              <a:rPr lang="en-US" sz="1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5306" t="1686" b="910"/>
          <a:stretch/>
        </p:blipFill>
        <p:spPr>
          <a:xfrm>
            <a:off x="298867" y="1113400"/>
            <a:ext cx="2940956" cy="31818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9723" y="1055224"/>
            <a:ext cx="2328842" cy="35107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2606" t="11528"/>
          <a:stretch/>
        </p:blipFill>
        <p:spPr>
          <a:xfrm>
            <a:off x="6011557" y="1676400"/>
            <a:ext cx="2793062" cy="2777683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862546" y="4838923"/>
            <a:ext cx="664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211 ns</a:t>
            </a:r>
            <a:endParaRPr lang="en-US" sz="1200" baseline="-25000" dirty="0">
              <a:solidFill>
                <a:srgbClr val="0070C0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2229485" y="5660571"/>
            <a:ext cx="2429601" cy="836840"/>
            <a:chOff x="2229485" y="5660571"/>
            <a:chExt cx="2429601" cy="83684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2229485" y="6497411"/>
              <a:ext cx="16184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48791" t="80965" r="42207" b="10274"/>
            <a:stretch/>
          </p:blipFill>
          <p:spPr bwMode="auto">
            <a:xfrm>
              <a:off x="3962400" y="5660571"/>
              <a:ext cx="696686" cy="598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itle 3"/>
          <p:cNvSpPr txBox="1">
            <a:spLocks/>
          </p:cNvSpPr>
          <p:nvPr/>
        </p:nvSpPr>
        <p:spPr>
          <a:xfrm>
            <a:off x="0" y="274639"/>
            <a:ext cx="9144000" cy="50641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Case study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5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8267" t="10402" r="15762" b="5437"/>
          <a:stretch>
            <a:fillRect/>
          </a:stretch>
        </p:blipFill>
        <p:spPr bwMode="auto">
          <a:xfrm>
            <a:off x="1600200" y="838200"/>
            <a:ext cx="5105400" cy="575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38"/>
          <p:cNvSpPr/>
          <p:nvPr/>
        </p:nvSpPr>
        <p:spPr>
          <a:xfrm>
            <a:off x="4648200" y="1143000"/>
            <a:ext cx="25908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1524000" y="740230"/>
            <a:ext cx="3352800" cy="2993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61"/>
          <p:cNvGrpSpPr/>
          <p:nvPr/>
        </p:nvGrpSpPr>
        <p:grpSpPr>
          <a:xfrm>
            <a:off x="408528" y="3624946"/>
            <a:ext cx="1725072" cy="1251854"/>
            <a:chOff x="408528" y="3624946"/>
            <a:chExt cx="1725072" cy="1251854"/>
          </a:xfrm>
        </p:grpSpPr>
        <p:sp>
          <p:nvSpPr>
            <p:cNvPr id="36" name="TextBox 35"/>
            <p:cNvSpPr txBox="1"/>
            <p:nvPr/>
          </p:nvSpPr>
          <p:spPr>
            <a:xfrm>
              <a:off x="408528" y="3624946"/>
              <a:ext cx="963071" cy="101566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B050"/>
                  </a:solidFill>
                </a:rPr>
                <a:t>Broda </a:t>
              </a:r>
              <a:r>
                <a:rPr lang="en-US" sz="1200" i="1" dirty="0" smtClean="0">
                  <a:solidFill>
                    <a:srgbClr val="00B050"/>
                  </a:solidFill>
                </a:rPr>
                <a:t>et al., </a:t>
              </a:r>
              <a:r>
                <a:rPr lang="en-US" sz="1200" dirty="0" smtClean="0">
                  <a:solidFill>
                    <a:srgbClr val="00B050"/>
                  </a:solidFill>
                </a:rPr>
                <a:t>PRL</a:t>
              </a:r>
              <a:r>
                <a:rPr lang="en-US" sz="1200" b="1" dirty="0" smtClean="0">
                  <a:solidFill>
                    <a:srgbClr val="00B050"/>
                  </a:solidFill>
                </a:rPr>
                <a:t>74</a:t>
              </a:r>
              <a:r>
                <a:rPr lang="en-US" sz="1200" dirty="0" smtClean="0">
                  <a:solidFill>
                    <a:srgbClr val="00B050"/>
                  </a:solidFill>
                </a:rPr>
                <a:t>, 868 (1995), from </a:t>
              </a:r>
              <a:r>
                <a:rPr lang="en-US" sz="1200" baseline="30000" dirty="0" smtClean="0">
                  <a:solidFill>
                    <a:srgbClr val="00B050"/>
                  </a:solidFill>
                </a:rPr>
                <a:t>64</a:t>
              </a:r>
              <a:r>
                <a:rPr lang="en-US" sz="1200" dirty="0" smtClean="0">
                  <a:solidFill>
                    <a:srgbClr val="00B050"/>
                  </a:solidFill>
                </a:rPr>
                <a:t>Ni+</a:t>
              </a:r>
              <a:r>
                <a:rPr lang="en-US" sz="1200" baseline="30000" dirty="0" smtClean="0">
                  <a:solidFill>
                    <a:srgbClr val="00B050"/>
                  </a:solidFill>
                </a:rPr>
                <a:t>130</a:t>
              </a:r>
              <a:r>
                <a:rPr lang="en-US" sz="1200" dirty="0" smtClean="0">
                  <a:solidFill>
                    <a:srgbClr val="00B050"/>
                  </a:solidFill>
                </a:rPr>
                <a:t>Te DI reactions</a:t>
              </a:r>
              <a:endParaRPr lang="en-US" sz="1200" dirty="0">
                <a:solidFill>
                  <a:srgbClr val="00B050"/>
                </a:solidFill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1371600" y="4648200"/>
              <a:ext cx="365760" cy="22860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1371600" y="3962400"/>
              <a:ext cx="381000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1371600" y="4191000"/>
              <a:ext cx="762000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862546" y="4838923"/>
            <a:ext cx="664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211 ns</a:t>
            </a:r>
            <a:endParaRPr lang="en-US" sz="1200" baseline="-250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528" y="213702"/>
            <a:ext cx="3801364" cy="3234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103" t="1530"/>
          <a:stretch/>
        </p:blipFill>
        <p:spPr>
          <a:xfrm>
            <a:off x="4992130" y="464640"/>
            <a:ext cx="3473751" cy="2532926"/>
          </a:xfrm>
          <a:prstGeom prst="rect">
            <a:avLst/>
          </a:prstGeom>
        </p:spPr>
      </p:pic>
      <p:grpSp>
        <p:nvGrpSpPr>
          <p:cNvPr id="19" name="Group 62"/>
          <p:cNvGrpSpPr/>
          <p:nvPr/>
        </p:nvGrpSpPr>
        <p:grpSpPr>
          <a:xfrm>
            <a:off x="228600" y="5078044"/>
            <a:ext cx="1965960" cy="1036752"/>
            <a:chOff x="228600" y="5078044"/>
            <a:chExt cx="1965960" cy="1036752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1371600" y="5078044"/>
              <a:ext cx="822960" cy="408356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28600" y="5468465"/>
              <a:ext cx="1828800" cy="646331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rgbClr val="0070C0"/>
                  </a:solidFill>
                </a:rPr>
                <a:t>Bernas</a:t>
              </a:r>
              <a:r>
                <a:rPr lang="en-US" sz="1200" dirty="0" smtClean="0">
                  <a:solidFill>
                    <a:srgbClr val="0070C0"/>
                  </a:solidFill>
                </a:rPr>
                <a:t> </a:t>
              </a:r>
              <a:r>
                <a:rPr lang="en-US" sz="1200" i="1" dirty="0" smtClean="0">
                  <a:solidFill>
                    <a:srgbClr val="0070C0"/>
                  </a:solidFill>
                </a:rPr>
                <a:t>et al., </a:t>
              </a:r>
              <a:r>
                <a:rPr lang="en-US" sz="1200" dirty="0" smtClean="0">
                  <a:solidFill>
                    <a:srgbClr val="0070C0"/>
                  </a:solidFill>
                </a:rPr>
                <a:t>PLB</a:t>
              </a:r>
              <a:r>
                <a:rPr lang="en-US" sz="1200" b="1" dirty="0" smtClean="0">
                  <a:solidFill>
                    <a:srgbClr val="0070C0"/>
                  </a:solidFill>
                </a:rPr>
                <a:t>113</a:t>
              </a:r>
              <a:r>
                <a:rPr lang="en-US" sz="1200" dirty="0" smtClean="0">
                  <a:solidFill>
                    <a:srgbClr val="0070C0"/>
                  </a:solidFill>
                </a:rPr>
                <a:t>, 279 (1982) and JPhLett</a:t>
              </a:r>
              <a:r>
                <a:rPr lang="en-US" sz="1200" b="1" dirty="0" smtClean="0">
                  <a:solidFill>
                    <a:srgbClr val="0070C0"/>
                  </a:solidFill>
                </a:rPr>
                <a:t>45</a:t>
              </a:r>
              <a:r>
                <a:rPr lang="en-US" sz="1200" dirty="0" smtClean="0">
                  <a:solidFill>
                    <a:srgbClr val="0070C0"/>
                  </a:solidFill>
                </a:rPr>
                <a:t>, 851 (1984), from </a:t>
              </a:r>
              <a:r>
                <a:rPr lang="en-US" sz="1200" baseline="30000" dirty="0" smtClean="0">
                  <a:solidFill>
                    <a:srgbClr val="0070C0"/>
                  </a:solidFill>
                </a:rPr>
                <a:t>70</a:t>
              </a:r>
              <a:r>
                <a:rPr lang="en-US" sz="1200" dirty="0" smtClean="0">
                  <a:solidFill>
                    <a:srgbClr val="0070C0"/>
                  </a:solidFill>
                </a:rPr>
                <a:t>Zn(</a:t>
              </a:r>
              <a:r>
                <a:rPr lang="en-US" sz="1200" baseline="30000" dirty="0" smtClean="0">
                  <a:solidFill>
                    <a:srgbClr val="0070C0"/>
                  </a:solidFill>
                </a:rPr>
                <a:t>14</a:t>
              </a:r>
              <a:r>
                <a:rPr lang="en-US" sz="1200" dirty="0" smtClean="0">
                  <a:solidFill>
                    <a:srgbClr val="0070C0"/>
                  </a:solidFill>
                </a:rPr>
                <a:t>C,</a:t>
              </a:r>
              <a:r>
                <a:rPr lang="en-US" sz="1200" baseline="30000" dirty="0" smtClean="0">
                  <a:solidFill>
                    <a:srgbClr val="0070C0"/>
                  </a:solidFill>
                </a:rPr>
                <a:t>16</a:t>
              </a:r>
              <a:r>
                <a:rPr lang="en-US" sz="1200" dirty="0" smtClean="0">
                  <a:solidFill>
                    <a:srgbClr val="0070C0"/>
                  </a:solidFill>
                </a:rPr>
                <a:t>O)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752600" y="3935046"/>
            <a:ext cx="699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0.86 </a:t>
            </a:r>
            <a:r>
              <a:rPr lang="en-US" sz="1200" dirty="0" err="1" smtClean="0">
                <a:solidFill>
                  <a:srgbClr val="00B050"/>
                </a:solidFill>
              </a:rPr>
              <a:t>ms</a:t>
            </a:r>
            <a:endParaRPr lang="en-US" sz="1200" baseline="-25000" dirty="0">
              <a:solidFill>
                <a:srgbClr val="00B05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98028" y="3581655"/>
            <a:ext cx="3472344" cy="3201635"/>
            <a:chOff x="5198028" y="3581655"/>
            <a:chExt cx="3472344" cy="32016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/>
            <a:srcRect l="1106" t="2502" r="393"/>
            <a:stretch/>
          </p:blipFill>
          <p:spPr>
            <a:xfrm>
              <a:off x="5198028" y="3581655"/>
              <a:ext cx="3472344" cy="266637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295761" y="6321625"/>
              <a:ext cx="1886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Sorlin</a:t>
              </a:r>
              <a:r>
                <a:rPr lang="en-US" sz="1200" dirty="0" smtClean="0"/>
                <a:t> </a:t>
              </a:r>
              <a:r>
                <a:rPr lang="en-US" sz="1200" i="1" dirty="0" smtClean="0"/>
                <a:t>et al</a:t>
              </a:r>
              <a:r>
                <a:rPr lang="en-US" sz="1200" dirty="0" smtClean="0"/>
                <a:t>., PRL</a:t>
              </a:r>
              <a:r>
                <a:rPr lang="en-US" sz="1200" b="1" dirty="0" smtClean="0"/>
                <a:t>88</a:t>
              </a:r>
              <a:r>
                <a:rPr lang="en-US" sz="1200" dirty="0" smtClean="0"/>
                <a:t>, 092501 (2002), from </a:t>
              </a:r>
              <a:r>
                <a:rPr lang="en-US" sz="1200" baseline="30000" dirty="0" smtClean="0"/>
                <a:t>68</a:t>
              </a:r>
              <a:r>
                <a:rPr lang="en-US" sz="1200" dirty="0" smtClean="0"/>
                <a:t>Ni </a:t>
              </a:r>
              <a:r>
                <a:rPr lang="en-US" sz="1200" dirty="0" err="1" smtClean="0"/>
                <a:t>Coulex</a:t>
              </a:r>
              <a:endParaRPr lang="en-US" sz="1200" dirty="0"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5001985" y="3448674"/>
            <a:ext cx="3954727" cy="3334616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3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0158" y="372751"/>
            <a:ext cx="337541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Mueller </a:t>
            </a:r>
            <a:r>
              <a:rPr lang="en-US" sz="1200" i="1" dirty="0" smtClean="0"/>
              <a:t>et al., </a:t>
            </a:r>
            <a:r>
              <a:rPr lang="en-US" sz="1200" dirty="0" smtClean="0"/>
              <a:t>PRC</a:t>
            </a:r>
            <a:r>
              <a:rPr lang="en-US" sz="1200" b="1" dirty="0" smtClean="0"/>
              <a:t>61</a:t>
            </a:r>
            <a:r>
              <a:rPr lang="en-US" sz="1200" dirty="0" smtClean="0"/>
              <a:t>, 054308 (2000), from </a:t>
            </a:r>
            <a:r>
              <a:rPr lang="en-US" sz="1200" dirty="0" smtClean="0">
                <a:latin typeface="Symbol" panose="05050102010706020507" pitchFamily="18" charset="2"/>
              </a:rPr>
              <a:t>b</a:t>
            </a:r>
            <a:r>
              <a:rPr lang="en-US" sz="1200" dirty="0" smtClean="0"/>
              <a:t> decay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8267" t="10402" r="15762" b="5437"/>
          <a:stretch>
            <a:fillRect/>
          </a:stretch>
        </p:blipFill>
        <p:spPr bwMode="auto">
          <a:xfrm>
            <a:off x="1600200" y="838200"/>
            <a:ext cx="5105400" cy="575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Box 59"/>
          <p:cNvSpPr txBox="1"/>
          <p:nvPr/>
        </p:nvSpPr>
        <p:spPr>
          <a:xfrm>
            <a:off x="1371599" y="868659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(1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) </a:t>
            </a:r>
            <a:r>
              <a:rPr lang="en-US" sz="2000" b="1" dirty="0" smtClean="0"/>
              <a:t>x</a:t>
            </a:r>
            <a:endParaRPr lang="en-US" sz="1600" b="1" dirty="0"/>
          </a:p>
        </p:txBody>
      </p:sp>
      <p:grpSp>
        <p:nvGrpSpPr>
          <p:cNvPr id="11" name="Group 54"/>
          <p:cNvGrpSpPr/>
          <p:nvPr/>
        </p:nvGrpSpPr>
        <p:grpSpPr>
          <a:xfrm>
            <a:off x="342902" y="1259794"/>
            <a:ext cx="1211578" cy="2169135"/>
            <a:chOff x="203566" y="1295400"/>
            <a:chExt cx="1211578" cy="2169135"/>
          </a:xfrm>
        </p:grpSpPr>
        <p:sp>
          <p:nvSpPr>
            <p:cNvPr id="44" name="TextBox 43"/>
            <p:cNvSpPr txBox="1"/>
            <p:nvPr/>
          </p:nvSpPr>
          <p:spPr>
            <a:xfrm>
              <a:off x="203566" y="2633538"/>
              <a:ext cx="1142998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Liddick </a:t>
              </a:r>
              <a:r>
                <a:rPr lang="en-US" sz="1200" i="1" dirty="0" smtClean="0"/>
                <a:t>et al</a:t>
              </a:r>
              <a:r>
                <a:rPr lang="en-US" sz="1200" dirty="0" smtClean="0"/>
                <a:t>., PRC</a:t>
              </a:r>
              <a:r>
                <a:rPr lang="en-US" sz="1200" b="1" dirty="0" smtClean="0"/>
                <a:t>85</a:t>
              </a:r>
              <a:r>
                <a:rPr lang="en-US" sz="1200" dirty="0" smtClean="0"/>
                <a:t>, 014328 (2012), from Fe </a:t>
              </a:r>
              <a:r>
                <a:rPr lang="en-US" sz="1200" dirty="0" smtClean="0">
                  <a:latin typeface="Symbol" panose="05050102010706020507" pitchFamily="18" charset="2"/>
                </a:rPr>
                <a:t>b</a:t>
              </a:r>
              <a:r>
                <a:rPr lang="en-US" sz="1200" dirty="0" smtClean="0"/>
                <a:t> decay chain</a:t>
              </a:r>
              <a:endParaRPr lang="en-US" sz="1200" dirty="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V="1">
              <a:off x="1296553" y="1295400"/>
              <a:ext cx="118591" cy="13531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1862546" y="4838923"/>
            <a:ext cx="664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211 ns</a:t>
            </a:r>
            <a:endParaRPr lang="en-US" sz="1200" baseline="-25000" dirty="0">
              <a:solidFill>
                <a:srgbClr val="0070C0"/>
              </a:solidFill>
            </a:endParaRPr>
          </a:p>
        </p:txBody>
      </p:sp>
      <p:grpSp>
        <p:nvGrpSpPr>
          <p:cNvPr id="59" name="Group 61"/>
          <p:cNvGrpSpPr/>
          <p:nvPr/>
        </p:nvGrpSpPr>
        <p:grpSpPr>
          <a:xfrm>
            <a:off x="408528" y="3624946"/>
            <a:ext cx="1725072" cy="1251854"/>
            <a:chOff x="408528" y="3624946"/>
            <a:chExt cx="1725072" cy="1251854"/>
          </a:xfrm>
        </p:grpSpPr>
        <p:sp>
          <p:nvSpPr>
            <p:cNvPr id="62" name="TextBox 61"/>
            <p:cNvSpPr txBox="1"/>
            <p:nvPr/>
          </p:nvSpPr>
          <p:spPr>
            <a:xfrm>
              <a:off x="408528" y="3624946"/>
              <a:ext cx="963071" cy="101566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B050"/>
                  </a:solidFill>
                </a:rPr>
                <a:t>Broda </a:t>
              </a:r>
              <a:r>
                <a:rPr lang="en-US" sz="1200" i="1" dirty="0" smtClean="0">
                  <a:solidFill>
                    <a:srgbClr val="00B050"/>
                  </a:solidFill>
                </a:rPr>
                <a:t>et al., </a:t>
              </a:r>
              <a:r>
                <a:rPr lang="en-US" sz="1200" dirty="0" smtClean="0">
                  <a:solidFill>
                    <a:srgbClr val="00B050"/>
                  </a:solidFill>
                </a:rPr>
                <a:t>PRL</a:t>
              </a:r>
              <a:r>
                <a:rPr lang="en-US" sz="1200" b="1" dirty="0" smtClean="0">
                  <a:solidFill>
                    <a:srgbClr val="00B050"/>
                  </a:solidFill>
                </a:rPr>
                <a:t>74</a:t>
              </a:r>
              <a:r>
                <a:rPr lang="en-US" sz="1200" dirty="0" smtClean="0">
                  <a:solidFill>
                    <a:srgbClr val="00B050"/>
                  </a:solidFill>
                </a:rPr>
                <a:t>, 868 (1995), from </a:t>
              </a:r>
              <a:r>
                <a:rPr lang="en-US" sz="1200" baseline="30000" dirty="0" smtClean="0">
                  <a:solidFill>
                    <a:srgbClr val="00B050"/>
                  </a:solidFill>
                </a:rPr>
                <a:t>64</a:t>
              </a:r>
              <a:r>
                <a:rPr lang="en-US" sz="1200" dirty="0" smtClean="0">
                  <a:solidFill>
                    <a:srgbClr val="00B050"/>
                  </a:solidFill>
                </a:rPr>
                <a:t>Ni+</a:t>
              </a:r>
              <a:r>
                <a:rPr lang="en-US" sz="1200" baseline="30000" dirty="0" smtClean="0">
                  <a:solidFill>
                    <a:srgbClr val="00B050"/>
                  </a:solidFill>
                </a:rPr>
                <a:t>130</a:t>
              </a:r>
              <a:r>
                <a:rPr lang="en-US" sz="1200" dirty="0" smtClean="0">
                  <a:solidFill>
                    <a:srgbClr val="00B050"/>
                  </a:solidFill>
                </a:rPr>
                <a:t>Te DI reactions</a:t>
              </a:r>
              <a:endParaRPr lang="en-US" sz="1200" dirty="0">
                <a:solidFill>
                  <a:srgbClr val="00B050"/>
                </a:solidFill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1371600" y="4648200"/>
              <a:ext cx="365760" cy="22860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1371600" y="3962400"/>
              <a:ext cx="381000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1371600" y="4191000"/>
              <a:ext cx="762000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2"/>
          <p:cNvGrpSpPr/>
          <p:nvPr/>
        </p:nvGrpSpPr>
        <p:grpSpPr>
          <a:xfrm>
            <a:off x="228600" y="5078044"/>
            <a:ext cx="1965960" cy="1036752"/>
            <a:chOff x="228600" y="5078044"/>
            <a:chExt cx="1965960" cy="1036752"/>
          </a:xfrm>
        </p:grpSpPr>
        <p:cxnSp>
          <p:nvCxnSpPr>
            <p:cNvPr id="67" name="Straight Arrow Connector 66"/>
            <p:cNvCxnSpPr/>
            <p:nvPr/>
          </p:nvCxnSpPr>
          <p:spPr>
            <a:xfrm flipV="1">
              <a:off x="1371600" y="5078044"/>
              <a:ext cx="822960" cy="408356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228600" y="5468465"/>
              <a:ext cx="1828800" cy="646331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rgbClr val="0070C0"/>
                  </a:solidFill>
                </a:rPr>
                <a:t>Bernas</a:t>
              </a:r>
              <a:r>
                <a:rPr lang="en-US" sz="1200" dirty="0" smtClean="0">
                  <a:solidFill>
                    <a:srgbClr val="0070C0"/>
                  </a:solidFill>
                </a:rPr>
                <a:t> </a:t>
              </a:r>
              <a:r>
                <a:rPr lang="en-US" sz="1200" i="1" dirty="0" smtClean="0">
                  <a:solidFill>
                    <a:srgbClr val="0070C0"/>
                  </a:solidFill>
                </a:rPr>
                <a:t>et al., </a:t>
              </a:r>
              <a:r>
                <a:rPr lang="en-US" sz="1200" dirty="0" smtClean="0">
                  <a:solidFill>
                    <a:srgbClr val="0070C0"/>
                  </a:solidFill>
                </a:rPr>
                <a:t>PLB</a:t>
              </a:r>
              <a:r>
                <a:rPr lang="en-US" sz="1200" b="1" dirty="0" smtClean="0">
                  <a:solidFill>
                    <a:srgbClr val="0070C0"/>
                  </a:solidFill>
                </a:rPr>
                <a:t>113</a:t>
              </a:r>
              <a:r>
                <a:rPr lang="en-US" sz="1200" dirty="0" smtClean="0">
                  <a:solidFill>
                    <a:srgbClr val="0070C0"/>
                  </a:solidFill>
                </a:rPr>
                <a:t>, 279 (1982) and JPhLett</a:t>
              </a:r>
              <a:r>
                <a:rPr lang="en-US" sz="1200" b="1" dirty="0" smtClean="0">
                  <a:solidFill>
                    <a:srgbClr val="0070C0"/>
                  </a:solidFill>
                </a:rPr>
                <a:t>45</a:t>
              </a:r>
              <a:r>
                <a:rPr lang="en-US" sz="1200" dirty="0" smtClean="0">
                  <a:solidFill>
                    <a:srgbClr val="0070C0"/>
                  </a:solidFill>
                </a:rPr>
                <a:t>, 851 (1984), from </a:t>
              </a:r>
              <a:r>
                <a:rPr lang="en-US" sz="1200" baseline="30000" dirty="0" smtClean="0">
                  <a:solidFill>
                    <a:srgbClr val="0070C0"/>
                  </a:solidFill>
                </a:rPr>
                <a:t>70</a:t>
              </a:r>
              <a:r>
                <a:rPr lang="en-US" sz="1200" dirty="0" smtClean="0">
                  <a:solidFill>
                    <a:srgbClr val="0070C0"/>
                  </a:solidFill>
                </a:rPr>
                <a:t>Zn(</a:t>
              </a:r>
              <a:r>
                <a:rPr lang="en-US" sz="1200" baseline="30000" dirty="0" smtClean="0">
                  <a:solidFill>
                    <a:srgbClr val="0070C0"/>
                  </a:solidFill>
                </a:rPr>
                <a:t>14</a:t>
              </a:r>
              <a:r>
                <a:rPr lang="en-US" sz="1200" dirty="0" smtClean="0">
                  <a:solidFill>
                    <a:srgbClr val="0070C0"/>
                  </a:solidFill>
                </a:rPr>
                <a:t>C,</a:t>
              </a:r>
              <a:r>
                <a:rPr lang="en-US" sz="1200" baseline="30000" dirty="0" smtClean="0">
                  <a:solidFill>
                    <a:srgbClr val="0070C0"/>
                  </a:solidFill>
                </a:rPr>
                <a:t>16</a:t>
              </a:r>
              <a:r>
                <a:rPr lang="en-US" sz="1200" dirty="0" smtClean="0">
                  <a:solidFill>
                    <a:srgbClr val="0070C0"/>
                  </a:solidFill>
                </a:rPr>
                <a:t>O)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752600" y="3935046"/>
            <a:ext cx="699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0.86 </a:t>
            </a:r>
            <a:r>
              <a:rPr lang="en-US" sz="1200" dirty="0" err="1" smtClean="0">
                <a:solidFill>
                  <a:srgbClr val="00B050"/>
                </a:solidFill>
              </a:rPr>
              <a:t>ms</a:t>
            </a:r>
            <a:endParaRPr lang="en-US" sz="1200" baseline="-25000" dirty="0">
              <a:solidFill>
                <a:srgbClr val="00B05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14401" y="837881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(2</a:t>
            </a:r>
            <a:r>
              <a:rPr lang="en-US" sz="1600" baseline="30000" dirty="0" smtClean="0">
                <a:solidFill>
                  <a:srgbClr val="7030A0"/>
                </a:solidFill>
              </a:rPr>
              <a:t>-</a:t>
            </a:r>
            <a:r>
              <a:rPr lang="en-US" sz="1600" dirty="0" smtClean="0">
                <a:solidFill>
                  <a:srgbClr val="7030A0"/>
                </a:solidFill>
              </a:rPr>
              <a:t>)?!  </a:t>
            </a:r>
            <a:r>
              <a:rPr lang="en-US" sz="2400" b="1" dirty="0" smtClean="0">
                <a:solidFill>
                  <a:srgbClr val="7030A0"/>
                </a:solidFill>
              </a:rPr>
              <a:t>x</a:t>
            </a:r>
            <a:endParaRPr lang="en-US" sz="1600" b="1" dirty="0">
              <a:solidFill>
                <a:srgbClr val="7030A0"/>
              </a:solidFill>
            </a:endParaRPr>
          </a:p>
        </p:txBody>
      </p:sp>
      <p:grpSp>
        <p:nvGrpSpPr>
          <p:cNvPr id="71" name="Group 54"/>
          <p:cNvGrpSpPr/>
          <p:nvPr/>
        </p:nvGrpSpPr>
        <p:grpSpPr>
          <a:xfrm>
            <a:off x="144300" y="1212026"/>
            <a:ext cx="1211578" cy="1174293"/>
            <a:chOff x="203566" y="2006696"/>
            <a:chExt cx="1211578" cy="1174293"/>
          </a:xfrm>
        </p:grpSpPr>
        <p:sp>
          <p:nvSpPr>
            <p:cNvPr id="72" name="TextBox 71"/>
            <p:cNvSpPr txBox="1"/>
            <p:nvPr/>
          </p:nvSpPr>
          <p:spPr>
            <a:xfrm>
              <a:off x="203566" y="2349992"/>
              <a:ext cx="1211578" cy="830997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rgbClr val="7030A0"/>
                  </a:solidFill>
                </a:rPr>
                <a:t>Flavigny</a:t>
              </a:r>
              <a:r>
                <a:rPr lang="en-US" sz="1200" dirty="0" smtClean="0">
                  <a:solidFill>
                    <a:srgbClr val="7030A0"/>
                  </a:solidFill>
                </a:rPr>
                <a:t> </a:t>
              </a:r>
              <a:r>
                <a:rPr lang="en-US" sz="1200" i="1" dirty="0" smtClean="0">
                  <a:solidFill>
                    <a:srgbClr val="7030A0"/>
                  </a:solidFill>
                </a:rPr>
                <a:t>et al</a:t>
              </a:r>
              <a:r>
                <a:rPr lang="en-US" sz="1200" dirty="0" smtClean="0">
                  <a:solidFill>
                    <a:srgbClr val="7030A0"/>
                  </a:solidFill>
                </a:rPr>
                <a:t>., PRC</a:t>
              </a:r>
              <a:r>
                <a:rPr lang="en-US" sz="1200" b="1" dirty="0" smtClean="0">
                  <a:solidFill>
                    <a:srgbClr val="7030A0"/>
                  </a:solidFill>
                </a:rPr>
                <a:t>91</a:t>
              </a:r>
              <a:r>
                <a:rPr lang="en-US" sz="1200" dirty="0" smtClean="0">
                  <a:solidFill>
                    <a:srgbClr val="7030A0"/>
                  </a:solidFill>
                </a:rPr>
                <a:t>, 034310 (2015), from </a:t>
              </a:r>
              <a:r>
                <a:rPr lang="en-US" sz="1200" dirty="0" err="1" smtClean="0">
                  <a:solidFill>
                    <a:srgbClr val="7030A0"/>
                  </a:solidFill>
                </a:rPr>
                <a:t>Mn</a:t>
              </a:r>
              <a:r>
                <a:rPr lang="en-US" sz="1200" dirty="0" smtClean="0">
                  <a:solidFill>
                    <a:srgbClr val="7030A0"/>
                  </a:solidFill>
                </a:rPr>
                <a:t> </a:t>
              </a:r>
              <a:r>
                <a:rPr lang="en-US" sz="1200" dirty="0" smtClean="0">
                  <a:solidFill>
                    <a:srgbClr val="7030A0"/>
                  </a:solidFill>
                  <a:latin typeface="Symbol" panose="05050102010706020507" pitchFamily="18" charset="2"/>
                </a:rPr>
                <a:t>b</a:t>
              </a:r>
              <a:r>
                <a:rPr lang="en-US" sz="1200" dirty="0" smtClean="0">
                  <a:solidFill>
                    <a:srgbClr val="7030A0"/>
                  </a:solidFill>
                </a:rPr>
                <a:t> decay chain</a:t>
              </a:r>
              <a:endParaRPr lang="en-US" sz="1200" dirty="0">
                <a:solidFill>
                  <a:srgbClr val="7030A0"/>
                </a:solidFill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flipV="1">
              <a:off x="1232263" y="2006696"/>
              <a:ext cx="57151" cy="343296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279" t="1330"/>
          <a:stretch/>
        </p:blipFill>
        <p:spPr>
          <a:xfrm>
            <a:off x="6296150" y="101067"/>
            <a:ext cx="2627692" cy="329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9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0" grpId="0"/>
      <p:bldP spid="7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8267" t="10402" r="15762" b="5437"/>
          <a:stretch>
            <a:fillRect/>
          </a:stretch>
        </p:blipFill>
        <p:spPr bwMode="auto">
          <a:xfrm>
            <a:off x="1600200" y="838200"/>
            <a:ext cx="5105400" cy="575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Box 59"/>
          <p:cNvSpPr txBox="1"/>
          <p:nvPr/>
        </p:nvSpPr>
        <p:spPr>
          <a:xfrm>
            <a:off x="1371599" y="868659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(1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) </a:t>
            </a:r>
            <a:r>
              <a:rPr lang="en-US" sz="2000" b="1" dirty="0" smtClean="0"/>
              <a:t>x</a:t>
            </a:r>
            <a:endParaRPr lang="en-US" sz="1600" b="1" dirty="0"/>
          </a:p>
        </p:txBody>
      </p:sp>
      <p:grpSp>
        <p:nvGrpSpPr>
          <p:cNvPr id="11" name="Group 54"/>
          <p:cNvGrpSpPr/>
          <p:nvPr/>
        </p:nvGrpSpPr>
        <p:grpSpPr>
          <a:xfrm>
            <a:off x="342902" y="1259794"/>
            <a:ext cx="1211578" cy="2169135"/>
            <a:chOff x="203566" y="1295400"/>
            <a:chExt cx="1211578" cy="2169135"/>
          </a:xfrm>
        </p:grpSpPr>
        <p:sp>
          <p:nvSpPr>
            <p:cNvPr id="44" name="TextBox 43"/>
            <p:cNvSpPr txBox="1"/>
            <p:nvPr/>
          </p:nvSpPr>
          <p:spPr>
            <a:xfrm>
              <a:off x="203566" y="2633538"/>
              <a:ext cx="1142998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Liddick </a:t>
              </a:r>
              <a:r>
                <a:rPr lang="en-US" sz="1200" i="1" dirty="0" smtClean="0"/>
                <a:t>et al</a:t>
              </a:r>
              <a:r>
                <a:rPr lang="en-US" sz="1200" dirty="0" smtClean="0"/>
                <a:t>., PRC</a:t>
              </a:r>
              <a:r>
                <a:rPr lang="en-US" sz="1200" b="1" dirty="0" smtClean="0"/>
                <a:t>85</a:t>
              </a:r>
              <a:r>
                <a:rPr lang="en-US" sz="1200" dirty="0" smtClean="0"/>
                <a:t>, 014328 (2012), from Fe </a:t>
              </a:r>
              <a:r>
                <a:rPr lang="en-US" sz="1200" dirty="0" smtClean="0">
                  <a:latin typeface="Symbol" panose="05050102010706020507" pitchFamily="18" charset="2"/>
                </a:rPr>
                <a:t>b</a:t>
              </a:r>
              <a:r>
                <a:rPr lang="en-US" sz="1200" dirty="0" smtClean="0"/>
                <a:t> decay chain</a:t>
              </a:r>
              <a:endParaRPr lang="en-US" sz="1200" dirty="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V="1">
              <a:off x="1296553" y="1295400"/>
              <a:ext cx="118591" cy="13531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1862546" y="4838923"/>
            <a:ext cx="664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211 ns</a:t>
            </a:r>
            <a:endParaRPr lang="en-US" sz="1200" baseline="-25000" dirty="0">
              <a:solidFill>
                <a:srgbClr val="0070C0"/>
              </a:solidFill>
            </a:endParaRPr>
          </a:p>
        </p:txBody>
      </p:sp>
      <p:grpSp>
        <p:nvGrpSpPr>
          <p:cNvPr id="59" name="Group 61"/>
          <p:cNvGrpSpPr/>
          <p:nvPr/>
        </p:nvGrpSpPr>
        <p:grpSpPr>
          <a:xfrm>
            <a:off x="408528" y="3624946"/>
            <a:ext cx="1725072" cy="1251854"/>
            <a:chOff x="408528" y="3624946"/>
            <a:chExt cx="1725072" cy="1251854"/>
          </a:xfrm>
        </p:grpSpPr>
        <p:sp>
          <p:nvSpPr>
            <p:cNvPr id="62" name="TextBox 61"/>
            <p:cNvSpPr txBox="1"/>
            <p:nvPr/>
          </p:nvSpPr>
          <p:spPr>
            <a:xfrm>
              <a:off x="408528" y="3624946"/>
              <a:ext cx="963071" cy="101566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B050"/>
                  </a:solidFill>
                </a:rPr>
                <a:t>Broda </a:t>
              </a:r>
              <a:r>
                <a:rPr lang="en-US" sz="1200" i="1" dirty="0" smtClean="0">
                  <a:solidFill>
                    <a:srgbClr val="00B050"/>
                  </a:solidFill>
                </a:rPr>
                <a:t>et al., </a:t>
              </a:r>
              <a:r>
                <a:rPr lang="en-US" sz="1200" dirty="0" smtClean="0">
                  <a:solidFill>
                    <a:srgbClr val="00B050"/>
                  </a:solidFill>
                </a:rPr>
                <a:t>PRL</a:t>
              </a:r>
              <a:r>
                <a:rPr lang="en-US" sz="1200" b="1" dirty="0" smtClean="0">
                  <a:solidFill>
                    <a:srgbClr val="00B050"/>
                  </a:solidFill>
                </a:rPr>
                <a:t>74</a:t>
              </a:r>
              <a:r>
                <a:rPr lang="en-US" sz="1200" dirty="0" smtClean="0">
                  <a:solidFill>
                    <a:srgbClr val="00B050"/>
                  </a:solidFill>
                </a:rPr>
                <a:t>, 868 (1995), from </a:t>
              </a:r>
              <a:r>
                <a:rPr lang="en-US" sz="1200" baseline="30000" dirty="0" smtClean="0">
                  <a:solidFill>
                    <a:srgbClr val="00B050"/>
                  </a:solidFill>
                </a:rPr>
                <a:t>64</a:t>
              </a:r>
              <a:r>
                <a:rPr lang="en-US" sz="1200" dirty="0" smtClean="0">
                  <a:solidFill>
                    <a:srgbClr val="00B050"/>
                  </a:solidFill>
                </a:rPr>
                <a:t>Ni+</a:t>
              </a:r>
              <a:r>
                <a:rPr lang="en-US" sz="1200" baseline="30000" dirty="0" smtClean="0">
                  <a:solidFill>
                    <a:srgbClr val="00B050"/>
                  </a:solidFill>
                </a:rPr>
                <a:t>130</a:t>
              </a:r>
              <a:r>
                <a:rPr lang="en-US" sz="1200" dirty="0" smtClean="0">
                  <a:solidFill>
                    <a:srgbClr val="00B050"/>
                  </a:solidFill>
                </a:rPr>
                <a:t>Te DI reactions</a:t>
              </a:r>
              <a:endParaRPr lang="en-US" sz="1200" dirty="0">
                <a:solidFill>
                  <a:srgbClr val="00B050"/>
                </a:solidFill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1371600" y="4648200"/>
              <a:ext cx="365760" cy="22860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1371600" y="3962400"/>
              <a:ext cx="381000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1371600" y="4191000"/>
              <a:ext cx="762000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2"/>
          <p:cNvGrpSpPr/>
          <p:nvPr/>
        </p:nvGrpSpPr>
        <p:grpSpPr>
          <a:xfrm>
            <a:off x="228600" y="5078044"/>
            <a:ext cx="1965960" cy="1036752"/>
            <a:chOff x="228600" y="5078044"/>
            <a:chExt cx="1965960" cy="1036752"/>
          </a:xfrm>
        </p:grpSpPr>
        <p:cxnSp>
          <p:nvCxnSpPr>
            <p:cNvPr id="67" name="Straight Arrow Connector 66"/>
            <p:cNvCxnSpPr/>
            <p:nvPr/>
          </p:nvCxnSpPr>
          <p:spPr>
            <a:xfrm flipV="1">
              <a:off x="1371600" y="5078044"/>
              <a:ext cx="822960" cy="408356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228600" y="5468465"/>
              <a:ext cx="1828800" cy="646331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rgbClr val="0070C0"/>
                  </a:solidFill>
                </a:rPr>
                <a:t>Bernas</a:t>
              </a:r>
              <a:r>
                <a:rPr lang="en-US" sz="1200" dirty="0" smtClean="0">
                  <a:solidFill>
                    <a:srgbClr val="0070C0"/>
                  </a:solidFill>
                </a:rPr>
                <a:t> </a:t>
              </a:r>
              <a:r>
                <a:rPr lang="en-US" sz="1200" i="1" dirty="0" smtClean="0">
                  <a:solidFill>
                    <a:srgbClr val="0070C0"/>
                  </a:solidFill>
                </a:rPr>
                <a:t>et al., </a:t>
              </a:r>
              <a:r>
                <a:rPr lang="en-US" sz="1200" dirty="0" smtClean="0">
                  <a:solidFill>
                    <a:srgbClr val="0070C0"/>
                  </a:solidFill>
                </a:rPr>
                <a:t>PLB</a:t>
              </a:r>
              <a:r>
                <a:rPr lang="en-US" sz="1200" b="1" dirty="0" smtClean="0">
                  <a:solidFill>
                    <a:srgbClr val="0070C0"/>
                  </a:solidFill>
                </a:rPr>
                <a:t>113</a:t>
              </a:r>
              <a:r>
                <a:rPr lang="en-US" sz="1200" dirty="0" smtClean="0">
                  <a:solidFill>
                    <a:srgbClr val="0070C0"/>
                  </a:solidFill>
                </a:rPr>
                <a:t>, 279 (1982) and JPhLett</a:t>
              </a:r>
              <a:r>
                <a:rPr lang="en-US" sz="1200" b="1" dirty="0" smtClean="0">
                  <a:solidFill>
                    <a:srgbClr val="0070C0"/>
                  </a:solidFill>
                </a:rPr>
                <a:t>45</a:t>
              </a:r>
              <a:r>
                <a:rPr lang="en-US" sz="1200" dirty="0" smtClean="0">
                  <a:solidFill>
                    <a:srgbClr val="0070C0"/>
                  </a:solidFill>
                </a:rPr>
                <a:t>, 851 (1984), from </a:t>
              </a:r>
              <a:r>
                <a:rPr lang="en-US" sz="1200" baseline="30000" dirty="0" smtClean="0">
                  <a:solidFill>
                    <a:srgbClr val="0070C0"/>
                  </a:solidFill>
                </a:rPr>
                <a:t>70</a:t>
              </a:r>
              <a:r>
                <a:rPr lang="en-US" sz="1200" dirty="0" smtClean="0">
                  <a:solidFill>
                    <a:srgbClr val="0070C0"/>
                  </a:solidFill>
                </a:rPr>
                <a:t>Zn(</a:t>
              </a:r>
              <a:r>
                <a:rPr lang="en-US" sz="1200" baseline="30000" dirty="0" smtClean="0">
                  <a:solidFill>
                    <a:srgbClr val="0070C0"/>
                  </a:solidFill>
                </a:rPr>
                <a:t>14</a:t>
              </a:r>
              <a:r>
                <a:rPr lang="en-US" sz="1200" dirty="0" smtClean="0">
                  <a:solidFill>
                    <a:srgbClr val="0070C0"/>
                  </a:solidFill>
                </a:rPr>
                <a:t>C,</a:t>
              </a:r>
              <a:r>
                <a:rPr lang="en-US" sz="1200" baseline="30000" dirty="0" smtClean="0">
                  <a:solidFill>
                    <a:srgbClr val="0070C0"/>
                  </a:solidFill>
                </a:rPr>
                <a:t>16</a:t>
              </a:r>
              <a:r>
                <a:rPr lang="en-US" sz="1200" dirty="0" smtClean="0">
                  <a:solidFill>
                    <a:srgbClr val="0070C0"/>
                  </a:solidFill>
                </a:rPr>
                <a:t>O)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752600" y="3935046"/>
            <a:ext cx="699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0.86 </a:t>
            </a:r>
            <a:r>
              <a:rPr lang="en-US" sz="1200" dirty="0" err="1" smtClean="0">
                <a:solidFill>
                  <a:srgbClr val="00B050"/>
                </a:solidFill>
              </a:rPr>
              <a:t>ms</a:t>
            </a:r>
            <a:endParaRPr lang="en-US" sz="1200" baseline="-25000" dirty="0">
              <a:solidFill>
                <a:srgbClr val="00B05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14401" y="837881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(2</a:t>
            </a:r>
            <a:r>
              <a:rPr lang="en-US" sz="1600" baseline="30000" dirty="0" smtClean="0">
                <a:solidFill>
                  <a:srgbClr val="7030A0"/>
                </a:solidFill>
              </a:rPr>
              <a:t>-</a:t>
            </a:r>
            <a:r>
              <a:rPr lang="en-US" sz="1600" dirty="0" smtClean="0">
                <a:solidFill>
                  <a:srgbClr val="7030A0"/>
                </a:solidFill>
              </a:rPr>
              <a:t>)?!  </a:t>
            </a:r>
            <a:r>
              <a:rPr lang="en-US" sz="2400" b="1" dirty="0" smtClean="0">
                <a:solidFill>
                  <a:srgbClr val="7030A0"/>
                </a:solidFill>
              </a:rPr>
              <a:t>x</a:t>
            </a:r>
            <a:endParaRPr lang="en-US" sz="1600" b="1" dirty="0">
              <a:solidFill>
                <a:srgbClr val="7030A0"/>
              </a:solidFill>
            </a:endParaRPr>
          </a:p>
        </p:txBody>
      </p:sp>
      <p:grpSp>
        <p:nvGrpSpPr>
          <p:cNvPr id="71" name="Group 54"/>
          <p:cNvGrpSpPr/>
          <p:nvPr/>
        </p:nvGrpSpPr>
        <p:grpSpPr>
          <a:xfrm>
            <a:off x="144300" y="1212026"/>
            <a:ext cx="1211578" cy="1174293"/>
            <a:chOff x="203566" y="2006696"/>
            <a:chExt cx="1211578" cy="1174293"/>
          </a:xfrm>
        </p:grpSpPr>
        <p:sp>
          <p:nvSpPr>
            <p:cNvPr id="72" name="TextBox 71"/>
            <p:cNvSpPr txBox="1"/>
            <p:nvPr/>
          </p:nvSpPr>
          <p:spPr>
            <a:xfrm>
              <a:off x="203566" y="2349992"/>
              <a:ext cx="1211578" cy="830997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rgbClr val="7030A0"/>
                  </a:solidFill>
                </a:rPr>
                <a:t>Flavigny</a:t>
              </a:r>
              <a:r>
                <a:rPr lang="en-US" sz="1200" dirty="0" smtClean="0">
                  <a:solidFill>
                    <a:srgbClr val="7030A0"/>
                  </a:solidFill>
                </a:rPr>
                <a:t> </a:t>
              </a:r>
              <a:r>
                <a:rPr lang="en-US" sz="1200" i="1" dirty="0" smtClean="0">
                  <a:solidFill>
                    <a:srgbClr val="7030A0"/>
                  </a:solidFill>
                </a:rPr>
                <a:t>et al</a:t>
              </a:r>
              <a:r>
                <a:rPr lang="en-US" sz="1200" dirty="0" smtClean="0">
                  <a:solidFill>
                    <a:srgbClr val="7030A0"/>
                  </a:solidFill>
                </a:rPr>
                <a:t>., PRC</a:t>
              </a:r>
              <a:r>
                <a:rPr lang="en-US" sz="1200" b="1" dirty="0" smtClean="0">
                  <a:solidFill>
                    <a:srgbClr val="7030A0"/>
                  </a:solidFill>
                </a:rPr>
                <a:t>91</a:t>
              </a:r>
              <a:r>
                <a:rPr lang="en-US" sz="1200" dirty="0" smtClean="0">
                  <a:solidFill>
                    <a:srgbClr val="7030A0"/>
                  </a:solidFill>
                </a:rPr>
                <a:t>, 034310 (2015), from </a:t>
              </a:r>
              <a:r>
                <a:rPr lang="en-US" sz="1200" dirty="0" err="1" smtClean="0">
                  <a:solidFill>
                    <a:srgbClr val="7030A0"/>
                  </a:solidFill>
                </a:rPr>
                <a:t>Mn</a:t>
              </a:r>
              <a:r>
                <a:rPr lang="en-US" sz="1200" dirty="0" smtClean="0">
                  <a:solidFill>
                    <a:srgbClr val="7030A0"/>
                  </a:solidFill>
                </a:rPr>
                <a:t> </a:t>
              </a:r>
              <a:r>
                <a:rPr lang="en-US" sz="1200" dirty="0" smtClean="0">
                  <a:solidFill>
                    <a:srgbClr val="7030A0"/>
                  </a:solidFill>
                  <a:latin typeface="Symbol" panose="05050102010706020507" pitchFamily="18" charset="2"/>
                </a:rPr>
                <a:t>b</a:t>
              </a:r>
              <a:r>
                <a:rPr lang="en-US" sz="1200" dirty="0" smtClean="0">
                  <a:solidFill>
                    <a:srgbClr val="7030A0"/>
                  </a:solidFill>
                </a:rPr>
                <a:t> decay chain</a:t>
              </a:r>
              <a:endParaRPr lang="en-US" sz="1200" dirty="0">
                <a:solidFill>
                  <a:srgbClr val="7030A0"/>
                </a:solidFill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flipV="1">
              <a:off x="1232263" y="2006696"/>
              <a:ext cx="57151" cy="343296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68"/>
          <p:cNvGrpSpPr/>
          <p:nvPr/>
        </p:nvGrpSpPr>
        <p:grpSpPr>
          <a:xfrm>
            <a:off x="3810000" y="2264226"/>
            <a:ext cx="5029200" cy="1945062"/>
            <a:chOff x="3810000" y="2264226"/>
            <a:chExt cx="5029200" cy="1945062"/>
          </a:xfrm>
        </p:grpSpPr>
        <p:sp>
          <p:nvSpPr>
            <p:cNvPr id="23" name="TextBox 22"/>
            <p:cNvSpPr txBox="1"/>
            <p:nvPr/>
          </p:nvSpPr>
          <p:spPr>
            <a:xfrm>
              <a:off x="6442913" y="2811946"/>
              <a:ext cx="6607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t</a:t>
              </a:r>
              <a:r>
                <a:rPr lang="en-US" sz="1000" baseline="-25000" dirty="0" smtClean="0">
                  <a:solidFill>
                    <a:srgbClr val="FF0000"/>
                  </a:solidFill>
                </a:rPr>
                <a:t>1/2</a:t>
              </a:r>
              <a:r>
                <a:rPr lang="en-US" sz="1000" dirty="0" smtClean="0">
                  <a:solidFill>
                    <a:srgbClr val="FF0000"/>
                  </a:solidFill>
                </a:rPr>
                <a:t>=23ns</a:t>
              </a:r>
              <a:endParaRPr lang="en-US" sz="1000" baseline="300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6575942" y="3048000"/>
              <a:ext cx="533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6726394" y="3276600"/>
              <a:ext cx="0" cy="932688"/>
            </a:xfrm>
            <a:prstGeom prst="straightConnector1">
              <a:avLst/>
            </a:prstGeom>
            <a:ln>
              <a:solidFill>
                <a:srgbClr val="FF0000"/>
              </a:solidFill>
              <a:headEnd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5740120" y="3048000"/>
              <a:ext cx="0" cy="274320"/>
            </a:xfrm>
            <a:prstGeom prst="straightConnector1">
              <a:avLst/>
            </a:prstGeom>
            <a:ln>
              <a:solidFill>
                <a:srgbClr val="FF0000"/>
              </a:solidFill>
              <a:headEnd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575942" y="3269776"/>
              <a:ext cx="533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6858000" y="3048000"/>
              <a:ext cx="0" cy="228600"/>
            </a:xfrm>
            <a:prstGeom prst="straightConnector1">
              <a:avLst/>
            </a:prstGeom>
            <a:ln>
              <a:solidFill>
                <a:srgbClr val="FF0000"/>
              </a:solidFill>
              <a:headEnd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6964344" y="3276600"/>
              <a:ext cx="0" cy="685800"/>
            </a:xfrm>
            <a:prstGeom prst="straightConnector1">
              <a:avLst/>
            </a:prstGeom>
            <a:ln>
              <a:solidFill>
                <a:srgbClr val="FF0000"/>
              </a:solidFill>
              <a:headEnd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7033142" y="3124200"/>
              <a:ext cx="7248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3999  6</a:t>
              </a:r>
              <a:r>
                <a:rPr lang="en-US" sz="1200" baseline="30000" dirty="0" smtClean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39966" y="2909248"/>
              <a:ext cx="6992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4208  8</a:t>
              </a:r>
              <a:r>
                <a:rPr lang="en-US" sz="1200" baseline="30000" dirty="0" smtClean="0">
                  <a:solidFill>
                    <a:srgbClr val="FF0000"/>
                  </a:solidFill>
                </a:rPr>
                <a:t>+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486400" y="3048000"/>
              <a:ext cx="1097280" cy="0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810000" y="3962400"/>
              <a:ext cx="2834640" cy="0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389808" y="2264226"/>
              <a:ext cx="3449392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Ishii </a:t>
              </a:r>
              <a:r>
                <a:rPr lang="en-US" sz="1200" i="1" dirty="0" smtClean="0">
                  <a:solidFill>
                    <a:srgbClr val="FF0000"/>
                  </a:solidFill>
                </a:rPr>
                <a:t>et al., </a:t>
              </a:r>
              <a:r>
                <a:rPr lang="en-US" sz="1200" dirty="0" smtClean="0">
                  <a:solidFill>
                    <a:srgbClr val="FF0000"/>
                  </a:solidFill>
                </a:rPr>
                <a:t>PRL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84</a:t>
              </a:r>
              <a:r>
                <a:rPr lang="en-US" sz="1200" dirty="0" smtClean="0">
                  <a:solidFill>
                    <a:srgbClr val="FF0000"/>
                  </a:solidFill>
                </a:rPr>
                <a:t>, 39 (2000), “isomer-scope” following </a:t>
              </a:r>
              <a:r>
                <a:rPr lang="en-US" sz="1200" baseline="30000" dirty="0" smtClean="0">
                  <a:solidFill>
                    <a:srgbClr val="FF0000"/>
                  </a:solidFill>
                </a:rPr>
                <a:t>70</a:t>
              </a:r>
              <a:r>
                <a:rPr lang="en-US" sz="1200" dirty="0" smtClean="0">
                  <a:solidFill>
                    <a:srgbClr val="FF0000"/>
                  </a:solidFill>
                </a:rPr>
                <a:t>Zn+</a:t>
              </a:r>
              <a:r>
                <a:rPr lang="en-US" sz="1200" baseline="30000" dirty="0" smtClean="0">
                  <a:solidFill>
                    <a:srgbClr val="FF0000"/>
                  </a:solidFill>
                </a:rPr>
                <a:t>198</a:t>
              </a:r>
              <a:r>
                <a:rPr lang="en-US" sz="1200" dirty="0" smtClean="0">
                  <a:solidFill>
                    <a:srgbClr val="FF0000"/>
                  </a:solidFill>
                </a:rPr>
                <a:t>Pt DI reactions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6575942" y="3962400"/>
              <a:ext cx="533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7033142" y="3815024"/>
              <a:ext cx="7248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3148  4</a:t>
              </a:r>
              <a:r>
                <a:rPr lang="en-US" sz="1200" baseline="30000" dirty="0" smtClean="0">
                  <a:solidFill>
                    <a:srgbClr val="FF0000"/>
                  </a:solidFill>
                </a:rPr>
                <a:t>+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501472" y="3048000"/>
              <a:ext cx="0" cy="576072"/>
            </a:xfrm>
            <a:prstGeom prst="straightConnector1">
              <a:avLst/>
            </a:prstGeom>
            <a:ln>
              <a:solidFill>
                <a:srgbClr val="FF0000"/>
              </a:solidFill>
              <a:headEnd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960936" y="4204303"/>
              <a:ext cx="795528" cy="0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340158" y="372751"/>
            <a:ext cx="337541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Mueller </a:t>
            </a:r>
            <a:r>
              <a:rPr lang="en-US" sz="1200" i="1" dirty="0" smtClean="0"/>
              <a:t>et al., </a:t>
            </a:r>
            <a:r>
              <a:rPr lang="en-US" sz="1200" dirty="0" smtClean="0"/>
              <a:t>PRC</a:t>
            </a:r>
            <a:r>
              <a:rPr lang="en-US" sz="1200" b="1" dirty="0" smtClean="0"/>
              <a:t>61</a:t>
            </a:r>
            <a:r>
              <a:rPr lang="en-US" sz="1200" dirty="0" smtClean="0"/>
              <a:t>, 054308 (2000), from </a:t>
            </a:r>
            <a:r>
              <a:rPr lang="en-US" sz="1200" dirty="0" smtClean="0">
                <a:latin typeface="Symbol" panose="05050102010706020507" pitchFamily="18" charset="2"/>
              </a:rPr>
              <a:t>b</a:t>
            </a:r>
            <a:r>
              <a:rPr lang="en-US" sz="1200" dirty="0" smtClean="0"/>
              <a:t> decay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537" y="4501677"/>
            <a:ext cx="206795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0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2209" y="1228725"/>
            <a:ext cx="8272133" cy="2776116"/>
          </a:xfrm>
        </p:spPr>
        <p:txBody>
          <a:bodyPr/>
          <a:lstStyle/>
          <a:p>
            <a:r>
              <a:rPr lang="en-US" dirty="0" smtClean="0"/>
              <a:t>Level and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 properties</a:t>
            </a:r>
          </a:p>
          <a:p>
            <a:pPr lvl="1"/>
            <a:r>
              <a:rPr lang="en-US" dirty="0" smtClean="0"/>
              <a:t>Measured </a:t>
            </a:r>
            <a:r>
              <a:rPr lang="en-US" dirty="0" err="1" smtClean="0"/>
              <a:t>E</a:t>
            </a:r>
            <a:r>
              <a:rPr lang="en-US" baseline="-25000" dirty="0" err="1" smtClean="0">
                <a:latin typeface="Symbol" panose="05050102010706020507" pitchFamily="18" charset="2"/>
              </a:rPr>
              <a:t>g</a:t>
            </a:r>
            <a:r>
              <a:rPr lang="en-US" dirty="0" err="1" smtClean="0"/>
              <a:t>’s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level energies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Efficiency-corrected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dirty="0" smtClean="0">
                <a:sym typeface="Wingdings" panose="05000000000000000000" pitchFamily="2" charset="2"/>
              </a:rPr>
              <a:t> peak areas  intensities, branching ratios, level populations</a:t>
            </a:r>
          </a:p>
          <a:p>
            <a:pPr lvl="1"/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dirty="0" smtClean="0">
                <a:sym typeface="Wingdings" panose="05000000000000000000" pitchFamily="2" charset="2"/>
              </a:rPr>
              <a:t> AD</a:t>
            </a:r>
            <a:r>
              <a:rPr lang="en-US" dirty="0" smtClean="0"/>
              <a:t>s/ACs, 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/>
              <a:t>polarizations, internal conversion </a:t>
            </a:r>
            <a:r>
              <a:rPr lang="en-US" dirty="0" smtClean="0">
                <a:sym typeface="Wingdings" panose="05000000000000000000" pitchFamily="2" charset="2"/>
              </a:rPr>
              <a:t> multipolarity  level spin, parity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6706" y="3119468"/>
            <a:ext cx="6261554" cy="2455781"/>
            <a:chOff x="406706" y="3119468"/>
            <a:chExt cx="6261554" cy="2455781"/>
          </a:xfrm>
        </p:grpSpPr>
        <p:sp>
          <p:nvSpPr>
            <p:cNvPr id="13" name="TextBox 12"/>
            <p:cNvSpPr txBox="1"/>
            <p:nvPr/>
          </p:nvSpPr>
          <p:spPr>
            <a:xfrm>
              <a:off x="406706" y="3343121"/>
              <a:ext cx="48070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Intensity of EM field (emitted photon) given by </a:t>
              </a:r>
              <a:r>
                <a:rPr lang="en-US" sz="2000" dirty="0" err="1" smtClean="0"/>
                <a:t>Poynting</a:t>
              </a:r>
              <a:r>
                <a:rPr lang="en-US" sz="2000" dirty="0" smtClean="0"/>
                <a:t> vector, which depends on spherical harmonics </a:t>
              </a:r>
              <a:r>
                <a:rPr lang="en-US" sz="2000" dirty="0" err="1" smtClean="0"/>
                <a:t>Y</a:t>
              </a:r>
              <a:r>
                <a:rPr lang="en-US" sz="2000" baseline="-25000" dirty="0" err="1" smtClean="0"/>
                <a:t>lm</a:t>
              </a:r>
              <a:r>
                <a:rPr lang="en-US" sz="2000" dirty="0" smtClean="0"/>
                <a:t>(</a:t>
              </a:r>
              <a:r>
                <a:rPr lang="en-US" sz="2000" dirty="0" err="1" smtClean="0">
                  <a:latin typeface="Symbol" panose="05050102010706020507" pitchFamily="18" charset="2"/>
                </a:rPr>
                <a:t>q,f</a:t>
              </a:r>
              <a:r>
                <a:rPr lang="en-US" sz="2000" dirty="0" smtClean="0"/>
                <a:t>), where </a:t>
              </a:r>
              <a:r>
                <a:rPr lang="en-US" sz="2000" dirty="0" smtClean="0">
                  <a:latin typeface="Symbol" panose="05050102010706020507" pitchFamily="18" charset="2"/>
                </a:rPr>
                <a:t>q</a:t>
              </a:r>
              <a:r>
                <a:rPr lang="en-US" sz="2000" dirty="0" smtClean="0"/>
                <a:t> is relative to quantization axis</a:t>
              </a:r>
            </a:p>
          </p:txBody>
        </p:sp>
        <p:sp>
          <p:nvSpPr>
            <p:cNvPr id="33" name="Explosion 1 32"/>
            <p:cNvSpPr/>
            <p:nvPr/>
          </p:nvSpPr>
          <p:spPr>
            <a:xfrm>
              <a:off x="5294191" y="5094565"/>
              <a:ext cx="359751" cy="461440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 rot="19715473">
              <a:off x="5495447" y="4707164"/>
              <a:ext cx="1172813" cy="283730"/>
            </a:xfrm>
            <a:custGeom>
              <a:avLst/>
              <a:gdLst>
                <a:gd name="connsiteX0" fmla="*/ 0 w 671513"/>
                <a:gd name="connsiteY0" fmla="*/ 81297 h 197979"/>
                <a:gd name="connsiteX1" fmla="*/ 69056 w 671513"/>
                <a:gd name="connsiteY1" fmla="*/ 83679 h 197979"/>
                <a:gd name="connsiteX2" fmla="*/ 128588 w 671513"/>
                <a:gd name="connsiteY2" fmla="*/ 2716 h 197979"/>
                <a:gd name="connsiteX3" fmla="*/ 207169 w 671513"/>
                <a:gd name="connsiteY3" fmla="*/ 197979 h 197979"/>
                <a:gd name="connsiteX4" fmla="*/ 295275 w 671513"/>
                <a:gd name="connsiteY4" fmla="*/ 2716 h 197979"/>
                <a:gd name="connsiteX5" fmla="*/ 376238 w 671513"/>
                <a:gd name="connsiteY5" fmla="*/ 193216 h 197979"/>
                <a:gd name="connsiteX6" fmla="*/ 452438 w 671513"/>
                <a:gd name="connsiteY6" fmla="*/ 5097 h 197979"/>
                <a:gd name="connsiteX7" fmla="*/ 521494 w 671513"/>
                <a:gd name="connsiteY7" fmla="*/ 195597 h 197979"/>
                <a:gd name="connsiteX8" fmla="*/ 583406 w 671513"/>
                <a:gd name="connsiteY8" fmla="*/ 86060 h 197979"/>
                <a:gd name="connsiteX9" fmla="*/ 671513 w 671513"/>
                <a:gd name="connsiteY9" fmla="*/ 76535 h 197979"/>
                <a:gd name="connsiteX0" fmla="*/ 0 w 671513"/>
                <a:gd name="connsiteY0" fmla="*/ 83689 h 197990"/>
                <a:gd name="connsiteX1" fmla="*/ 69056 w 671513"/>
                <a:gd name="connsiteY1" fmla="*/ 83690 h 197990"/>
                <a:gd name="connsiteX2" fmla="*/ 128588 w 671513"/>
                <a:gd name="connsiteY2" fmla="*/ 2727 h 197990"/>
                <a:gd name="connsiteX3" fmla="*/ 207169 w 671513"/>
                <a:gd name="connsiteY3" fmla="*/ 197990 h 197990"/>
                <a:gd name="connsiteX4" fmla="*/ 295275 w 671513"/>
                <a:gd name="connsiteY4" fmla="*/ 2727 h 197990"/>
                <a:gd name="connsiteX5" fmla="*/ 376238 w 671513"/>
                <a:gd name="connsiteY5" fmla="*/ 193227 h 197990"/>
                <a:gd name="connsiteX6" fmla="*/ 452438 w 671513"/>
                <a:gd name="connsiteY6" fmla="*/ 5108 h 197990"/>
                <a:gd name="connsiteX7" fmla="*/ 521494 w 671513"/>
                <a:gd name="connsiteY7" fmla="*/ 195608 h 197990"/>
                <a:gd name="connsiteX8" fmla="*/ 583406 w 671513"/>
                <a:gd name="connsiteY8" fmla="*/ 86071 h 197990"/>
                <a:gd name="connsiteX9" fmla="*/ 671513 w 671513"/>
                <a:gd name="connsiteY9" fmla="*/ 76546 h 197990"/>
                <a:gd name="connsiteX0" fmla="*/ 0 w 671513"/>
                <a:gd name="connsiteY0" fmla="*/ 83689 h 197990"/>
                <a:gd name="connsiteX1" fmla="*/ 69056 w 671513"/>
                <a:gd name="connsiteY1" fmla="*/ 83690 h 197990"/>
                <a:gd name="connsiteX2" fmla="*/ 128588 w 671513"/>
                <a:gd name="connsiteY2" fmla="*/ 2727 h 197990"/>
                <a:gd name="connsiteX3" fmla="*/ 207169 w 671513"/>
                <a:gd name="connsiteY3" fmla="*/ 197990 h 197990"/>
                <a:gd name="connsiteX4" fmla="*/ 295275 w 671513"/>
                <a:gd name="connsiteY4" fmla="*/ 2727 h 197990"/>
                <a:gd name="connsiteX5" fmla="*/ 376238 w 671513"/>
                <a:gd name="connsiteY5" fmla="*/ 193227 h 197990"/>
                <a:gd name="connsiteX6" fmla="*/ 452438 w 671513"/>
                <a:gd name="connsiteY6" fmla="*/ 5108 h 197990"/>
                <a:gd name="connsiteX7" fmla="*/ 521494 w 671513"/>
                <a:gd name="connsiteY7" fmla="*/ 195608 h 197990"/>
                <a:gd name="connsiteX8" fmla="*/ 583406 w 671513"/>
                <a:gd name="connsiteY8" fmla="*/ 86071 h 197990"/>
                <a:gd name="connsiteX9" fmla="*/ 671513 w 671513"/>
                <a:gd name="connsiteY9" fmla="*/ 76546 h 197990"/>
                <a:gd name="connsiteX0" fmla="*/ 0 w 678656"/>
                <a:gd name="connsiteY0" fmla="*/ 90864 h 198021"/>
                <a:gd name="connsiteX1" fmla="*/ 76199 w 678656"/>
                <a:gd name="connsiteY1" fmla="*/ 83721 h 198021"/>
                <a:gd name="connsiteX2" fmla="*/ 135731 w 678656"/>
                <a:gd name="connsiteY2" fmla="*/ 2758 h 198021"/>
                <a:gd name="connsiteX3" fmla="*/ 214312 w 678656"/>
                <a:gd name="connsiteY3" fmla="*/ 198021 h 198021"/>
                <a:gd name="connsiteX4" fmla="*/ 302418 w 678656"/>
                <a:gd name="connsiteY4" fmla="*/ 2758 h 198021"/>
                <a:gd name="connsiteX5" fmla="*/ 383381 w 678656"/>
                <a:gd name="connsiteY5" fmla="*/ 193258 h 198021"/>
                <a:gd name="connsiteX6" fmla="*/ 459581 w 678656"/>
                <a:gd name="connsiteY6" fmla="*/ 5139 h 198021"/>
                <a:gd name="connsiteX7" fmla="*/ 528637 w 678656"/>
                <a:gd name="connsiteY7" fmla="*/ 195639 h 198021"/>
                <a:gd name="connsiteX8" fmla="*/ 590549 w 678656"/>
                <a:gd name="connsiteY8" fmla="*/ 86102 h 198021"/>
                <a:gd name="connsiteX9" fmla="*/ 678656 w 678656"/>
                <a:gd name="connsiteY9" fmla="*/ 76577 h 198021"/>
                <a:gd name="connsiteX0" fmla="*/ 0 w 678656"/>
                <a:gd name="connsiteY0" fmla="*/ 90864 h 198021"/>
                <a:gd name="connsiteX1" fmla="*/ 76199 w 678656"/>
                <a:gd name="connsiteY1" fmla="*/ 83721 h 198021"/>
                <a:gd name="connsiteX2" fmla="*/ 135731 w 678656"/>
                <a:gd name="connsiteY2" fmla="*/ 2758 h 198021"/>
                <a:gd name="connsiteX3" fmla="*/ 214312 w 678656"/>
                <a:gd name="connsiteY3" fmla="*/ 198021 h 198021"/>
                <a:gd name="connsiteX4" fmla="*/ 302418 w 678656"/>
                <a:gd name="connsiteY4" fmla="*/ 2758 h 198021"/>
                <a:gd name="connsiteX5" fmla="*/ 383381 w 678656"/>
                <a:gd name="connsiteY5" fmla="*/ 193258 h 198021"/>
                <a:gd name="connsiteX6" fmla="*/ 459581 w 678656"/>
                <a:gd name="connsiteY6" fmla="*/ 5139 h 198021"/>
                <a:gd name="connsiteX7" fmla="*/ 528637 w 678656"/>
                <a:gd name="connsiteY7" fmla="*/ 195639 h 198021"/>
                <a:gd name="connsiteX8" fmla="*/ 585787 w 678656"/>
                <a:gd name="connsiteY8" fmla="*/ 98008 h 198021"/>
                <a:gd name="connsiteX9" fmla="*/ 678656 w 678656"/>
                <a:gd name="connsiteY9" fmla="*/ 76577 h 198021"/>
                <a:gd name="connsiteX0" fmla="*/ 0 w 681037"/>
                <a:gd name="connsiteY0" fmla="*/ 90864 h 198021"/>
                <a:gd name="connsiteX1" fmla="*/ 76199 w 681037"/>
                <a:gd name="connsiteY1" fmla="*/ 83721 h 198021"/>
                <a:gd name="connsiteX2" fmla="*/ 135731 w 681037"/>
                <a:gd name="connsiteY2" fmla="*/ 2758 h 198021"/>
                <a:gd name="connsiteX3" fmla="*/ 214312 w 681037"/>
                <a:gd name="connsiteY3" fmla="*/ 198021 h 198021"/>
                <a:gd name="connsiteX4" fmla="*/ 302418 w 681037"/>
                <a:gd name="connsiteY4" fmla="*/ 2758 h 198021"/>
                <a:gd name="connsiteX5" fmla="*/ 383381 w 681037"/>
                <a:gd name="connsiteY5" fmla="*/ 193258 h 198021"/>
                <a:gd name="connsiteX6" fmla="*/ 459581 w 681037"/>
                <a:gd name="connsiteY6" fmla="*/ 5139 h 198021"/>
                <a:gd name="connsiteX7" fmla="*/ 528637 w 681037"/>
                <a:gd name="connsiteY7" fmla="*/ 195639 h 198021"/>
                <a:gd name="connsiteX8" fmla="*/ 585787 w 681037"/>
                <a:gd name="connsiteY8" fmla="*/ 98008 h 198021"/>
                <a:gd name="connsiteX9" fmla="*/ 681037 w 681037"/>
                <a:gd name="connsiteY9" fmla="*/ 88483 h 198021"/>
                <a:gd name="connsiteX0" fmla="*/ 0 w 681037"/>
                <a:gd name="connsiteY0" fmla="*/ 90864 h 198021"/>
                <a:gd name="connsiteX1" fmla="*/ 76199 w 681037"/>
                <a:gd name="connsiteY1" fmla="*/ 83721 h 198021"/>
                <a:gd name="connsiteX2" fmla="*/ 135731 w 681037"/>
                <a:gd name="connsiteY2" fmla="*/ 2758 h 198021"/>
                <a:gd name="connsiteX3" fmla="*/ 214312 w 681037"/>
                <a:gd name="connsiteY3" fmla="*/ 198021 h 198021"/>
                <a:gd name="connsiteX4" fmla="*/ 302418 w 681037"/>
                <a:gd name="connsiteY4" fmla="*/ 2758 h 198021"/>
                <a:gd name="connsiteX5" fmla="*/ 383381 w 681037"/>
                <a:gd name="connsiteY5" fmla="*/ 193258 h 198021"/>
                <a:gd name="connsiteX6" fmla="*/ 459581 w 681037"/>
                <a:gd name="connsiteY6" fmla="*/ 5139 h 198021"/>
                <a:gd name="connsiteX7" fmla="*/ 528637 w 681037"/>
                <a:gd name="connsiteY7" fmla="*/ 195639 h 198021"/>
                <a:gd name="connsiteX8" fmla="*/ 585787 w 681037"/>
                <a:gd name="connsiteY8" fmla="*/ 98008 h 198021"/>
                <a:gd name="connsiteX9" fmla="*/ 681037 w 681037"/>
                <a:gd name="connsiteY9" fmla="*/ 88483 h 198021"/>
                <a:gd name="connsiteX0" fmla="*/ 0 w 681037"/>
                <a:gd name="connsiteY0" fmla="*/ 90864 h 198021"/>
                <a:gd name="connsiteX1" fmla="*/ 76199 w 681037"/>
                <a:gd name="connsiteY1" fmla="*/ 83721 h 198021"/>
                <a:gd name="connsiteX2" fmla="*/ 135731 w 681037"/>
                <a:gd name="connsiteY2" fmla="*/ 2758 h 198021"/>
                <a:gd name="connsiteX3" fmla="*/ 214312 w 681037"/>
                <a:gd name="connsiteY3" fmla="*/ 198021 h 198021"/>
                <a:gd name="connsiteX4" fmla="*/ 302418 w 681037"/>
                <a:gd name="connsiteY4" fmla="*/ 2758 h 198021"/>
                <a:gd name="connsiteX5" fmla="*/ 383381 w 681037"/>
                <a:gd name="connsiteY5" fmla="*/ 193258 h 198021"/>
                <a:gd name="connsiteX6" fmla="*/ 459581 w 681037"/>
                <a:gd name="connsiteY6" fmla="*/ 5139 h 198021"/>
                <a:gd name="connsiteX7" fmla="*/ 528637 w 681037"/>
                <a:gd name="connsiteY7" fmla="*/ 195639 h 198021"/>
                <a:gd name="connsiteX8" fmla="*/ 585787 w 681037"/>
                <a:gd name="connsiteY8" fmla="*/ 98008 h 198021"/>
                <a:gd name="connsiteX9" fmla="*/ 681037 w 681037"/>
                <a:gd name="connsiteY9" fmla="*/ 86102 h 198021"/>
                <a:gd name="connsiteX0" fmla="*/ 0 w 711993"/>
                <a:gd name="connsiteY0" fmla="*/ 90864 h 198021"/>
                <a:gd name="connsiteX1" fmla="*/ 76199 w 711993"/>
                <a:gd name="connsiteY1" fmla="*/ 83721 h 198021"/>
                <a:gd name="connsiteX2" fmla="*/ 135731 w 711993"/>
                <a:gd name="connsiteY2" fmla="*/ 2758 h 198021"/>
                <a:gd name="connsiteX3" fmla="*/ 214312 w 711993"/>
                <a:gd name="connsiteY3" fmla="*/ 198021 h 198021"/>
                <a:gd name="connsiteX4" fmla="*/ 302418 w 711993"/>
                <a:gd name="connsiteY4" fmla="*/ 2758 h 198021"/>
                <a:gd name="connsiteX5" fmla="*/ 383381 w 711993"/>
                <a:gd name="connsiteY5" fmla="*/ 193258 h 198021"/>
                <a:gd name="connsiteX6" fmla="*/ 459581 w 711993"/>
                <a:gd name="connsiteY6" fmla="*/ 5139 h 198021"/>
                <a:gd name="connsiteX7" fmla="*/ 528637 w 711993"/>
                <a:gd name="connsiteY7" fmla="*/ 195639 h 198021"/>
                <a:gd name="connsiteX8" fmla="*/ 585787 w 711993"/>
                <a:gd name="connsiteY8" fmla="*/ 98008 h 198021"/>
                <a:gd name="connsiteX9" fmla="*/ 711993 w 711993"/>
                <a:gd name="connsiteY9" fmla="*/ 88483 h 19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1993" h="198021">
                  <a:moveTo>
                    <a:pt x="0" y="90864"/>
                  </a:moveTo>
                  <a:cubicBezTo>
                    <a:pt x="35718" y="89078"/>
                    <a:pt x="53577" y="98405"/>
                    <a:pt x="76199" y="83721"/>
                  </a:cubicBezTo>
                  <a:cubicBezTo>
                    <a:pt x="98821" y="69037"/>
                    <a:pt x="112712" y="-16292"/>
                    <a:pt x="135731" y="2758"/>
                  </a:cubicBezTo>
                  <a:cubicBezTo>
                    <a:pt x="158750" y="21808"/>
                    <a:pt x="186531" y="198021"/>
                    <a:pt x="214312" y="198021"/>
                  </a:cubicBezTo>
                  <a:cubicBezTo>
                    <a:pt x="242093" y="198021"/>
                    <a:pt x="274240" y="3552"/>
                    <a:pt x="302418" y="2758"/>
                  </a:cubicBezTo>
                  <a:cubicBezTo>
                    <a:pt x="330596" y="1964"/>
                    <a:pt x="357187" y="192861"/>
                    <a:pt x="383381" y="193258"/>
                  </a:cubicBezTo>
                  <a:cubicBezTo>
                    <a:pt x="409575" y="193655"/>
                    <a:pt x="435372" y="4742"/>
                    <a:pt x="459581" y="5139"/>
                  </a:cubicBezTo>
                  <a:cubicBezTo>
                    <a:pt x="483790" y="5536"/>
                    <a:pt x="507603" y="180161"/>
                    <a:pt x="528637" y="195639"/>
                  </a:cubicBezTo>
                  <a:cubicBezTo>
                    <a:pt x="549671" y="211117"/>
                    <a:pt x="555228" y="115867"/>
                    <a:pt x="585787" y="98008"/>
                  </a:cubicBezTo>
                  <a:cubicBezTo>
                    <a:pt x="616346" y="80149"/>
                    <a:pt x="675678" y="90467"/>
                    <a:pt x="711993" y="88483"/>
                  </a:cubicBezTo>
                </a:path>
              </a:pathLst>
            </a:custGeom>
            <a:noFill/>
            <a:ln>
              <a:tailEnd type="arrow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5474388" y="3288745"/>
              <a:ext cx="0" cy="192747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5820867" y="391121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  <a:latin typeface="Symbol" panose="05050102010706020507" pitchFamily="18" charset="2"/>
                </a:rPr>
                <a:t>q</a:t>
              </a:r>
              <a:endParaRPr lang="en-US" dirty="0">
                <a:solidFill>
                  <a:srgbClr val="0070C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74066" y="3119468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z</a:t>
              </a:r>
              <a:endParaRPr lang="en-US" sz="1600" dirty="0"/>
            </a:p>
          </p:txBody>
        </p:sp>
        <p:sp>
          <p:nvSpPr>
            <p:cNvPr id="39" name="Arc 38"/>
            <p:cNvSpPr/>
            <p:nvPr/>
          </p:nvSpPr>
          <p:spPr>
            <a:xfrm rot="19888302">
              <a:off x="4959870" y="4322355"/>
              <a:ext cx="1225680" cy="1252894"/>
            </a:xfrm>
            <a:prstGeom prst="arc">
              <a:avLst>
                <a:gd name="adj1" fmla="val 17545286"/>
                <a:gd name="adj2" fmla="val 0"/>
              </a:avLst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1442419" y="274639"/>
            <a:ext cx="5941019" cy="506411"/>
          </a:xfrm>
        </p:spPr>
        <p:txBody>
          <a:bodyPr/>
          <a:lstStyle/>
          <a:p>
            <a:pPr algn="ctr"/>
            <a:r>
              <a:rPr lang="en-US" cap="all" dirty="0">
                <a:latin typeface="Arial" panose="020B0604020202020204" pitchFamily="34" charset="0"/>
                <a:cs typeface="Arial" panose="020B0604020202020204" pitchFamily="34" charset="0"/>
              </a:rPr>
              <a:t>Building a level scheme</a:t>
            </a:r>
          </a:p>
        </p:txBody>
      </p:sp>
    </p:spTree>
    <p:extLst>
      <p:ext uri="{BB962C8B-B14F-4D97-AF65-F5344CB8AC3E}">
        <p14:creationId xmlns:p14="http://schemas.microsoft.com/office/powerpoint/2010/main" val="415376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5000" t="21053" r="6111" b="3890"/>
          <a:stretch>
            <a:fillRect/>
          </a:stretch>
        </p:blipFill>
        <p:spPr bwMode="auto">
          <a:xfrm>
            <a:off x="0" y="1235529"/>
            <a:ext cx="91440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95899" y="823623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Angular correlations in </a:t>
            </a:r>
            <a:r>
              <a:rPr lang="en-US" sz="1800" baseline="30000" dirty="0" smtClean="0"/>
              <a:t>68</a:t>
            </a:r>
            <a:r>
              <a:rPr lang="en-US" sz="1800" dirty="0" smtClean="0"/>
              <a:t>Ni, relative to the 2033-keV 2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</a:t>
            </a:r>
            <a:r>
              <a:rPr lang="en-US" sz="1800" dirty="0" smtClean="0">
                <a:sym typeface="Wingdings" pitchFamily="2" charset="2"/>
              </a:rPr>
              <a:t> 0+ </a:t>
            </a:r>
            <a:r>
              <a:rPr lang="en-US" sz="1800" dirty="0" smtClean="0"/>
              <a:t>gating transition </a:t>
            </a:r>
            <a:endParaRPr lang="en-US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8704" t="55836" r="35000" b="3890"/>
          <a:stretch>
            <a:fillRect/>
          </a:stretch>
        </p:blipFill>
        <p:spPr bwMode="auto">
          <a:xfrm>
            <a:off x="3287486" y="3407229"/>
            <a:ext cx="5791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3331029"/>
            <a:ext cx="2895600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3964" y="3940629"/>
            <a:ext cx="1128834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delayed </a:t>
            </a:r>
            <a:r>
              <a:rPr lang="en-US" sz="1600" dirty="0" err="1" smtClean="0">
                <a:latin typeface="Symbol" pitchFamily="18" charset="2"/>
              </a:rPr>
              <a:t>gg</a:t>
            </a:r>
            <a:endParaRPr lang="en-US" sz="1600" dirty="0">
              <a:latin typeface="Symbol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626429"/>
            <a:ext cx="198120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prompt </a:t>
            </a:r>
            <a:r>
              <a:rPr lang="en-US" sz="1600" dirty="0" err="1" smtClean="0">
                <a:latin typeface="Symbol" pitchFamily="18" charset="2"/>
              </a:rPr>
              <a:t>gg</a:t>
            </a:r>
            <a:r>
              <a:rPr lang="en-US" sz="1600" dirty="0" smtClean="0"/>
              <a:t>, with additional gate on delayed Po </a:t>
            </a:r>
            <a:r>
              <a:rPr lang="en-US" sz="1600" dirty="0" smtClean="0">
                <a:latin typeface="Symbol" pitchFamily="18" charset="2"/>
              </a:rPr>
              <a:t>g</a:t>
            </a:r>
            <a:endParaRPr lang="en-US" sz="1600" dirty="0">
              <a:latin typeface="Symbol" pitchFamily="18" charset="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00200" y="3407229"/>
            <a:ext cx="1524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95600" y="4397829"/>
            <a:ext cx="3810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895600" y="6150429"/>
            <a:ext cx="4103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Chiara </a:t>
            </a:r>
            <a:r>
              <a:rPr lang="en-US" sz="1200" i="1" dirty="0" smtClean="0"/>
              <a:t>et al</a:t>
            </a:r>
            <a:r>
              <a:rPr lang="en-US" sz="1200" dirty="0" smtClean="0"/>
              <a:t>., PRC</a:t>
            </a:r>
            <a:r>
              <a:rPr lang="en-US" sz="1200" b="1" dirty="0" smtClean="0"/>
              <a:t>86</a:t>
            </a:r>
            <a:r>
              <a:rPr lang="en-US" sz="1200" dirty="0" smtClean="0"/>
              <a:t>, 041304(R) (2012); </a:t>
            </a:r>
            <a:r>
              <a:rPr lang="en-US" sz="1200" baseline="30000" dirty="0" smtClean="0"/>
              <a:t>70</a:t>
            </a:r>
            <a:r>
              <a:rPr lang="en-US" sz="1200" dirty="0" smtClean="0"/>
              <a:t>Zn + </a:t>
            </a:r>
            <a:r>
              <a:rPr lang="en-US" sz="1200" baseline="30000" dirty="0" smtClean="0"/>
              <a:t>208</a:t>
            </a:r>
            <a:r>
              <a:rPr lang="en-US" sz="1200" dirty="0" smtClean="0"/>
              <a:t>Pb DI reaction</a:t>
            </a:r>
            <a:endParaRPr lang="en-US" sz="1200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0" y="274639"/>
            <a:ext cx="9144000" cy="50641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Case study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84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/>
          <a:srcRect t="1620" r="-68"/>
          <a:stretch/>
        </p:blipFill>
        <p:spPr>
          <a:xfrm>
            <a:off x="4234543" y="180281"/>
            <a:ext cx="4787406" cy="3117834"/>
          </a:xfrm>
          <a:prstGeom prst="rect">
            <a:avLst/>
          </a:prstGeom>
        </p:spPr>
      </p:pic>
      <p:pic>
        <p:nvPicPr>
          <p:cNvPr id="2" name="Picture 4098" descr="A1900_S800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8120"/>
            <a:ext cx="5181600" cy="246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101"/>
          <p:cNvSpPr txBox="1">
            <a:spLocks noChangeArrowheads="1"/>
          </p:cNvSpPr>
          <p:nvPr/>
        </p:nvSpPr>
        <p:spPr bwMode="auto">
          <a:xfrm>
            <a:off x="107355" y="4723655"/>
            <a:ext cx="13881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dirty="0">
                <a:solidFill>
                  <a:srgbClr val="996633"/>
                </a:solidFill>
                <a:latin typeface="+mn-lt"/>
              </a:rPr>
              <a:t>A1900 fragment separator</a:t>
            </a:r>
            <a:r>
              <a:rPr lang="en-US" sz="1400" dirty="0">
                <a:latin typeface="+mn-lt"/>
              </a:rPr>
              <a:t> </a:t>
            </a:r>
          </a:p>
        </p:txBody>
      </p:sp>
      <p:pic>
        <p:nvPicPr>
          <p:cNvPr id="10" name="Picture 2" descr="http://www.nscl.msu.edu/~gretina/photo/20130401/reduced/5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" t="16030" b="24868"/>
          <a:stretch/>
        </p:blipFill>
        <p:spPr bwMode="auto">
          <a:xfrm>
            <a:off x="3769436" y="4753743"/>
            <a:ext cx="1408394" cy="1251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Arrow 11"/>
          <p:cNvSpPr/>
          <p:nvPr/>
        </p:nvSpPr>
        <p:spPr>
          <a:xfrm>
            <a:off x="4144143" y="4404585"/>
            <a:ext cx="658981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http://ars.els-cdn.com/content/image/1-s2.0-S0168900210023156-gr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33305"/>
            <a:ext cx="2220869" cy="104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own Arrow 15"/>
          <p:cNvSpPr/>
          <p:nvPr/>
        </p:nvSpPr>
        <p:spPr>
          <a:xfrm rot="6248855">
            <a:off x="3560177" y="2466564"/>
            <a:ext cx="452619" cy="14782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ine 4107"/>
          <p:cNvSpPr>
            <a:spLocks noChangeShapeType="1"/>
          </p:cNvSpPr>
          <p:nvPr/>
        </p:nvSpPr>
        <p:spPr bwMode="auto">
          <a:xfrm flipH="1" flipV="1">
            <a:off x="304800" y="5740398"/>
            <a:ext cx="304800" cy="355601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" name="Text Box 4105"/>
          <p:cNvSpPr txBox="1">
            <a:spLocks noChangeArrowheads="1"/>
          </p:cNvSpPr>
          <p:nvPr/>
        </p:nvSpPr>
        <p:spPr bwMode="auto">
          <a:xfrm>
            <a:off x="609600" y="5943600"/>
            <a:ext cx="14667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>
                <a:latin typeface="+mn-lt"/>
              </a:rPr>
              <a:t>Production target</a:t>
            </a:r>
            <a:endParaRPr lang="en-US" sz="1400" dirty="0">
              <a:latin typeface="+mn-lt"/>
            </a:endParaRPr>
          </a:p>
          <a:p>
            <a:pPr eaLnBrk="1" hangingPunct="1"/>
            <a:r>
              <a:rPr lang="en-US" sz="1400" dirty="0" smtClean="0">
                <a:latin typeface="+mn-lt"/>
              </a:rPr>
              <a:t>423 mg/cm</a:t>
            </a:r>
            <a:r>
              <a:rPr lang="en-US" sz="1400" baseline="30000" dirty="0" smtClean="0">
                <a:latin typeface="+mn-lt"/>
              </a:rPr>
              <a:t>2  9</a:t>
            </a:r>
            <a:r>
              <a:rPr lang="en-US" sz="1400" dirty="0" smtClean="0">
                <a:latin typeface="+mn-lt"/>
              </a:rPr>
              <a:t>Be</a:t>
            </a:r>
            <a:endParaRPr lang="en-US" sz="1400" dirty="0">
              <a:latin typeface="+mn-lt"/>
            </a:endParaRPr>
          </a:p>
        </p:txBody>
      </p:sp>
      <p:sp>
        <p:nvSpPr>
          <p:cNvPr id="22" name="Text Box 4103"/>
          <p:cNvSpPr txBox="1">
            <a:spLocks noChangeArrowheads="1"/>
          </p:cNvSpPr>
          <p:nvPr/>
        </p:nvSpPr>
        <p:spPr bwMode="auto">
          <a:xfrm>
            <a:off x="5177831" y="3724904"/>
            <a:ext cx="1157656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>
                <a:latin typeface="+mn-lt"/>
                <a:cs typeface="Arial" panose="020B0604020202020204" pitchFamily="34" charset="0"/>
              </a:rPr>
              <a:t>S800 </a:t>
            </a:r>
            <a:r>
              <a:rPr lang="en-US" sz="1400" dirty="0">
                <a:latin typeface="+mn-lt"/>
                <a:cs typeface="Arial" panose="020B0604020202020204" pitchFamily="34" charset="0"/>
              </a:rPr>
              <a:t>spectrograph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61927" y="6094208"/>
            <a:ext cx="12234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GRETINA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56609" y="3304372"/>
            <a:ext cx="2632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Recchia </a:t>
            </a:r>
            <a:r>
              <a:rPr lang="en-US" sz="1200" i="1" dirty="0" smtClean="0"/>
              <a:t>et al</a:t>
            </a:r>
            <a:r>
              <a:rPr lang="en-US" sz="1200" dirty="0" smtClean="0"/>
              <a:t>., PRC</a:t>
            </a:r>
            <a:r>
              <a:rPr lang="en-US" sz="1200" b="1" dirty="0" smtClean="0"/>
              <a:t>88</a:t>
            </a:r>
            <a:r>
              <a:rPr lang="en-US" sz="1200" dirty="0" smtClean="0"/>
              <a:t>, 041302(R) (2013)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262998" y="3442872"/>
            <a:ext cx="2084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4x8 </a:t>
            </a:r>
            <a:r>
              <a:rPr lang="en-US" sz="1400" dirty="0" err="1" smtClean="0"/>
              <a:t>CsI</a:t>
            </a:r>
            <a:r>
              <a:rPr lang="en-US" sz="1400" dirty="0" smtClean="0"/>
              <a:t>(Na) array behind Al plate </a:t>
            </a:r>
            <a:r>
              <a:rPr lang="en-US" sz="1400" dirty="0" smtClean="0">
                <a:sym typeface="Wingdings" pitchFamily="2" charset="2"/>
              </a:rPr>
              <a:t> delayed </a:t>
            </a:r>
            <a:r>
              <a:rPr lang="en-US" sz="1400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en-US" sz="1400" dirty="0" smtClean="0">
                <a:sym typeface="Wingdings" pitchFamily="2" charset="2"/>
              </a:rPr>
              <a:t>’s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304800" y="180281"/>
            <a:ext cx="3839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~30y unchallenged, concurrent analyses of </a:t>
            </a:r>
            <a:r>
              <a:rPr lang="en-US" i="1" dirty="0" smtClean="0"/>
              <a:t>three</a:t>
            </a:r>
            <a:r>
              <a:rPr lang="en-US" dirty="0" smtClean="0"/>
              <a:t> experiments revealed E</a:t>
            </a:r>
            <a:r>
              <a:rPr lang="en-US" baseline="-25000" dirty="0" smtClean="0"/>
              <a:t>x</a:t>
            </a:r>
            <a:r>
              <a:rPr lang="en-US" dirty="0" smtClean="0"/>
              <a:t>(0</a:t>
            </a:r>
            <a:r>
              <a:rPr lang="en-US" baseline="30000" dirty="0" smtClean="0"/>
              <a:t>+</a:t>
            </a:r>
            <a:r>
              <a:rPr lang="en-US" baseline="-25000" dirty="0" smtClean="0"/>
              <a:t>2</a:t>
            </a:r>
            <a:r>
              <a:rPr lang="en-US" dirty="0" smtClean="0"/>
              <a:t>) = 1604 </a:t>
            </a:r>
            <a:r>
              <a:rPr lang="en-US" dirty="0" err="1" smtClean="0"/>
              <a:t>keV</a:t>
            </a:r>
            <a:r>
              <a:rPr lang="en-US" dirty="0" smtClean="0"/>
              <a:t>, not 1770 </a:t>
            </a:r>
            <a:r>
              <a:rPr lang="en-US" dirty="0" err="1" smtClean="0"/>
              <a:t>keV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/>
          <a:srcRect l="2978" t="13636"/>
          <a:stretch/>
        </p:blipFill>
        <p:spPr>
          <a:xfrm>
            <a:off x="6574971" y="3666346"/>
            <a:ext cx="2173204" cy="31309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" t="4410" r="14066"/>
          <a:stretch/>
        </p:blipFill>
        <p:spPr>
          <a:xfrm>
            <a:off x="609600" y="1085363"/>
            <a:ext cx="3062689" cy="106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3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78" t="1515"/>
          <a:stretch/>
        </p:blipFill>
        <p:spPr>
          <a:xfrm>
            <a:off x="4778830" y="274731"/>
            <a:ext cx="3837895" cy="63053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295" y="380999"/>
            <a:ext cx="3290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&lt;10 states below 3.5 </a:t>
            </a:r>
            <a:r>
              <a:rPr lang="en-US" dirty="0" smtClean="0"/>
              <a:t>MeV</a:t>
            </a:r>
          </a:p>
          <a:p>
            <a:endParaRPr lang="en-US" dirty="0"/>
          </a:p>
          <a:p>
            <a:r>
              <a:rPr lang="en-US" dirty="0" smtClean="0"/>
              <a:t>3 </a:t>
            </a:r>
            <a:r>
              <a:rPr lang="en-US" dirty="0"/>
              <a:t>of the lowest 4 are 0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n-US" dirty="0" smtClean="0"/>
              <a:t>states! </a:t>
            </a:r>
            <a:r>
              <a:rPr lang="en-US" dirty="0" smtClean="0">
                <a:sym typeface="Wingdings" panose="05000000000000000000" pitchFamily="2" charset="2"/>
              </a:rPr>
              <a:t> hallmark of shape coexistence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067" t="3759"/>
          <a:stretch/>
        </p:blipFill>
        <p:spPr>
          <a:xfrm>
            <a:off x="185057" y="2035629"/>
            <a:ext cx="4519366" cy="43964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0446" y="6441621"/>
            <a:ext cx="2673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Suchyta </a:t>
            </a:r>
            <a:r>
              <a:rPr lang="en-US" sz="1200" i="1" dirty="0" smtClean="0"/>
              <a:t>et al</a:t>
            </a:r>
            <a:r>
              <a:rPr lang="en-US" sz="1200" dirty="0" smtClean="0"/>
              <a:t>., PRC</a:t>
            </a:r>
            <a:r>
              <a:rPr lang="en-US" sz="1200" b="1" dirty="0" smtClean="0"/>
              <a:t>89</a:t>
            </a:r>
            <a:r>
              <a:rPr lang="en-US" sz="1200" dirty="0" smtClean="0"/>
              <a:t>, 021301(R) (2014)</a:t>
            </a:r>
            <a:endParaRPr lang="en-US" sz="1200" dirty="0"/>
          </a:p>
        </p:txBody>
      </p:sp>
      <p:sp>
        <p:nvSpPr>
          <p:cNvPr id="7" name="Rounded Rectangle 6"/>
          <p:cNvSpPr/>
          <p:nvPr/>
        </p:nvSpPr>
        <p:spPr>
          <a:xfrm>
            <a:off x="7560809" y="2593389"/>
            <a:ext cx="990600" cy="391886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450466" y="6188234"/>
            <a:ext cx="990600" cy="3918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869195" y="3925031"/>
            <a:ext cx="990600" cy="39188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6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41459" t="18209" r="18449" b="7497"/>
          <a:stretch>
            <a:fillRect/>
          </a:stretch>
        </p:blipFill>
        <p:spPr bwMode="auto">
          <a:xfrm>
            <a:off x="533400" y="533400"/>
            <a:ext cx="389649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819400" y="4004552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947088" y="5366952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14326" y="5366954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47088" y="555153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14326" y="5542114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47896" y="56851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15796" y="5652442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45796" y="4027714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40910" y="5110108"/>
            <a:ext cx="762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819400" y="5138056"/>
            <a:ext cx="762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371600" y="228600"/>
            <a:ext cx="1632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deformation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28600" y="60198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Nilsson diagram of region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426028" y="2231570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404256" y="22315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40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981200" y="4386942"/>
            <a:ext cx="1936749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superdeformed? 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l="2978" t="1515"/>
          <a:stretch/>
        </p:blipFill>
        <p:spPr>
          <a:xfrm>
            <a:off x="4778830" y="274731"/>
            <a:ext cx="3837895" cy="6305389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7560809" y="2593389"/>
            <a:ext cx="1436918" cy="1964856"/>
            <a:chOff x="7560809" y="2593389"/>
            <a:chExt cx="1436918" cy="1964856"/>
          </a:xfrm>
        </p:grpSpPr>
        <p:sp>
          <p:nvSpPr>
            <p:cNvPr id="37" name="Rounded Rectangle 36"/>
            <p:cNvSpPr/>
            <p:nvPr/>
          </p:nvSpPr>
          <p:spPr>
            <a:xfrm>
              <a:off x="7560809" y="2593389"/>
              <a:ext cx="990600" cy="391886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920039" y="3727248"/>
              <a:ext cx="1077688" cy="830997"/>
            </a:xfrm>
            <a:prstGeom prst="rect">
              <a:avLst/>
            </a:prstGeom>
            <a:noFill/>
            <a:ln w="63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70C0"/>
                  </a:solidFill>
                </a:rPr>
                <a:t>What lies on top… SD band??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H="1" flipV="1">
              <a:off x="8294915" y="2985276"/>
              <a:ext cx="76199" cy="741972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ounded Rectangle 39"/>
          <p:cNvSpPr/>
          <p:nvPr/>
        </p:nvSpPr>
        <p:spPr>
          <a:xfrm>
            <a:off x="6450466" y="6188234"/>
            <a:ext cx="990600" cy="3918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5869195" y="3925031"/>
            <a:ext cx="990600" cy="39188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920040" y="4887686"/>
            <a:ext cx="1077688" cy="9541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Subject of upcoming fusion-</a:t>
            </a:r>
            <a:r>
              <a:rPr lang="en-US" sz="1400" dirty="0" err="1" smtClean="0"/>
              <a:t>evap</a:t>
            </a:r>
            <a:r>
              <a:rPr lang="en-US" sz="1400" dirty="0" smtClean="0"/>
              <a:t> experiment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8602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.03333 " pathEditMode="relative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.03333 " pathEditMode="relative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0.12917 -0.04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0.12413 -0.0395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-2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03425E-6 L 0.12135 0.00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03425E-6 L 0.11528 0.00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12135 0.030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1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0.11528 0.029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1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667 0.03333 " pathEditMode="relative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667 0.03333 " pathEditMode="relative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33" grpId="0" animBg="1"/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Nuclear physics with not-so-exotic beams</a:t>
            </a:r>
            <a:endParaRPr lang="en-US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397" y="4452423"/>
            <a:ext cx="3763062" cy="18815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2170" y="1405587"/>
            <a:ext cx="80940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may seem strange to say this at an </a:t>
            </a:r>
            <a:r>
              <a:rPr lang="en-US" i="1" dirty="0"/>
              <a:t>Exotic</a:t>
            </a:r>
            <a:r>
              <a:rPr lang="en-US" dirty="0"/>
              <a:t> Beam Summer School, but: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Don’t be misled into believing that </a:t>
            </a:r>
            <a:r>
              <a:rPr lang="en-US" dirty="0" smtClean="0">
                <a:solidFill>
                  <a:srgbClr val="0070C0"/>
                </a:solidFill>
              </a:rPr>
              <a:t>the only remaining pursuits worth taking lie out </a:t>
            </a:r>
            <a:r>
              <a:rPr lang="en-US" dirty="0">
                <a:solidFill>
                  <a:srgbClr val="0070C0"/>
                </a:solidFill>
              </a:rPr>
              <a:t>at the very extremes, requiring RIBs to access.</a:t>
            </a:r>
          </a:p>
          <a:p>
            <a:endParaRPr lang="en-US" dirty="0"/>
          </a:p>
          <a:p>
            <a:r>
              <a:rPr lang="en-US" dirty="0"/>
              <a:t>Sometimes </a:t>
            </a:r>
            <a:r>
              <a:rPr lang="en-US" dirty="0" smtClean="0"/>
              <a:t>“run-of-the-mill” stable </a:t>
            </a:r>
            <a:r>
              <a:rPr lang="en-US" dirty="0"/>
              <a:t>beam + target combos reveal surprises. (Such experiments can still be challenging!)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u="sng" dirty="0"/>
              <a:t>Case study</a:t>
            </a:r>
            <a:r>
              <a:rPr lang="en-US" b="1" dirty="0"/>
              <a:t>: </a:t>
            </a:r>
            <a:r>
              <a:rPr lang="en-US" b="1" dirty="0" smtClean="0"/>
              <a:t>Nuclear Excitation by Electron Capture </a:t>
            </a:r>
            <a:r>
              <a:rPr lang="en-US" b="1" dirty="0"/>
              <a:t>in </a:t>
            </a:r>
            <a:r>
              <a:rPr lang="en-US" b="1" baseline="30000" dirty="0"/>
              <a:t>93</a:t>
            </a:r>
            <a:r>
              <a:rPr lang="en-US" b="1" dirty="0"/>
              <a:t>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3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388" t="637" r="511" b="398"/>
          <a:stretch/>
        </p:blipFill>
        <p:spPr>
          <a:xfrm>
            <a:off x="-2309" y="0"/>
            <a:ext cx="9146309" cy="6877714"/>
          </a:xfrm>
          <a:prstGeom prst="rect">
            <a:avLst/>
          </a:prstGeom>
        </p:spPr>
      </p:pic>
      <p:sp>
        <p:nvSpPr>
          <p:cNvPr id="47" name="Content Placeholder 1"/>
          <p:cNvSpPr txBox="1">
            <a:spLocks/>
          </p:cNvSpPr>
          <p:nvPr/>
        </p:nvSpPr>
        <p:spPr>
          <a:xfrm>
            <a:off x="267157" y="1020991"/>
            <a:ext cx="8799725" cy="7244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/>
              <a:t>Despite ~separable scales of atom and nucleus, they </a:t>
            </a:r>
            <a:r>
              <a:rPr lang="en-US" b="0" i="1" dirty="0" smtClean="0"/>
              <a:t>do </a:t>
            </a:r>
            <a:r>
              <a:rPr lang="en-US" b="0" dirty="0" smtClean="0"/>
              <a:t>affect each other…</a:t>
            </a:r>
            <a:endParaRPr lang="en-US" sz="1800" b="0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/>
          <a:srcRect l="18816" t="20164" r="23158" b="22124"/>
          <a:stretch/>
        </p:blipFill>
        <p:spPr>
          <a:xfrm>
            <a:off x="433754" y="1817748"/>
            <a:ext cx="6758831" cy="4061429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433754" y="5971118"/>
            <a:ext cx="3092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A. </a:t>
            </a:r>
            <a:r>
              <a:rPr lang="en-US" sz="1200" dirty="0" err="1" smtClean="0">
                <a:solidFill>
                  <a:srgbClr val="006600"/>
                </a:solidFill>
              </a:rPr>
              <a:t>Pálffy</a:t>
            </a:r>
            <a:r>
              <a:rPr lang="en-US" sz="1200" dirty="0" smtClean="0">
                <a:solidFill>
                  <a:srgbClr val="006600"/>
                </a:solidFill>
              </a:rPr>
              <a:t>, Contemp. Phys. </a:t>
            </a:r>
            <a:r>
              <a:rPr lang="en-US" sz="1200" b="1" dirty="0" smtClean="0">
                <a:solidFill>
                  <a:srgbClr val="006600"/>
                </a:solidFill>
              </a:rPr>
              <a:t>51</a:t>
            </a:r>
            <a:r>
              <a:rPr lang="en-US" sz="1200" dirty="0" smtClean="0">
                <a:solidFill>
                  <a:srgbClr val="006600"/>
                </a:solidFill>
              </a:rPr>
              <a:t>:6, 471 (2010)</a:t>
            </a:r>
            <a:endParaRPr lang="en-US" sz="12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5715304" y="3978144"/>
            <a:ext cx="3230944" cy="584775"/>
            <a:chOff x="5680580" y="3573030"/>
            <a:chExt cx="3230944" cy="584775"/>
          </a:xfrm>
        </p:grpSpPr>
        <p:sp>
          <p:nvSpPr>
            <p:cNvPr id="60" name="Right Brace 59"/>
            <p:cNvSpPr/>
            <p:nvPr/>
          </p:nvSpPr>
          <p:spPr>
            <a:xfrm>
              <a:off x="5680580" y="3612258"/>
              <a:ext cx="176114" cy="506321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927706" y="3573030"/>
              <a:ext cx="2983818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interaction between nuclear moments and atomic EM fields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934987" y="2894030"/>
            <a:ext cx="4011261" cy="584775"/>
            <a:chOff x="4900263" y="2488916"/>
            <a:chExt cx="4011261" cy="584775"/>
          </a:xfrm>
        </p:grpSpPr>
        <p:cxnSp>
          <p:nvCxnSpPr>
            <p:cNvPr id="67" name="Straight Arrow Connector 66"/>
            <p:cNvCxnSpPr/>
            <p:nvPr/>
          </p:nvCxnSpPr>
          <p:spPr>
            <a:xfrm flipH="1">
              <a:off x="4900263" y="2787863"/>
              <a:ext cx="1097581" cy="17015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5997843" y="2488916"/>
              <a:ext cx="2913681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shape and charge distribution change with #neutrons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409220" y="1677710"/>
            <a:ext cx="3033334" cy="1364806"/>
            <a:chOff x="5374496" y="1272596"/>
            <a:chExt cx="3033334" cy="1364806"/>
          </a:xfrm>
        </p:grpSpPr>
        <p:cxnSp>
          <p:nvCxnSpPr>
            <p:cNvPr id="70" name="Straight Arrow Connector 69"/>
            <p:cNvCxnSpPr/>
            <p:nvPr/>
          </p:nvCxnSpPr>
          <p:spPr>
            <a:xfrm flipH="1">
              <a:off x="5374496" y="1715445"/>
              <a:ext cx="868374" cy="92195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6142131" y="1272596"/>
              <a:ext cx="2265699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#protons determines # and E’s of electrons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554212" y="5232836"/>
            <a:ext cx="5131505" cy="1362385"/>
            <a:chOff x="3519488" y="4827722"/>
            <a:chExt cx="5131505" cy="1362385"/>
          </a:xfrm>
        </p:grpSpPr>
        <p:sp>
          <p:nvSpPr>
            <p:cNvPr id="73" name="Oval 72"/>
            <p:cNvSpPr/>
            <p:nvPr/>
          </p:nvSpPr>
          <p:spPr>
            <a:xfrm>
              <a:off x="3519488" y="4827722"/>
              <a:ext cx="2881312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flipH="1" flipV="1">
              <a:off x="5723448" y="5265080"/>
              <a:ext cx="548790" cy="62183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6258373" y="5605332"/>
              <a:ext cx="239262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nuclear transition affects atom…or vice versa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Title 2"/>
          <p:cNvSpPr txBox="1">
            <a:spLocks/>
          </p:cNvSpPr>
          <p:nvPr/>
        </p:nvSpPr>
        <p:spPr>
          <a:xfrm>
            <a:off x="1442419" y="274639"/>
            <a:ext cx="5941019" cy="506411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kern="1200" cap="all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000" b="1" dirty="0"/>
              <a:t>case study: </a:t>
            </a:r>
            <a:r>
              <a:rPr lang="en-US" sz="2000" b="1" dirty="0" smtClean="0"/>
              <a:t>Neec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5680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3"/>
          <a:srcRect l="388" t="637" r="511" b="398"/>
          <a:stretch/>
        </p:blipFill>
        <p:spPr>
          <a:xfrm>
            <a:off x="-2309" y="0"/>
            <a:ext cx="9146309" cy="6877714"/>
          </a:xfrm>
          <a:prstGeom prst="rect">
            <a:avLst/>
          </a:prstGeom>
        </p:spPr>
      </p:pic>
      <p:sp>
        <p:nvSpPr>
          <p:cNvPr id="37" name="Content Placeholder 1"/>
          <p:cNvSpPr txBox="1">
            <a:spLocks/>
          </p:cNvSpPr>
          <p:nvPr/>
        </p:nvSpPr>
        <p:spPr>
          <a:xfrm>
            <a:off x="168442" y="3571618"/>
            <a:ext cx="4696512" cy="29063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/>
              <a:t>Nuclear Excitation </a:t>
            </a:r>
            <a:r>
              <a:rPr lang="en-US" sz="1800" b="0" dirty="0"/>
              <a:t>by Electron </a:t>
            </a:r>
            <a:r>
              <a:rPr lang="en-US" sz="1800" b="0" dirty="0" smtClean="0"/>
              <a:t>Capture (NEEC</a:t>
            </a:r>
            <a:r>
              <a:rPr lang="en-US" sz="1800" b="0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0" dirty="0"/>
              <a:t>inverse of IC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0" dirty="0"/>
              <a:t>requires </a:t>
            </a:r>
            <a:r>
              <a:rPr lang="en-US" sz="1800" b="0" dirty="0" smtClean="0">
                <a:latin typeface="Symbol" panose="05050102010706020507" pitchFamily="18" charset="2"/>
              </a:rPr>
              <a:t>D</a:t>
            </a:r>
            <a:r>
              <a:rPr lang="en-US" sz="1800" b="0" dirty="0" smtClean="0"/>
              <a:t>E </a:t>
            </a:r>
            <a:r>
              <a:rPr lang="en-US" sz="1800" b="0" dirty="0"/>
              <a:t>matching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0" dirty="0"/>
              <a:t>predicted </a:t>
            </a:r>
            <a:r>
              <a:rPr lang="en-US" sz="1800" b="0" dirty="0">
                <a:solidFill>
                  <a:srgbClr val="006600"/>
                </a:solidFill>
              </a:rPr>
              <a:t>[</a:t>
            </a:r>
            <a:r>
              <a:rPr lang="en-US" sz="1800" b="0" dirty="0" err="1">
                <a:solidFill>
                  <a:srgbClr val="006600"/>
                </a:solidFill>
              </a:rPr>
              <a:t>Goldanskii</a:t>
            </a:r>
            <a:r>
              <a:rPr lang="en-US" sz="1800" b="0" dirty="0">
                <a:solidFill>
                  <a:srgbClr val="006600"/>
                </a:solidFill>
              </a:rPr>
              <a:t> and </a:t>
            </a:r>
            <a:r>
              <a:rPr lang="en-US" sz="1800" b="0" dirty="0" err="1">
                <a:solidFill>
                  <a:srgbClr val="006600"/>
                </a:solidFill>
              </a:rPr>
              <a:t>Namiot</a:t>
            </a:r>
            <a:r>
              <a:rPr lang="en-US" sz="1800" b="0" dirty="0">
                <a:solidFill>
                  <a:srgbClr val="006600"/>
                </a:solidFill>
              </a:rPr>
              <a:t>, PLB</a:t>
            </a:r>
            <a:r>
              <a:rPr lang="en-US" sz="1800" dirty="0">
                <a:solidFill>
                  <a:srgbClr val="006600"/>
                </a:solidFill>
              </a:rPr>
              <a:t>62</a:t>
            </a:r>
            <a:r>
              <a:rPr lang="en-US" sz="1800" b="0" dirty="0">
                <a:solidFill>
                  <a:srgbClr val="006600"/>
                </a:solidFill>
              </a:rPr>
              <a:t>, 393 (1976)]</a:t>
            </a:r>
            <a:r>
              <a:rPr lang="en-US" sz="1800" b="0" dirty="0"/>
              <a:t> but never observed </a:t>
            </a:r>
            <a:r>
              <a:rPr lang="en-US" sz="1800" b="0" dirty="0" smtClean="0"/>
              <a:t>experimentally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0" dirty="0" smtClean="0"/>
          </a:p>
        </p:txBody>
      </p:sp>
      <p:sp>
        <p:nvSpPr>
          <p:cNvPr id="92" name="Content Placeholder 1"/>
          <p:cNvSpPr txBox="1">
            <a:spLocks/>
          </p:cNvSpPr>
          <p:nvPr/>
        </p:nvSpPr>
        <p:spPr>
          <a:xfrm>
            <a:off x="201437" y="970449"/>
            <a:ext cx="5142063" cy="44218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Coupled atomic-nuclear processes</a:t>
            </a:r>
            <a:endParaRPr lang="en-US" sz="1800" b="0" dirty="0"/>
          </a:p>
        </p:txBody>
      </p:sp>
      <p:grpSp>
        <p:nvGrpSpPr>
          <p:cNvPr id="87" name="Group 53"/>
          <p:cNvGrpSpPr/>
          <p:nvPr/>
        </p:nvGrpSpPr>
        <p:grpSpPr>
          <a:xfrm>
            <a:off x="5199916" y="3936645"/>
            <a:ext cx="3628725" cy="1553149"/>
            <a:chOff x="762000" y="2686250"/>
            <a:chExt cx="3628725" cy="1553149"/>
          </a:xfrm>
        </p:grpSpPr>
        <p:grpSp>
          <p:nvGrpSpPr>
            <p:cNvPr id="95" name="Group 51"/>
            <p:cNvGrpSpPr/>
            <p:nvPr/>
          </p:nvGrpSpPr>
          <p:grpSpPr>
            <a:xfrm>
              <a:off x="762000" y="2686250"/>
              <a:ext cx="1524000" cy="1553149"/>
              <a:chOff x="762000" y="2686250"/>
              <a:chExt cx="1524000" cy="1553149"/>
            </a:xfrm>
          </p:grpSpPr>
          <p:sp>
            <p:nvSpPr>
              <p:cNvPr id="109" name="Rectangle 108"/>
              <p:cNvSpPr/>
              <p:nvPr/>
            </p:nvSpPr>
            <p:spPr bwMode="auto">
              <a:xfrm>
                <a:off x="762000" y="2686250"/>
                <a:ext cx="1524000" cy="1524000"/>
              </a:xfrm>
              <a:prstGeom prst="rect">
                <a:avLst/>
              </a:prstGeom>
              <a:noFill/>
              <a:ln w="19050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 baseline="0" dirty="0" smtClean="0">
                  <a:solidFill>
                    <a:srgbClr val="000000"/>
                  </a:solidFill>
                  <a:ea typeface="ＭＳ Ｐゴシック" pitchFamily="1" charset="-128"/>
                </a:endParaRPr>
              </a:p>
            </p:txBody>
          </p:sp>
          <p:cxnSp>
            <p:nvCxnSpPr>
              <p:cNvPr id="110" name="Straight Connector 109"/>
              <p:cNvCxnSpPr/>
              <p:nvPr/>
            </p:nvCxnSpPr>
            <p:spPr bwMode="auto">
              <a:xfrm>
                <a:off x="1099164" y="3382749"/>
                <a:ext cx="855662" cy="0"/>
              </a:xfrm>
              <a:prstGeom prst="line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11" name="Rectangle 110"/>
              <p:cNvSpPr/>
              <p:nvPr/>
            </p:nvSpPr>
            <p:spPr>
              <a:xfrm>
                <a:off x="1074815" y="3368161"/>
                <a:ext cx="67358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200" b="1" kern="0" baseline="0" dirty="0" smtClean="0">
                    <a:solidFill>
                      <a:srgbClr val="000000"/>
                    </a:solidFill>
                    <a:ea typeface="ＭＳ Ｐゴシック" pitchFamily="-106" charset="-128"/>
                  </a:rPr>
                  <a:t>L shell</a:t>
                </a:r>
                <a:endParaRPr lang="en-US" sz="1200" b="1" baseline="0" dirty="0">
                  <a:solidFill>
                    <a:srgbClr val="000000"/>
                  </a:solidFill>
                  <a:ea typeface="ＭＳ Ｐゴシック" pitchFamily="-106" charset="-128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1066800" y="3687549"/>
                <a:ext cx="68961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200" b="1" kern="0" baseline="0" dirty="0" smtClean="0">
                    <a:solidFill>
                      <a:srgbClr val="000000"/>
                    </a:solidFill>
                    <a:ea typeface="ＭＳ Ｐゴシック" pitchFamily="-106" charset="-128"/>
                  </a:rPr>
                  <a:t>K shell</a:t>
                </a:r>
                <a:endParaRPr lang="en-US" sz="1200" b="1" baseline="0" dirty="0">
                  <a:solidFill>
                    <a:srgbClr val="000000"/>
                  </a:solidFill>
                  <a:ea typeface="ＭＳ Ｐゴシック" pitchFamily="-106" charset="-128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62000" y="3962400"/>
                <a:ext cx="15240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kern="0" dirty="0">
                    <a:solidFill>
                      <a:srgbClr val="000000"/>
                    </a:solidFill>
                    <a:ea typeface="ＭＳ Ｐゴシック" pitchFamily="-106" charset="-128"/>
                  </a:rPr>
                  <a:t>Atomic System</a:t>
                </a:r>
                <a:endParaRPr lang="en-US" sz="1200" b="1" dirty="0">
                  <a:solidFill>
                    <a:srgbClr val="000000"/>
                  </a:solidFill>
                  <a:ea typeface="ＭＳ Ｐゴシック" pitchFamily="-106" charset="-128"/>
                </a:endParaRPr>
              </a:p>
            </p:txBody>
          </p:sp>
          <p:cxnSp>
            <p:nvCxnSpPr>
              <p:cNvPr id="114" name="Straight Connector 113"/>
              <p:cNvCxnSpPr/>
              <p:nvPr/>
            </p:nvCxnSpPr>
            <p:spPr bwMode="auto">
              <a:xfrm>
                <a:off x="1099164" y="3685675"/>
                <a:ext cx="855662" cy="0"/>
              </a:xfrm>
              <a:prstGeom prst="line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15" name="Rectangle 114"/>
              <p:cNvSpPr/>
              <p:nvPr/>
            </p:nvSpPr>
            <p:spPr bwMode="auto">
              <a:xfrm>
                <a:off x="1097227" y="2743200"/>
                <a:ext cx="859536" cy="381000"/>
              </a:xfrm>
              <a:prstGeom prst="rect">
                <a:avLst/>
              </a:prstGeom>
              <a:gradFill flip="none" rotWithShape="1">
                <a:gsLst>
                  <a:gs pos="39000">
                    <a:schemeClr val="tx1">
                      <a:lumMod val="50000"/>
                      <a:lumOff val="50000"/>
                    </a:schemeClr>
                  </a:gs>
                  <a:gs pos="100000">
                    <a:srgbClr val="BBE0E3"/>
                  </a:gs>
                </a:gsLst>
                <a:lin ang="162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 baseline="0" dirty="0" smtClean="0">
                  <a:solidFill>
                    <a:srgbClr val="000000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1027500" y="2715125"/>
                <a:ext cx="9989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200" b="1" kern="0" baseline="0" dirty="0" smtClean="0">
                    <a:solidFill>
                      <a:srgbClr val="000000"/>
                    </a:solidFill>
                    <a:ea typeface="ＭＳ Ｐゴシック" pitchFamily="-106" charset="-128"/>
                  </a:rPr>
                  <a:t>Continuum</a:t>
                </a:r>
                <a:endParaRPr lang="en-US" sz="1200" b="1" baseline="0" dirty="0">
                  <a:solidFill>
                    <a:srgbClr val="000000"/>
                  </a:solidFill>
                  <a:ea typeface="ＭＳ Ｐゴシック" pitchFamily="-106" charset="-128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 bwMode="auto">
              <a:xfrm>
                <a:off x="1713287" y="2971800"/>
                <a:ext cx="91440" cy="91440"/>
              </a:xfrm>
              <a:prstGeom prst="ellips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 baseline="0" dirty="0" smtClean="0">
                  <a:solidFill>
                    <a:srgbClr val="000000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 bwMode="auto">
              <a:xfrm>
                <a:off x="1713287" y="3327935"/>
                <a:ext cx="91440" cy="91440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 baseline="0" dirty="0" smtClean="0">
                  <a:solidFill>
                    <a:srgbClr val="000000"/>
                  </a:solidFill>
                  <a:ea typeface="ＭＳ Ｐゴシック" pitchFamily="1" charset="-128"/>
                </a:endParaRPr>
              </a:p>
            </p:txBody>
          </p:sp>
          <p:cxnSp>
            <p:nvCxnSpPr>
              <p:cNvPr id="119" name="Straight Arrow Connector 118"/>
              <p:cNvCxnSpPr/>
              <p:nvPr/>
            </p:nvCxnSpPr>
            <p:spPr bwMode="auto">
              <a:xfrm>
                <a:off x="1759007" y="3032971"/>
                <a:ext cx="0" cy="3048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6" name="Group 50"/>
            <p:cNvGrpSpPr/>
            <p:nvPr/>
          </p:nvGrpSpPr>
          <p:grpSpPr>
            <a:xfrm>
              <a:off x="2438400" y="2687050"/>
              <a:ext cx="1952325" cy="1552349"/>
              <a:chOff x="4143675" y="2687050"/>
              <a:chExt cx="1952325" cy="1552349"/>
            </a:xfrm>
          </p:grpSpPr>
          <p:cxnSp>
            <p:nvCxnSpPr>
              <p:cNvPr id="98" name="Straight Arrow Connector 97"/>
              <p:cNvCxnSpPr/>
              <p:nvPr/>
            </p:nvCxnSpPr>
            <p:spPr bwMode="auto">
              <a:xfrm flipV="1">
                <a:off x="4505425" y="3001749"/>
                <a:ext cx="152400" cy="381000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headEnd type="none" w="med" len="med"/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 bwMode="auto">
              <a:xfrm flipV="1">
                <a:off x="4764187" y="3001749"/>
                <a:ext cx="152400" cy="381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>
                <a:off x="4230787" y="3382749"/>
                <a:ext cx="855662" cy="0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01" name="Rectangle 100"/>
              <p:cNvSpPr/>
              <p:nvPr/>
            </p:nvSpPr>
            <p:spPr>
              <a:xfrm>
                <a:off x="4163138" y="3368161"/>
                <a:ext cx="98937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b="1" kern="0" dirty="0">
                    <a:solidFill>
                      <a:srgbClr val="000000"/>
                    </a:solidFill>
                    <a:ea typeface="ＭＳ Ｐゴシック" pitchFamily="-106" charset="-128"/>
                  </a:rPr>
                  <a:t>Initial state</a:t>
                </a:r>
                <a:endParaRPr lang="en-US" sz="1200" b="1" dirty="0">
                  <a:solidFill>
                    <a:srgbClr val="000000"/>
                  </a:solidFill>
                  <a:ea typeface="ＭＳ Ｐゴシック" pitchFamily="-106" charset="-128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4181302" y="2743200"/>
                <a:ext cx="149912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200" b="1" kern="0" baseline="0" dirty="0" smtClean="0">
                    <a:solidFill>
                      <a:srgbClr val="000000"/>
                    </a:solidFill>
                    <a:ea typeface="ＭＳ Ｐゴシック" pitchFamily="-106" charset="-128"/>
                  </a:rPr>
                  <a:t>Intermediate state</a:t>
                </a:r>
                <a:endParaRPr lang="en-US" sz="1200" b="1" baseline="0" dirty="0">
                  <a:solidFill>
                    <a:srgbClr val="000000"/>
                  </a:solidFill>
                  <a:ea typeface="ＭＳ Ｐゴシック" pitchFamily="-106" charset="-128"/>
                </a:endParaRPr>
              </a:p>
            </p:txBody>
          </p:sp>
          <p:cxnSp>
            <p:nvCxnSpPr>
              <p:cNvPr id="105" name="Straight Connector 104"/>
              <p:cNvCxnSpPr/>
              <p:nvPr/>
            </p:nvCxnSpPr>
            <p:spPr bwMode="auto">
              <a:xfrm>
                <a:off x="4383187" y="3001749"/>
                <a:ext cx="1066800" cy="9625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07" name="Rectangle 106"/>
              <p:cNvSpPr/>
              <p:nvPr/>
            </p:nvSpPr>
            <p:spPr>
              <a:xfrm>
                <a:off x="4439650" y="3962400"/>
                <a:ext cx="13716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200" b="1" kern="0" baseline="0" dirty="0" smtClean="0">
                    <a:solidFill>
                      <a:srgbClr val="000000"/>
                    </a:solidFill>
                    <a:ea typeface="ＭＳ Ｐゴシック" pitchFamily="-106" charset="-128"/>
                  </a:rPr>
                  <a:t>Nuclear System</a:t>
                </a:r>
                <a:endParaRPr lang="en-US" sz="1200" b="1" baseline="0" dirty="0">
                  <a:solidFill>
                    <a:srgbClr val="000000"/>
                  </a:solidFill>
                  <a:ea typeface="ＭＳ Ｐゴシック" pitchFamily="-106" charset="-128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4143675" y="2687050"/>
                <a:ext cx="1952325" cy="1524000"/>
              </a:xfrm>
              <a:prstGeom prst="rect">
                <a:avLst/>
              </a:prstGeom>
              <a:noFill/>
              <a:ln w="19050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 baseline="0" dirty="0" smtClean="0">
                  <a:solidFill>
                    <a:srgbClr val="000000"/>
                  </a:solidFill>
                  <a:ea typeface="ＭＳ Ｐゴシック" pitchFamily="1" charset="-128"/>
                </a:endParaRPr>
              </a:p>
            </p:txBody>
          </p:sp>
        </p:grpSp>
        <p:sp>
          <p:nvSpPr>
            <p:cNvPr id="97" name="Right Arrow 96"/>
            <p:cNvSpPr/>
            <p:nvPr/>
          </p:nvSpPr>
          <p:spPr bwMode="auto">
            <a:xfrm>
              <a:off x="2057400" y="2971800"/>
              <a:ext cx="533400" cy="381000"/>
            </a:xfrm>
            <a:prstGeom prst="rightArrow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1" baseline="0" dirty="0" smtClean="0">
                <a:solidFill>
                  <a:srgbClr val="000000"/>
                </a:solidFill>
                <a:ea typeface="ＭＳ Ｐゴシック" pitchFamily="1" charset="-128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779879" y="5565969"/>
            <a:ext cx="166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E</a:t>
            </a:r>
            <a:r>
              <a:rPr lang="en-US" sz="1800" baseline="-25000" dirty="0" smtClean="0">
                <a:solidFill>
                  <a:prstClr val="black"/>
                </a:solidFill>
              </a:rPr>
              <a:t>B</a:t>
            </a:r>
            <a:r>
              <a:rPr lang="en-US" sz="1800" dirty="0" smtClean="0">
                <a:solidFill>
                  <a:prstClr val="black"/>
                </a:solidFill>
              </a:rPr>
              <a:t> </a:t>
            </a:r>
            <a:r>
              <a:rPr lang="en-US" sz="1800" dirty="0">
                <a:solidFill>
                  <a:prstClr val="black"/>
                </a:solidFill>
              </a:rPr>
              <a:t>+ </a:t>
            </a:r>
            <a:r>
              <a:rPr lang="en-US" sz="1800" dirty="0" err="1" smtClean="0">
                <a:solidFill>
                  <a:prstClr val="black"/>
                </a:solidFill>
              </a:rPr>
              <a:t>E</a:t>
            </a:r>
            <a:r>
              <a:rPr lang="en-US" sz="1800" baseline="-25000" dirty="0" err="1" smtClean="0">
                <a:solidFill>
                  <a:prstClr val="black"/>
                </a:solidFill>
              </a:rPr>
              <a:t>e</a:t>
            </a:r>
            <a:r>
              <a:rPr lang="en-US" sz="1800" dirty="0">
                <a:solidFill>
                  <a:prstClr val="black"/>
                </a:solidFill>
              </a:rPr>
              <a:t> = </a:t>
            </a:r>
            <a:r>
              <a:rPr lang="en-US" sz="1800" dirty="0" err="1" smtClean="0">
                <a:solidFill>
                  <a:prstClr val="black"/>
                </a:solidFill>
                <a:latin typeface="Symbol" panose="05050102010706020507" pitchFamily="18" charset="2"/>
              </a:rPr>
              <a:t>D</a:t>
            </a:r>
            <a:r>
              <a:rPr lang="en-US" sz="1800" dirty="0" err="1" smtClean="0">
                <a:solidFill>
                  <a:prstClr val="black"/>
                </a:solidFill>
              </a:rPr>
              <a:t>E</a:t>
            </a:r>
            <a:r>
              <a:rPr lang="en-US" sz="1800" baseline="-25000" dirty="0" err="1" smtClean="0">
                <a:solidFill>
                  <a:prstClr val="black"/>
                </a:solidFill>
              </a:rPr>
              <a:t>n</a:t>
            </a:r>
            <a:endParaRPr lang="en-US" sz="1800" baseline="-25000" dirty="0">
              <a:solidFill>
                <a:prstClr val="black"/>
              </a:solidFill>
            </a:endParaRPr>
          </a:p>
        </p:txBody>
      </p:sp>
      <p:sp>
        <p:nvSpPr>
          <p:cNvPr id="55" name="Title 2"/>
          <p:cNvSpPr txBox="1">
            <a:spLocks/>
          </p:cNvSpPr>
          <p:nvPr/>
        </p:nvSpPr>
        <p:spPr>
          <a:xfrm>
            <a:off x="1442419" y="274639"/>
            <a:ext cx="5941019" cy="506411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kern="1200" cap="all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000" b="1" dirty="0"/>
              <a:t>case study: </a:t>
            </a:r>
            <a:r>
              <a:rPr lang="en-US" sz="2000" b="1" dirty="0" smtClean="0"/>
              <a:t>Neec</a:t>
            </a:r>
            <a:endParaRPr lang="en-US" sz="2000" b="1" dirty="0"/>
          </a:p>
        </p:txBody>
      </p:sp>
      <p:grpSp>
        <p:nvGrpSpPr>
          <p:cNvPr id="57" name="Group 53"/>
          <p:cNvGrpSpPr/>
          <p:nvPr/>
        </p:nvGrpSpPr>
        <p:grpSpPr>
          <a:xfrm>
            <a:off x="5199917" y="1533483"/>
            <a:ext cx="3628725" cy="1553149"/>
            <a:chOff x="762000" y="2686250"/>
            <a:chExt cx="3628725" cy="1553149"/>
          </a:xfrm>
        </p:grpSpPr>
        <p:grpSp>
          <p:nvGrpSpPr>
            <p:cNvPr id="58" name="Group 51"/>
            <p:cNvGrpSpPr/>
            <p:nvPr/>
          </p:nvGrpSpPr>
          <p:grpSpPr>
            <a:xfrm>
              <a:off x="762000" y="2686250"/>
              <a:ext cx="1524000" cy="1553149"/>
              <a:chOff x="762000" y="2686250"/>
              <a:chExt cx="1524000" cy="1553149"/>
            </a:xfrm>
          </p:grpSpPr>
          <p:sp>
            <p:nvSpPr>
              <p:cNvPr id="75" name="Rectangle 74"/>
              <p:cNvSpPr/>
              <p:nvPr/>
            </p:nvSpPr>
            <p:spPr bwMode="auto">
              <a:xfrm>
                <a:off x="762000" y="2686250"/>
                <a:ext cx="1524000" cy="1524000"/>
              </a:xfrm>
              <a:prstGeom prst="rect">
                <a:avLst/>
              </a:prstGeom>
              <a:noFill/>
              <a:ln w="19050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 baseline="0" dirty="0" smtClean="0">
                  <a:solidFill>
                    <a:srgbClr val="000000"/>
                  </a:solidFill>
                  <a:ea typeface="ＭＳ Ｐゴシック" pitchFamily="1" charset="-128"/>
                </a:endParaRPr>
              </a:p>
            </p:txBody>
          </p:sp>
          <p:cxnSp>
            <p:nvCxnSpPr>
              <p:cNvPr id="77" name="Straight Connector 76"/>
              <p:cNvCxnSpPr/>
              <p:nvPr/>
            </p:nvCxnSpPr>
            <p:spPr bwMode="auto">
              <a:xfrm>
                <a:off x="1099164" y="3382749"/>
                <a:ext cx="855662" cy="0"/>
              </a:xfrm>
              <a:prstGeom prst="line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86" name="Rectangle 85"/>
              <p:cNvSpPr/>
              <p:nvPr/>
            </p:nvSpPr>
            <p:spPr>
              <a:xfrm>
                <a:off x="1074815" y="3368161"/>
                <a:ext cx="67358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200" b="1" kern="0" baseline="0" dirty="0" smtClean="0">
                    <a:solidFill>
                      <a:srgbClr val="000000"/>
                    </a:solidFill>
                    <a:ea typeface="ＭＳ Ｐゴシック" pitchFamily="-106" charset="-128"/>
                  </a:rPr>
                  <a:t>L shell</a:t>
                </a:r>
                <a:endParaRPr lang="en-US" sz="1200" b="1" baseline="0" dirty="0">
                  <a:solidFill>
                    <a:srgbClr val="000000"/>
                  </a:solidFill>
                  <a:ea typeface="ＭＳ Ｐゴシック" pitchFamily="-106" charset="-128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1066800" y="3687549"/>
                <a:ext cx="68961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200" b="1" kern="0" baseline="0" dirty="0" smtClean="0">
                    <a:solidFill>
                      <a:srgbClr val="000000"/>
                    </a:solidFill>
                    <a:ea typeface="ＭＳ Ｐゴシック" pitchFamily="-106" charset="-128"/>
                  </a:rPr>
                  <a:t>K shell</a:t>
                </a:r>
                <a:endParaRPr lang="en-US" sz="1200" b="1" baseline="0" dirty="0">
                  <a:solidFill>
                    <a:srgbClr val="000000"/>
                  </a:solidFill>
                  <a:ea typeface="ＭＳ Ｐゴシック" pitchFamily="-106" charset="-128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62000" y="3962400"/>
                <a:ext cx="15240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200" b="1" kern="0" baseline="0" dirty="0" smtClean="0">
                    <a:solidFill>
                      <a:srgbClr val="000000"/>
                    </a:solidFill>
                    <a:ea typeface="ＭＳ Ｐゴシック" pitchFamily="-106" charset="-128"/>
                  </a:rPr>
                  <a:t>Atomic System</a:t>
                </a:r>
                <a:endParaRPr lang="en-US" sz="1200" b="1" baseline="0" dirty="0">
                  <a:solidFill>
                    <a:srgbClr val="000000"/>
                  </a:solidFill>
                  <a:ea typeface="ＭＳ Ｐゴシック" pitchFamily="-106" charset="-128"/>
                </a:endParaRPr>
              </a:p>
            </p:txBody>
          </p:sp>
          <p:cxnSp>
            <p:nvCxnSpPr>
              <p:cNvPr id="103" name="Straight Connector 102"/>
              <p:cNvCxnSpPr/>
              <p:nvPr/>
            </p:nvCxnSpPr>
            <p:spPr bwMode="auto">
              <a:xfrm>
                <a:off x="1099164" y="3685675"/>
                <a:ext cx="855662" cy="0"/>
              </a:xfrm>
              <a:prstGeom prst="line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04" name="Rectangle 103"/>
              <p:cNvSpPr/>
              <p:nvPr/>
            </p:nvSpPr>
            <p:spPr bwMode="auto">
              <a:xfrm>
                <a:off x="1097227" y="2743200"/>
                <a:ext cx="859536" cy="381000"/>
              </a:xfrm>
              <a:prstGeom prst="rect">
                <a:avLst/>
              </a:prstGeom>
              <a:gradFill flip="none" rotWithShape="1">
                <a:gsLst>
                  <a:gs pos="39000">
                    <a:schemeClr val="tx1">
                      <a:lumMod val="50000"/>
                      <a:lumOff val="50000"/>
                    </a:schemeClr>
                  </a:gs>
                  <a:gs pos="100000">
                    <a:srgbClr val="BBE0E3"/>
                  </a:gs>
                </a:gsLst>
                <a:lin ang="162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 baseline="0" dirty="0" smtClean="0">
                  <a:solidFill>
                    <a:srgbClr val="000000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027500" y="2715125"/>
                <a:ext cx="9989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200" b="1" kern="0" baseline="0" dirty="0" smtClean="0">
                    <a:solidFill>
                      <a:srgbClr val="000000"/>
                    </a:solidFill>
                    <a:ea typeface="ＭＳ Ｐゴシック" pitchFamily="-106" charset="-128"/>
                  </a:rPr>
                  <a:t>Continuum</a:t>
                </a:r>
                <a:endParaRPr lang="en-US" sz="1200" b="1" baseline="0" dirty="0">
                  <a:solidFill>
                    <a:srgbClr val="000000"/>
                  </a:solidFill>
                  <a:ea typeface="ＭＳ Ｐゴシック" pitchFamily="-106" charset="-128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>
                <a:off x="1713287" y="2971800"/>
                <a:ext cx="91440" cy="91440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 baseline="0" dirty="0" smtClean="0">
                  <a:solidFill>
                    <a:srgbClr val="000000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 bwMode="auto">
              <a:xfrm>
                <a:off x="1713287" y="3327935"/>
                <a:ext cx="91440" cy="91440"/>
              </a:xfrm>
              <a:prstGeom prst="ellips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 baseline="0" dirty="0" smtClean="0">
                  <a:solidFill>
                    <a:srgbClr val="000000"/>
                  </a:solidFill>
                  <a:ea typeface="ＭＳ Ｐゴシック" pitchFamily="1" charset="-128"/>
                </a:endParaRPr>
              </a:p>
            </p:txBody>
          </p:sp>
          <p:cxnSp>
            <p:nvCxnSpPr>
              <p:cNvPr id="123" name="Straight Arrow Connector 122"/>
              <p:cNvCxnSpPr/>
              <p:nvPr/>
            </p:nvCxnSpPr>
            <p:spPr bwMode="auto">
              <a:xfrm>
                <a:off x="1759007" y="3032971"/>
                <a:ext cx="0" cy="3048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8000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</p:grpSp>
        <p:grpSp>
          <p:nvGrpSpPr>
            <p:cNvPr id="59" name="Group 50"/>
            <p:cNvGrpSpPr/>
            <p:nvPr/>
          </p:nvGrpSpPr>
          <p:grpSpPr>
            <a:xfrm>
              <a:off x="2438400" y="2687050"/>
              <a:ext cx="1952325" cy="1552349"/>
              <a:chOff x="4143675" y="2687050"/>
              <a:chExt cx="1952325" cy="1552349"/>
            </a:xfrm>
          </p:grpSpPr>
          <p:cxnSp>
            <p:nvCxnSpPr>
              <p:cNvPr id="61" name="Straight Arrow Connector 60"/>
              <p:cNvCxnSpPr/>
              <p:nvPr/>
            </p:nvCxnSpPr>
            <p:spPr bwMode="auto">
              <a:xfrm flipV="1">
                <a:off x="4505425" y="3001749"/>
                <a:ext cx="152400" cy="381000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headEnd type="arrow" w="med" len="med"/>
                <a:tailEnd type="non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 bwMode="auto">
              <a:xfrm>
                <a:off x="4230787" y="3382749"/>
                <a:ext cx="855662" cy="0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63" name="Rectangle 62"/>
              <p:cNvSpPr/>
              <p:nvPr/>
            </p:nvSpPr>
            <p:spPr>
              <a:xfrm>
                <a:off x="4429660" y="2743200"/>
                <a:ext cx="98937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200" b="1" kern="0" baseline="0" dirty="0" smtClean="0">
                    <a:solidFill>
                      <a:srgbClr val="000000"/>
                    </a:solidFill>
                    <a:ea typeface="ＭＳ Ｐゴシック" pitchFamily="-106" charset="-128"/>
                  </a:rPr>
                  <a:t>Initial state</a:t>
                </a:r>
                <a:endParaRPr lang="en-US" sz="1200" b="1" baseline="0" dirty="0">
                  <a:solidFill>
                    <a:srgbClr val="000000"/>
                  </a:solidFill>
                  <a:ea typeface="ＭＳ Ｐゴシック" pitchFamily="-106" charset="-128"/>
                </a:endParaRPr>
              </a:p>
            </p:txBody>
          </p:sp>
          <p:cxnSp>
            <p:nvCxnSpPr>
              <p:cNvPr id="64" name="Straight Connector 63"/>
              <p:cNvCxnSpPr/>
              <p:nvPr/>
            </p:nvCxnSpPr>
            <p:spPr bwMode="auto">
              <a:xfrm>
                <a:off x="4383187" y="3001749"/>
                <a:ext cx="1066800" cy="9625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65" name="Rectangle 64"/>
              <p:cNvSpPr/>
              <p:nvPr/>
            </p:nvSpPr>
            <p:spPr>
              <a:xfrm>
                <a:off x="4439650" y="3962400"/>
                <a:ext cx="13716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200" b="1" kern="0" baseline="0" dirty="0" smtClean="0">
                    <a:solidFill>
                      <a:srgbClr val="000000"/>
                    </a:solidFill>
                    <a:ea typeface="ＭＳ Ｐゴシック" pitchFamily="-106" charset="-128"/>
                  </a:rPr>
                  <a:t>Nuclear System</a:t>
                </a:r>
                <a:endParaRPr lang="en-US" sz="1200" b="1" baseline="0" dirty="0">
                  <a:solidFill>
                    <a:srgbClr val="000000"/>
                  </a:solidFill>
                  <a:ea typeface="ＭＳ Ｐゴシック" pitchFamily="-106" charset="-128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4143675" y="2687050"/>
                <a:ext cx="1952325" cy="1524000"/>
              </a:xfrm>
              <a:prstGeom prst="rect">
                <a:avLst/>
              </a:prstGeom>
              <a:noFill/>
              <a:ln w="19050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 baseline="0" dirty="0" smtClean="0">
                  <a:solidFill>
                    <a:srgbClr val="000000"/>
                  </a:solidFill>
                  <a:ea typeface="ＭＳ Ｐゴシック" pitchFamily="1" charset="-128"/>
                </a:endParaRPr>
              </a:p>
            </p:txBody>
          </p:sp>
        </p:grpSp>
        <p:sp>
          <p:nvSpPr>
            <p:cNvPr id="60" name="Right Arrow 59"/>
            <p:cNvSpPr/>
            <p:nvPr/>
          </p:nvSpPr>
          <p:spPr bwMode="auto">
            <a:xfrm rot="10800000">
              <a:off x="2057400" y="2971800"/>
              <a:ext cx="533400" cy="381000"/>
            </a:xfrm>
            <a:prstGeom prst="rightArrow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1" baseline="0" dirty="0" smtClean="0">
                <a:solidFill>
                  <a:srgbClr val="000000"/>
                </a:solidFill>
                <a:ea typeface="ＭＳ Ｐゴシック" pitchFamily="1" charset="-128"/>
              </a:endParaRPr>
            </a:p>
          </p:txBody>
        </p:sp>
      </p:grpSp>
      <p:sp>
        <p:nvSpPr>
          <p:cNvPr id="124" name="Content Placeholder 1"/>
          <p:cNvSpPr txBox="1">
            <a:spLocks/>
          </p:cNvSpPr>
          <p:nvPr/>
        </p:nvSpPr>
        <p:spPr>
          <a:xfrm>
            <a:off x="179441" y="1337069"/>
            <a:ext cx="4611131" cy="19349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/>
              <a:t>Nuclear level decay via internal conversion (IC)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0" dirty="0" smtClean="0"/>
              <a:t>first observed over 100 y ago</a:t>
            </a:r>
            <a:endParaRPr lang="en-US" sz="1800" b="0" dirty="0" smtClean="0">
              <a:solidFill>
                <a:srgbClr val="0066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0" dirty="0" smtClean="0"/>
              <a:t>ubiquitous process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0" dirty="0" smtClean="0"/>
              <a:t>usable as analysis tool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28551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3" grpId="0"/>
      <p:bldP spid="12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2"/>
          <a:srcRect l="388" t="637" r="511" b="398"/>
          <a:stretch/>
        </p:blipFill>
        <p:spPr>
          <a:xfrm>
            <a:off x="-2309" y="0"/>
            <a:ext cx="9146309" cy="6877714"/>
          </a:xfrm>
          <a:prstGeom prst="rect">
            <a:avLst/>
          </a:prstGeom>
        </p:spPr>
      </p:pic>
      <p:sp>
        <p:nvSpPr>
          <p:cNvPr id="37" name="Content Placeholder 1"/>
          <p:cNvSpPr txBox="1">
            <a:spLocks/>
          </p:cNvSpPr>
          <p:nvPr/>
        </p:nvSpPr>
        <p:spPr>
          <a:xfrm>
            <a:off x="168442" y="3788192"/>
            <a:ext cx="4696512" cy="23840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sz="1800" b="0" dirty="0"/>
          </a:p>
        </p:txBody>
      </p:sp>
      <p:sp>
        <p:nvSpPr>
          <p:cNvPr id="92" name="Content Placeholder 1"/>
          <p:cNvSpPr txBox="1">
            <a:spLocks/>
          </p:cNvSpPr>
          <p:nvPr/>
        </p:nvSpPr>
        <p:spPr>
          <a:xfrm>
            <a:off x="201437" y="970449"/>
            <a:ext cx="5142063" cy="44218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Coupled atomic-nuclear processes</a:t>
            </a:r>
            <a:endParaRPr lang="en-US" sz="1800" b="0" dirty="0"/>
          </a:p>
        </p:txBody>
      </p:sp>
      <p:grpSp>
        <p:nvGrpSpPr>
          <p:cNvPr id="87" name="Group 53"/>
          <p:cNvGrpSpPr/>
          <p:nvPr/>
        </p:nvGrpSpPr>
        <p:grpSpPr>
          <a:xfrm>
            <a:off x="5199916" y="3936645"/>
            <a:ext cx="3628725" cy="1553149"/>
            <a:chOff x="762000" y="2686250"/>
            <a:chExt cx="3628725" cy="1553149"/>
          </a:xfrm>
        </p:grpSpPr>
        <p:grpSp>
          <p:nvGrpSpPr>
            <p:cNvPr id="95" name="Group 51"/>
            <p:cNvGrpSpPr/>
            <p:nvPr/>
          </p:nvGrpSpPr>
          <p:grpSpPr>
            <a:xfrm>
              <a:off x="762000" y="2686250"/>
              <a:ext cx="1524000" cy="1553149"/>
              <a:chOff x="762000" y="2686250"/>
              <a:chExt cx="1524000" cy="1553149"/>
            </a:xfrm>
          </p:grpSpPr>
          <p:sp>
            <p:nvSpPr>
              <p:cNvPr id="109" name="Rectangle 108"/>
              <p:cNvSpPr/>
              <p:nvPr/>
            </p:nvSpPr>
            <p:spPr bwMode="auto">
              <a:xfrm>
                <a:off x="762000" y="2686250"/>
                <a:ext cx="1524000" cy="1524000"/>
              </a:xfrm>
              <a:prstGeom prst="rect">
                <a:avLst/>
              </a:prstGeom>
              <a:noFill/>
              <a:ln w="19050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 baseline="0" dirty="0" smtClean="0">
                  <a:solidFill>
                    <a:srgbClr val="000000"/>
                  </a:solidFill>
                  <a:ea typeface="ＭＳ Ｐゴシック" pitchFamily="1" charset="-128"/>
                </a:endParaRPr>
              </a:p>
            </p:txBody>
          </p:sp>
          <p:cxnSp>
            <p:nvCxnSpPr>
              <p:cNvPr id="110" name="Straight Connector 109"/>
              <p:cNvCxnSpPr/>
              <p:nvPr/>
            </p:nvCxnSpPr>
            <p:spPr bwMode="auto">
              <a:xfrm>
                <a:off x="1099164" y="3382749"/>
                <a:ext cx="855662" cy="0"/>
              </a:xfrm>
              <a:prstGeom prst="line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11" name="Rectangle 110"/>
              <p:cNvSpPr/>
              <p:nvPr/>
            </p:nvSpPr>
            <p:spPr>
              <a:xfrm>
                <a:off x="1074815" y="3368161"/>
                <a:ext cx="67358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200" b="1" kern="0" baseline="0" dirty="0" smtClean="0">
                    <a:solidFill>
                      <a:srgbClr val="000000"/>
                    </a:solidFill>
                    <a:ea typeface="ＭＳ Ｐゴシック" pitchFamily="-106" charset="-128"/>
                  </a:rPr>
                  <a:t>L shell</a:t>
                </a:r>
                <a:endParaRPr lang="en-US" sz="1200" b="1" baseline="0" dirty="0">
                  <a:solidFill>
                    <a:srgbClr val="000000"/>
                  </a:solidFill>
                  <a:ea typeface="ＭＳ Ｐゴシック" pitchFamily="-106" charset="-128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1066800" y="3687549"/>
                <a:ext cx="68961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200" b="1" kern="0" baseline="0" dirty="0" smtClean="0">
                    <a:solidFill>
                      <a:srgbClr val="000000"/>
                    </a:solidFill>
                    <a:ea typeface="ＭＳ Ｐゴシック" pitchFamily="-106" charset="-128"/>
                  </a:rPr>
                  <a:t>K shell</a:t>
                </a:r>
                <a:endParaRPr lang="en-US" sz="1200" b="1" baseline="0" dirty="0">
                  <a:solidFill>
                    <a:srgbClr val="000000"/>
                  </a:solidFill>
                  <a:ea typeface="ＭＳ Ｐゴシック" pitchFamily="-106" charset="-128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62000" y="3962400"/>
                <a:ext cx="15240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kern="0" dirty="0">
                    <a:solidFill>
                      <a:srgbClr val="000000"/>
                    </a:solidFill>
                    <a:ea typeface="ＭＳ Ｐゴシック" pitchFamily="-106" charset="-128"/>
                  </a:rPr>
                  <a:t>Atomic System</a:t>
                </a:r>
                <a:endParaRPr lang="en-US" sz="1200" b="1" dirty="0">
                  <a:solidFill>
                    <a:srgbClr val="000000"/>
                  </a:solidFill>
                  <a:ea typeface="ＭＳ Ｐゴシック" pitchFamily="-106" charset="-128"/>
                </a:endParaRPr>
              </a:p>
            </p:txBody>
          </p:sp>
          <p:cxnSp>
            <p:nvCxnSpPr>
              <p:cNvPr id="114" name="Straight Connector 113"/>
              <p:cNvCxnSpPr/>
              <p:nvPr/>
            </p:nvCxnSpPr>
            <p:spPr bwMode="auto">
              <a:xfrm>
                <a:off x="1099164" y="3685675"/>
                <a:ext cx="855662" cy="0"/>
              </a:xfrm>
              <a:prstGeom prst="line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15" name="Rectangle 114"/>
              <p:cNvSpPr/>
              <p:nvPr/>
            </p:nvSpPr>
            <p:spPr bwMode="auto">
              <a:xfrm>
                <a:off x="1097227" y="2743200"/>
                <a:ext cx="859536" cy="381000"/>
              </a:xfrm>
              <a:prstGeom prst="rect">
                <a:avLst/>
              </a:prstGeom>
              <a:gradFill flip="none" rotWithShape="1">
                <a:gsLst>
                  <a:gs pos="39000">
                    <a:schemeClr val="tx1">
                      <a:lumMod val="50000"/>
                      <a:lumOff val="50000"/>
                    </a:schemeClr>
                  </a:gs>
                  <a:gs pos="100000">
                    <a:srgbClr val="BBE0E3"/>
                  </a:gs>
                </a:gsLst>
                <a:lin ang="162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 baseline="0" dirty="0" smtClean="0">
                  <a:solidFill>
                    <a:srgbClr val="000000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1027500" y="2715125"/>
                <a:ext cx="9989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200" b="1" kern="0" baseline="0" dirty="0" smtClean="0">
                    <a:solidFill>
                      <a:srgbClr val="000000"/>
                    </a:solidFill>
                    <a:ea typeface="ＭＳ Ｐゴシック" pitchFamily="-106" charset="-128"/>
                  </a:rPr>
                  <a:t>Continuum</a:t>
                </a:r>
                <a:endParaRPr lang="en-US" sz="1200" b="1" baseline="0" dirty="0">
                  <a:solidFill>
                    <a:srgbClr val="000000"/>
                  </a:solidFill>
                  <a:ea typeface="ＭＳ Ｐゴシック" pitchFamily="-106" charset="-128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 bwMode="auto">
              <a:xfrm>
                <a:off x="1713287" y="2971800"/>
                <a:ext cx="91440" cy="91440"/>
              </a:xfrm>
              <a:prstGeom prst="ellips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 baseline="0" dirty="0" smtClean="0">
                  <a:solidFill>
                    <a:srgbClr val="000000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 bwMode="auto">
              <a:xfrm>
                <a:off x="1713287" y="3327935"/>
                <a:ext cx="91440" cy="91440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 baseline="0" dirty="0" smtClean="0">
                  <a:solidFill>
                    <a:srgbClr val="000000"/>
                  </a:solidFill>
                  <a:ea typeface="ＭＳ Ｐゴシック" pitchFamily="1" charset="-128"/>
                </a:endParaRPr>
              </a:p>
            </p:txBody>
          </p:sp>
          <p:cxnSp>
            <p:nvCxnSpPr>
              <p:cNvPr id="119" name="Straight Arrow Connector 118"/>
              <p:cNvCxnSpPr/>
              <p:nvPr/>
            </p:nvCxnSpPr>
            <p:spPr bwMode="auto">
              <a:xfrm>
                <a:off x="1759007" y="3032971"/>
                <a:ext cx="0" cy="3048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6" name="Group 50"/>
            <p:cNvGrpSpPr/>
            <p:nvPr/>
          </p:nvGrpSpPr>
          <p:grpSpPr>
            <a:xfrm>
              <a:off x="2438400" y="2687050"/>
              <a:ext cx="1952325" cy="1552349"/>
              <a:chOff x="4143675" y="2687050"/>
              <a:chExt cx="1952325" cy="1552349"/>
            </a:xfrm>
          </p:grpSpPr>
          <p:cxnSp>
            <p:nvCxnSpPr>
              <p:cNvPr id="98" name="Straight Arrow Connector 97"/>
              <p:cNvCxnSpPr/>
              <p:nvPr/>
            </p:nvCxnSpPr>
            <p:spPr bwMode="auto">
              <a:xfrm flipV="1">
                <a:off x="4505425" y="3001749"/>
                <a:ext cx="152400" cy="381000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headEnd type="none" w="med" len="med"/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 bwMode="auto">
              <a:xfrm flipV="1">
                <a:off x="4764187" y="3001749"/>
                <a:ext cx="152400" cy="381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>
                <a:off x="4230787" y="3382749"/>
                <a:ext cx="855662" cy="0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01" name="Rectangle 100"/>
              <p:cNvSpPr/>
              <p:nvPr/>
            </p:nvSpPr>
            <p:spPr>
              <a:xfrm>
                <a:off x="4308575" y="3368161"/>
                <a:ext cx="654050" cy="276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200" b="1" kern="0" baseline="0" dirty="0">
                    <a:solidFill>
                      <a:srgbClr val="000000"/>
                    </a:solidFill>
                    <a:ea typeface="ＭＳ Ｐゴシック" pitchFamily="-106" charset="-128"/>
                  </a:rPr>
                  <a:t>Isomer</a:t>
                </a:r>
                <a:endParaRPr lang="en-US" sz="1200" b="1" baseline="0" dirty="0">
                  <a:solidFill>
                    <a:srgbClr val="000000"/>
                  </a:solidFill>
                  <a:ea typeface="ＭＳ Ｐゴシック" pitchFamily="-106" charset="-128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4181302" y="2743200"/>
                <a:ext cx="149912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200" b="1" kern="0" baseline="0" dirty="0" smtClean="0">
                    <a:solidFill>
                      <a:srgbClr val="000000"/>
                    </a:solidFill>
                    <a:ea typeface="ＭＳ Ｐゴシック" pitchFamily="-106" charset="-128"/>
                  </a:rPr>
                  <a:t>Intermediate state</a:t>
                </a:r>
                <a:endParaRPr lang="en-US" sz="1200" b="1" baseline="0" dirty="0">
                  <a:solidFill>
                    <a:srgbClr val="000000"/>
                  </a:solidFill>
                  <a:ea typeface="ＭＳ Ｐゴシック" pitchFamily="-106" charset="-128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4830762" y="3687549"/>
                <a:ext cx="1073150" cy="276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200" b="1" kern="0" baseline="0" dirty="0">
                    <a:solidFill>
                      <a:srgbClr val="000000"/>
                    </a:solidFill>
                    <a:ea typeface="ＭＳ Ｐゴシック" pitchFamily="-106" charset="-128"/>
                  </a:rPr>
                  <a:t>Ground state</a:t>
                </a:r>
                <a:endParaRPr lang="en-US" sz="1200" b="1" baseline="0" dirty="0">
                  <a:solidFill>
                    <a:srgbClr val="000000"/>
                  </a:solidFill>
                  <a:ea typeface="ＭＳ Ｐゴシック" pitchFamily="-106" charset="-128"/>
                </a:endParaRPr>
              </a:p>
            </p:txBody>
          </p:sp>
          <p:cxnSp>
            <p:nvCxnSpPr>
              <p:cNvPr id="104" name="Straight Arrow Connector 103"/>
              <p:cNvCxnSpPr/>
              <p:nvPr/>
            </p:nvCxnSpPr>
            <p:spPr bwMode="auto">
              <a:xfrm flipH="1" flipV="1">
                <a:off x="5297587" y="3001749"/>
                <a:ext cx="274638" cy="68897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arrow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 bwMode="auto">
              <a:xfrm>
                <a:off x="4383187" y="3001749"/>
                <a:ext cx="1066800" cy="9625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 bwMode="auto">
              <a:xfrm flipV="1">
                <a:off x="4886425" y="3677124"/>
                <a:ext cx="1126637" cy="10425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07" name="Rectangle 106"/>
              <p:cNvSpPr/>
              <p:nvPr/>
            </p:nvSpPr>
            <p:spPr>
              <a:xfrm>
                <a:off x="4439650" y="3962400"/>
                <a:ext cx="13716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200" b="1" kern="0" baseline="0" dirty="0" smtClean="0">
                    <a:solidFill>
                      <a:srgbClr val="000000"/>
                    </a:solidFill>
                    <a:ea typeface="ＭＳ Ｐゴシック" pitchFamily="-106" charset="-128"/>
                  </a:rPr>
                  <a:t>Nuclear System</a:t>
                </a:r>
                <a:endParaRPr lang="en-US" sz="1200" b="1" baseline="0" dirty="0">
                  <a:solidFill>
                    <a:srgbClr val="000000"/>
                  </a:solidFill>
                  <a:ea typeface="ＭＳ Ｐゴシック" pitchFamily="-106" charset="-128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4143675" y="2687050"/>
                <a:ext cx="1952325" cy="1524000"/>
              </a:xfrm>
              <a:prstGeom prst="rect">
                <a:avLst/>
              </a:prstGeom>
              <a:noFill/>
              <a:ln w="19050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 baseline="0" dirty="0" smtClean="0">
                  <a:solidFill>
                    <a:srgbClr val="000000"/>
                  </a:solidFill>
                  <a:ea typeface="ＭＳ Ｐゴシック" pitchFamily="1" charset="-128"/>
                </a:endParaRPr>
              </a:p>
            </p:txBody>
          </p:sp>
        </p:grpSp>
        <p:sp>
          <p:nvSpPr>
            <p:cNvPr id="97" name="Right Arrow 96"/>
            <p:cNvSpPr/>
            <p:nvPr/>
          </p:nvSpPr>
          <p:spPr bwMode="auto">
            <a:xfrm>
              <a:off x="2057400" y="2971800"/>
              <a:ext cx="533400" cy="381000"/>
            </a:xfrm>
            <a:prstGeom prst="rightArrow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1" baseline="0" dirty="0" smtClean="0">
                <a:solidFill>
                  <a:srgbClr val="000000"/>
                </a:solidFill>
                <a:ea typeface="ＭＳ Ｐゴシック" pitchFamily="1" charset="-128"/>
              </a:endParaRPr>
            </a:p>
          </p:txBody>
        </p:sp>
      </p:grpSp>
      <p:sp>
        <p:nvSpPr>
          <p:cNvPr id="120" name="Content Placeholder 1"/>
          <p:cNvSpPr txBox="1">
            <a:spLocks/>
          </p:cNvSpPr>
          <p:nvPr/>
        </p:nvSpPr>
        <p:spPr>
          <a:xfrm>
            <a:off x="1167788" y="1824063"/>
            <a:ext cx="7468765" cy="173114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/>
              <a:t>Nucleus may start in isomeric state rather than </a:t>
            </a:r>
            <a:r>
              <a:rPr lang="en-US" sz="1800" b="0" dirty="0" err="1" smtClean="0"/>
              <a:t>g.s</a:t>
            </a:r>
            <a:r>
              <a:rPr lang="en-US" sz="1800" b="0" dirty="0" smtClean="0"/>
              <a:t>. </a:t>
            </a:r>
            <a:r>
              <a:rPr lang="en-US" sz="1800" b="0" dirty="0" smtClean="0">
                <a:solidFill>
                  <a:srgbClr val="006600"/>
                </a:solidFill>
              </a:rPr>
              <a:t>[</a:t>
            </a:r>
            <a:r>
              <a:rPr lang="en-US" sz="1800" b="0" dirty="0" err="1" smtClean="0">
                <a:solidFill>
                  <a:srgbClr val="006600"/>
                </a:solidFill>
              </a:rPr>
              <a:t>Zadernovsky</a:t>
            </a:r>
            <a:r>
              <a:rPr lang="en-US" sz="1800" b="0" dirty="0" smtClean="0">
                <a:solidFill>
                  <a:srgbClr val="006600"/>
                </a:solidFill>
              </a:rPr>
              <a:t> &amp; Carroll, </a:t>
            </a:r>
            <a:r>
              <a:rPr lang="en-US" sz="1800" b="0" dirty="0" err="1" smtClean="0">
                <a:solidFill>
                  <a:srgbClr val="006600"/>
                </a:solidFill>
              </a:rPr>
              <a:t>Hyp</a:t>
            </a:r>
            <a:r>
              <a:rPr lang="en-US" sz="1800" b="0" dirty="0" smtClean="0">
                <a:solidFill>
                  <a:srgbClr val="006600"/>
                </a:solidFill>
              </a:rPr>
              <a:t>. Int. </a:t>
            </a:r>
            <a:r>
              <a:rPr lang="en-US" sz="1800" dirty="0" smtClean="0">
                <a:solidFill>
                  <a:srgbClr val="006600"/>
                </a:solidFill>
              </a:rPr>
              <a:t>143</a:t>
            </a:r>
            <a:r>
              <a:rPr lang="en-US" sz="1800" b="0" dirty="0" smtClean="0">
                <a:solidFill>
                  <a:srgbClr val="006600"/>
                </a:solidFill>
              </a:rPr>
              <a:t>, 153 (2002)]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0" dirty="0" smtClean="0"/>
              <a:t>could induce isomer depletion through alternate path to </a:t>
            </a:r>
            <a:r>
              <a:rPr lang="en-US" sz="1800" b="0" dirty="0" err="1" smtClean="0"/>
              <a:t>g.s</a:t>
            </a:r>
            <a:r>
              <a:rPr lang="en-US" sz="1800" b="0" dirty="0" smtClean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0" dirty="0" smtClean="0">
                <a:latin typeface="Symbol" panose="05050102010706020507" pitchFamily="18" charset="2"/>
              </a:rPr>
              <a:t>g</a:t>
            </a:r>
            <a:r>
              <a:rPr lang="en-US" sz="1800" b="0" dirty="0" smtClean="0"/>
              <a:t>- and x-ray energies distinct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779879" y="5565969"/>
            <a:ext cx="166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E</a:t>
            </a:r>
            <a:r>
              <a:rPr lang="en-US" sz="1800" baseline="-25000" dirty="0" smtClean="0">
                <a:solidFill>
                  <a:prstClr val="black"/>
                </a:solidFill>
              </a:rPr>
              <a:t>B</a:t>
            </a:r>
            <a:r>
              <a:rPr lang="en-US" sz="1800" dirty="0" smtClean="0">
                <a:solidFill>
                  <a:prstClr val="black"/>
                </a:solidFill>
              </a:rPr>
              <a:t> </a:t>
            </a:r>
            <a:r>
              <a:rPr lang="en-US" sz="1800" dirty="0">
                <a:solidFill>
                  <a:prstClr val="black"/>
                </a:solidFill>
              </a:rPr>
              <a:t>+ </a:t>
            </a:r>
            <a:r>
              <a:rPr lang="en-US" sz="1800" dirty="0" err="1" smtClean="0">
                <a:solidFill>
                  <a:prstClr val="black"/>
                </a:solidFill>
              </a:rPr>
              <a:t>E</a:t>
            </a:r>
            <a:r>
              <a:rPr lang="en-US" sz="1800" baseline="-25000" dirty="0" err="1" smtClean="0">
                <a:solidFill>
                  <a:prstClr val="black"/>
                </a:solidFill>
              </a:rPr>
              <a:t>e</a:t>
            </a:r>
            <a:r>
              <a:rPr lang="en-US" sz="1800" dirty="0">
                <a:solidFill>
                  <a:prstClr val="black"/>
                </a:solidFill>
              </a:rPr>
              <a:t> = </a:t>
            </a:r>
            <a:r>
              <a:rPr lang="en-US" sz="1800" dirty="0" err="1" smtClean="0">
                <a:solidFill>
                  <a:prstClr val="black"/>
                </a:solidFill>
                <a:latin typeface="Symbol" panose="05050102010706020507" pitchFamily="18" charset="2"/>
              </a:rPr>
              <a:t>D</a:t>
            </a:r>
            <a:r>
              <a:rPr lang="en-US" sz="1800" dirty="0" err="1" smtClean="0">
                <a:solidFill>
                  <a:prstClr val="black"/>
                </a:solidFill>
              </a:rPr>
              <a:t>E</a:t>
            </a:r>
            <a:r>
              <a:rPr lang="en-US" sz="1800" baseline="-25000" dirty="0" err="1" smtClean="0">
                <a:solidFill>
                  <a:prstClr val="black"/>
                </a:solidFill>
              </a:rPr>
              <a:t>n</a:t>
            </a:r>
            <a:endParaRPr lang="en-US" sz="1800" baseline="-25000" dirty="0">
              <a:solidFill>
                <a:prstClr val="black"/>
              </a:solidFill>
            </a:endParaRPr>
          </a:p>
        </p:txBody>
      </p:sp>
      <p:sp>
        <p:nvSpPr>
          <p:cNvPr id="60" name="Title 2"/>
          <p:cNvSpPr txBox="1">
            <a:spLocks/>
          </p:cNvSpPr>
          <p:nvPr/>
        </p:nvSpPr>
        <p:spPr>
          <a:xfrm>
            <a:off x="1442419" y="274639"/>
            <a:ext cx="5941019" cy="506411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kern="1200" cap="all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000" b="1" dirty="0"/>
              <a:t>case study: </a:t>
            </a:r>
            <a:r>
              <a:rPr lang="en-US" sz="2000" b="1" dirty="0" smtClean="0"/>
              <a:t>Neec</a:t>
            </a:r>
            <a:endParaRPr lang="en-US" sz="2000" b="1" dirty="0"/>
          </a:p>
        </p:txBody>
      </p:sp>
      <p:sp>
        <p:nvSpPr>
          <p:cNvPr id="62" name="Content Placeholder 1"/>
          <p:cNvSpPr txBox="1">
            <a:spLocks/>
          </p:cNvSpPr>
          <p:nvPr/>
        </p:nvSpPr>
        <p:spPr>
          <a:xfrm>
            <a:off x="168442" y="3571618"/>
            <a:ext cx="4696512" cy="29063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/>
              <a:t>Nuclear Excitation </a:t>
            </a:r>
            <a:r>
              <a:rPr lang="en-US" sz="1800" b="0" dirty="0"/>
              <a:t>by Electron </a:t>
            </a:r>
            <a:r>
              <a:rPr lang="en-US" sz="1800" b="0" dirty="0" smtClean="0"/>
              <a:t>Capture (NEEC</a:t>
            </a:r>
            <a:r>
              <a:rPr lang="en-US" sz="1800" b="0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0" dirty="0"/>
              <a:t>inverse of IC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0" dirty="0"/>
              <a:t>requires </a:t>
            </a:r>
            <a:r>
              <a:rPr lang="en-US" sz="1800" b="0" dirty="0" smtClean="0">
                <a:latin typeface="Symbol" panose="05050102010706020507" pitchFamily="18" charset="2"/>
              </a:rPr>
              <a:t>D</a:t>
            </a:r>
            <a:r>
              <a:rPr lang="en-US" sz="1800" b="0" dirty="0" smtClean="0"/>
              <a:t>E </a:t>
            </a:r>
            <a:r>
              <a:rPr lang="en-US" sz="1800" b="0" dirty="0"/>
              <a:t>matching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0" dirty="0"/>
              <a:t>predicted </a:t>
            </a:r>
            <a:r>
              <a:rPr lang="en-US" sz="1800" b="0" dirty="0">
                <a:solidFill>
                  <a:srgbClr val="006600"/>
                </a:solidFill>
              </a:rPr>
              <a:t>[</a:t>
            </a:r>
            <a:r>
              <a:rPr lang="en-US" sz="1800" b="0" dirty="0" err="1">
                <a:solidFill>
                  <a:srgbClr val="006600"/>
                </a:solidFill>
              </a:rPr>
              <a:t>Goldanskii</a:t>
            </a:r>
            <a:r>
              <a:rPr lang="en-US" sz="1800" b="0" dirty="0">
                <a:solidFill>
                  <a:srgbClr val="006600"/>
                </a:solidFill>
              </a:rPr>
              <a:t> and </a:t>
            </a:r>
            <a:r>
              <a:rPr lang="en-US" sz="1800" b="0" dirty="0" err="1">
                <a:solidFill>
                  <a:srgbClr val="006600"/>
                </a:solidFill>
              </a:rPr>
              <a:t>Namiot</a:t>
            </a:r>
            <a:r>
              <a:rPr lang="en-US" sz="1800" b="0" dirty="0">
                <a:solidFill>
                  <a:srgbClr val="006600"/>
                </a:solidFill>
              </a:rPr>
              <a:t>, PLB</a:t>
            </a:r>
            <a:r>
              <a:rPr lang="en-US" sz="1800" dirty="0">
                <a:solidFill>
                  <a:srgbClr val="006600"/>
                </a:solidFill>
              </a:rPr>
              <a:t>62</a:t>
            </a:r>
            <a:r>
              <a:rPr lang="en-US" sz="1800" b="0" dirty="0">
                <a:solidFill>
                  <a:srgbClr val="006600"/>
                </a:solidFill>
              </a:rPr>
              <a:t>, 393 (1976)]</a:t>
            </a:r>
            <a:r>
              <a:rPr lang="en-US" sz="1800" b="0" dirty="0"/>
              <a:t> but never observed </a:t>
            </a:r>
            <a:r>
              <a:rPr lang="en-US" sz="1800" b="0" dirty="0" smtClean="0"/>
              <a:t>experimentally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0" dirty="0" smtClean="0"/>
          </a:p>
        </p:txBody>
      </p:sp>
    </p:spTree>
    <p:extLst>
      <p:ext uri="{BB962C8B-B14F-4D97-AF65-F5344CB8AC3E}">
        <p14:creationId xmlns:p14="http://schemas.microsoft.com/office/powerpoint/2010/main" val="311778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88" t="637" r="511" b="398"/>
          <a:stretch/>
        </p:blipFill>
        <p:spPr>
          <a:xfrm>
            <a:off x="-2309" y="0"/>
            <a:ext cx="9146309" cy="6877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9904" t="10948" r="24522" b="8233"/>
          <a:stretch/>
        </p:blipFill>
        <p:spPr>
          <a:xfrm>
            <a:off x="5808703" y="1093460"/>
            <a:ext cx="3335297" cy="5123661"/>
          </a:xfrm>
          <a:prstGeom prst="rect">
            <a:avLst/>
          </a:prstGeom>
        </p:spPr>
      </p:pic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85313" y="1396549"/>
            <a:ext cx="6272687" cy="14500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l">
              <a:spcAft>
                <a:spcPts val="600"/>
              </a:spcAft>
              <a:buSzPct val="140000"/>
              <a:buFontTx/>
              <a:buChar char="•"/>
            </a:pPr>
            <a:r>
              <a:rPr lang="en-US" sz="1800" dirty="0" smtClean="0">
                <a:sym typeface="Symbol" panose="05050102010706020507" pitchFamily="18" charset="2"/>
              </a:rPr>
              <a:t>Nucleus must be in “NEEC-able” state (long-lived, with nearby intermediate state)</a:t>
            </a:r>
          </a:p>
          <a:p>
            <a:pPr marL="342900" indent="-342900" algn="l">
              <a:spcAft>
                <a:spcPts val="600"/>
              </a:spcAft>
              <a:buSzPct val="140000"/>
              <a:buFontTx/>
              <a:buChar char="•"/>
            </a:pPr>
            <a:r>
              <a:rPr lang="en-US" sz="1800" dirty="0" smtClean="0">
                <a:sym typeface="Symbol" panose="05050102010706020507" pitchFamily="18" charset="2"/>
              </a:rPr>
              <a:t>Ion stripped to high charge state</a:t>
            </a:r>
          </a:p>
          <a:p>
            <a:pPr marL="342900" indent="-342900" algn="l">
              <a:spcAft>
                <a:spcPts val="600"/>
              </a:spcAft>
              <a:buSzPct val="140000"/>
              <a:buFontTx/>
              <a:buChar char="•"/>
            </a:pPr>
            <a:r>
              <a:rPr lang="en-US" sz="1800" dirty="0" smtClean="0">
                <a:sym typeface="Symbol" panose="05050102010706020507" pitchFamily="18" charset="2"/>
              </a:rPr>
              <a:t>Source of electrons of appropriate kinetic energy</a:t>
            </a:r>
          </a:p>
          <a:p>
            <a:pPr marL="342900" indent="-342900" algn="l">
              <a:spcAft>
                <a:spcPts val="600"/>
              </a:spcAft>
              <a:buSzPct val="140000"/>
              <a:buFontTx/>
              <a:buChar char="•"/>
            </a:pPr>
            <a:r>
              <a:rPr lang="en-US" sz="1800" dirty="0" smtClean="0">
                <a:sym typeface="Symbol" panose="05050102010706020507" pitchFamily="18" charset="2"/>
              </a:rPr>
              <a:t>Need clear signature of effect</a:t>
            </a:r>
          </a:p>
        </p:txBody>
      </p:sp>
      <p:sp>
        <p:nvSpPr>
          <p:cNvPr id="27" name="TextBox 30"/>
          <p:cNvSpPr txBox="1">
            <a:spLocks noChangeArrowheads="1"/>
          </p:cNvSpPr>
          <p:nvPr/>
        </p:nvSpPr>
        <p:spPr bwMode="auto">
          <a:xfrm>
            <a:off x="201437" y="970449"/>
            <a:ext cx="6533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/>
              <a:t>What makes NEEC observation such a challenge?</a:t>
            </a:r>
            <a:endParaRPr lang="en-US" sz="1600" b="1" baseline="0" dirty="0" smtClean="0"/>
          </a:p>
        </p:txBody>
      </p:sp>
      <p:sp>
        <p:nvSpPr>
          <p:cNvPr id="30" name="TextBox 30"/>
          <p:cNvSpPr txBox="1">
            <a:spLocks noChangeArrowheads="1"/>
          </p:cNvSpPr>
          <p:nvPr/>
        </p:nvSpPr>
        <p:spPr bwMode="auto">
          <a:xfrm>
            <a:off x="201437" y="3255181"/>
            <a:ext cx="83438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/>
              <a:t>Experimental approach*</a:t>
            </a:r>
            <a:endParaRPr lang="en-US" sz="1600" b="1" baseline="0" dirty="0" smtClean="0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85314" y="3719740"/>
            <a:ext cx="4944629" cy="26157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l">
              <a:spcAft>
                <a:spcPts val="600"/>
              </a:spcAft>
              <a:buSzPct val="140000"/>
              <a:buFontTx/>
              <a:buChar char="•"/>
            </a:pPr>
            <a:r>
              <a:rPr lang="en-US" dirty="0" smtClean="0">
                <a:sym typeface="Symbol" panose="05050102010706020507" pitchFamily="18" charset="2"/>
              </a:rPr>
              <a:t>Populate </a:t>
            </a:r>
            <a:r>
              <a:rPr lang="en-US" baseline="30000" dirty="0" smtClean="0">
                <a:sym typeface="Symbol" panose="05050102010706020507" pitchFamily="18" charset="2"/>
              </a:rPr>
              <a:t>93m</a:t>
            </a:r>
            <a:r>
              <a:rPr lang="en-US" dirty="0" smtClean="0">
                <a:sym typeface="Symbol" panose="05050102010706020507" pitchFamily="18" charset="2"/>
              </a:rPr>
              <a:t>Mo through fusion-evaporation reaction in inverse kinematics (heavy beam + light target)  high recoil velocity of ions</a:t>
            </a:r>
          </a:p>
          <a:p>
            <a:pPr marL="342900" indent="-342900" algn="l">
              <a:spcAft>
                <a:spcPts val="600"/>
              </a:spcAft>
              <a:buSzPct val="140000"/>
              <a:buFontTx/>
              <a:buChar char="•"/>
            </a:pPr>
            <a:r>
              <a:rPr lang="en-US" dirty="0" smtClean="0">
                <a:sym typeface="Symbol" panose="05050102010706020507" pitchFamily="18" charset="2"/>
              </a:rPr>
              <a:t>Fast </a:t>
            </a:r>
            <a:r>
              <a:rPr lang="en-US" dirty="0">
                <a:sym typeface="Symbol" panose="05050102010706020507" pitchFamily="18" charset="2"/>
              </a:rPr>
              <a:t>ions initially stripped to high </a:t>
            </a:r>
            <a:r>
              <a:rPr lang="en-US" dirty="0" err="1">
                <a:sym typeface="Symbol" panose="05050102010706020507" pitchFamily="18" charset="2"/>
              </a:rPr>
              <a:t>q</a:t>
            </a:r>
            <a:r>
              <a:rPr lang="en-US" baseline="-25000" dirty="0" err="1">
                <a:sym typeface="Symbol" panose="05050102010706020507" pitchFamily="18" charset="2"/>
              </a:rPr>
              <a:t>mean</a:t>
            </a:r>
            <a:r>
              <a:rPr lang="en-US" dirty="0">
                <a:sym typeface="Symbol" panose="05050102010706020507" pitchFamily="18" charset="2"/>
              </a:rPr>
              <a:t> in </a:t>
            </a:r>
            <a:r>
              <a:rPr lang="en-US" dirty="0" smtClean="0">
                <a:sym typeface="Symbol" panose="05050102010706020507" pitchFamily="18" charset="2"/>
              </a:rPr>
              <a:t>target</a:t>
            </a:r>
          </a:p>
          <a:p>
            <a:pPr marL="342900" indent="-342900" algn="l">
              <a:spcAft>
                <a:spcPts val="600"/>
              </a:spcAft>
              <a:buSzPct val="140000"/>
              <a:buFontTx/>
              <a:buChar char="•"/>
            </a:pPr>
            <a:r>
              <a:rPr lang="en-US" dirty="0" smtClean="0">
                <a:sym typeface="Symbol" panose="05050102010706020507" pitchFamily="18" charset="2"/>
              </a:rPr>
              <a:t>Fast </a:t>
            </a:r>
            <a:r>
              <a:rPr lang="en-US" dirty="0">
                <a:sym typeface="Symbol" panose="05050102010706020507" pitchFamily="18" charset="2"/>
              </a:rPr>
              <a:t>ions run into “stationary” electrons of target; in moving frame, equivalent to incident electron </a:t>
            </a:r>
            <a:r>
              <a:rPr lang="en-US" dirty="0" smtClean="0">
                <a:sym typeface="Symbol" panose="05050102010706020507" pitchFamily="18" charset="2"/>
              </a:rPr>
              <a:t>beam</a:t>
            </a:r>
          </a:p>
          <a:p>
            <a:pPr marL="342900" indent="-342900" algn="l">
              <a:spcAft>
                <a:spcPts val="600"/>
              </a:spcAft>
              <a:buSzPct val="140000"/>
              <a:buFontTx/>
              <a:buChar char="•"/>
            </a:pPr>
            <a:r>
              <a:rPr lang="en-US" dirty="0" smtClean="0">
                <a:sym typeface="Symbol" panose="05050102010706020507" pitchFamily="18" charset="2"/>
              </a:rPr>
              <a:t>Surrounding </a:t>
            </a:r>
            <a:r>
              <a:rPr lang="en-US" dirty="0">
                <a:sym typeface="Symbol" panose="05050102010706020507" pitchFamily="18" charset="2"/>
              </a:rPr>
              <a:t>detectors to </a:t>
            </a:r>
            <a:r>
              <a:rPr lang="en-US" dirty="0" smtClean="0">
                <a:sym typeface="Symbol" panose="05050102010706020507" pitchFamily="18" charset="2"/>
              </a:rPr>
              <a:t>ID signature 268</a:t>
            </a:r>
            <a:r>
              <a:rPr lang="en-US" dirty="0" smtClean="0">
                <a:latin typeface="Symbol" panose="05050102010706020507" pitchFamily="18" charset="2"/>
                <a:sym typeface="Symbol" panose="05050102010706020507" pitchFamily="18" charset="2"/>
              </a:rPr>
              <a:t>g</a:t>
            </a:r>
            <a:r>
              <a:rPr lang="en-US" dirty="0" smtClean="0">
                <a:sym typeface="Symbol" panose="05050102010706020507" pitchFamily="18" charset="2"/>
              </a:rPr>
              <a:t>’s</a:t>
            </a:r>
            <a:endParaRPr lang="en-US" dirty="0">
              <a:sym typeface="Symbol" panose="05050102010706020507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5313" y="6399935"/>
            <a:ext cx="4403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*Adapted </a:t>
            </a:r>
            <a:r>
              <a:rPr lang="en-US" sz="1200" dirty="0"/>
              <a:t>from Karamian &amp; Carroll, Phys. </a:t>
            </a:r>
            <a:r>
              <a:rPr lang="en-US" sz="1200" dirty="0" smtClean="0"/>
              <a:t>At. </a:t>
            </a:r>
            <a:r>
              <a:rPr lang="en-US" sz="1200" dirty="0" err="1" smtClean="0"/>
              <a:t>Nucl</a:t>
            </a:r>
            <a:r>
              <a:rPr lang="en-US" sz="1200" dirty="0" smtClean="0"/>
              <a:t>. </a:t>
            </a:r>
            <a:r>
              <a:rPr lang="en-US" sz="1200" b="1" dirty="0"/>
              <a:t>75</a:t>
            </a:r>
            <a:r>
              <a:rPr lang="en-US" sz="1200" dirty="0"/>
              <a:t>, 1362 (2012)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442419" y="274639"/>
            <a:ext cx="5941019" cy="506411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kern="1200" cap="all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000" b="1" dirty="0"/>
              <a:t>case study: </a:t>
            </a:r>
            <a:r>
              <a:rPr lang="en-US" sz="2000" b="1" dirty="0" smtClean="0"/>
              <a:t>Neec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1153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l="388" t="637" r="511" b="398"/>
          <a:stretch/>
        </p:blipFill>
        <p:spPr>
          <a:xfrm>
            <a:off x="-2309" y="0"/>
            <a:ext cx="9146309" cy="687771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25798" r="17352"/>
          <a:stretch/>
        </p:blipFill>
        <p:spPr>
          <a:xfrm>
            <a:off x="3745735" y="1177601"/>
            <a:ext cx="5240748" cy="499502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32203" y="2016991"/>
            <a:ext cx="3456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30000" dirty="0" smtClean="0"/>
              <a:t>93</a:t>
            </a:r>
            <a:r>
              <a:rPr lang="en-US" sz="1800" dirty="0" smtClean="0"/>
              <a:t>Mo nestled among stable neighbors.</a:t>
            </a:r>
          </a:p>
          <a:p>
            <a:endParaRPr lang="en-US" sz="1800" dirty="0"/>
          </a:p>
          <a:p>
            <a:r>
              <a:rPr lang="en-US" sz="1800" dirty="0" smtClean="0"/>
              <a:t>Variety of fusion-evaporation reactions using stable beam + target combos can get you there.</a:t>
            </a:r>
          </a:p>
          <a:p>
            <a:endParaRPr lang="en-US" dirty="0"/>
          </a:p>
          <a:p>
            <a:r>
              <a:rPr lang="en-US" sz="1800" dirty="0" smtClean="0"/>
              <a:t>We opted for  </a:t>
            </a:r>
          </a:p>
          <a:p>
            <a:r>
              <a:rPr lang="en-US" sz="1800" b="1" baseline="30000" dirty="0" smtClean="0">
                <a:solidFill>
                  <a:srgbClr val="7030A0"/>
                </a:solidFill>
                <a:sym typeface="Wingdings" panose="05000000000000000000" pitchFamily="2" charset="2"/>
              </a:rPr>
              <a:t>90</a:t>
            </a:r>
            <a:r>
              <a:rPr lang="en-US" sz="18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Zr </a:t>
            </a:r>
            <a:r>
              <a:rPr lang="en-US" sz="1800" b="1" dirty="0">
                <a:solidFill>
                  <a:srgbClr val="7030A0"/>
                </a:solidFill>
                <a:sym typeface="Wingdings" panose="05000000000000000000" pitchFamily="2" charset="2"/>
              </a:rPr>
              <a:t>+ </a:t>
            </a:r>
            <a:r>
              <a:rPr lang="en-US" sz="1800" b="1" baseline="30000" dirty="0">
                <a:solidFill>
                  <a:srgbClr val="7030A0"/>
                </a:solidFill>
                <a:sym typeface="Wingdings" panose="05000000000000000000" pitchFamily="2" charset="2"/>
              </a:rPr>
              <a:t>7</a:t>
            </a:r>
            <a:r>
              <a:rPr lang="en-US" sz="1800" b="1" dirty="0">
                <a:solidFill>
                  <a:srgbClr val="7030A0"/>
                </a:solidFill>
                <a:sym typeface="Wingdings" panose="05000000000000000000" pitchFamily="2" charset="2"/>
              </a:rPr>
              <a:t>Li  </a:t>
            </a:r>
            <a:r>
              <a:rPr lang="en-US" sz="1800" b="1" baseline="30000" dirty="0">
                <a:solidFill>
                  <a:srgbClr val="7030A0"/>
                </a:solidFill>
                <a:sym typeface="Wingdings" panose="05000000000000000000" pitchFamily="2" charset="2"/>
              </a:rPr>
              <a:t>93m</a:t>
            </a:r>
            <a:r>
              <a:rPr lang="en-US" sz="1800" b="1" dirty="0">
                <a:solidFill>
                  <a:srgbClr val="7030A0"/>
                </a:solidFill>
                <a:sym typeface="Wingdings" panose="05000000000000000000" pitchFamily="2" charset="2"/>
              </a:rPr>
              <a:t>Mo + </a:t>
            </a:r>
            <a:r>
              <a:rPr lang="en-US" sz="18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p3n</a:t>
            </a:r>
            <a:r>
              <a:rPr lang="en-US" sz="1800" dirty="0" smtClean="0"/>
              <a:t>.</a:t>
            </a:r>
            <a:endParaRPr lang="en-US" sz="1800" b="1" dirty="0"/>
          </a:p>
        </p:txBody>
      </p:sp>
      <p:sp>
        <p:nvSpPr>
          <p:cNvPr id="30" name="Title 2"/>
          <p:cNvSpPr txBox="1">
            <a:spLocks/>
          </p:cNvSpPr>
          <p:nvPr/>
        </p:nvSpPr>
        <p:spPr>
          <a:xfrm>
            <a:off x="1442419" y="274639"/>
            <a:ext cx="5941019" cy="506411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kern="1200" cap="all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000" b="1" dirty="0"/>
              <a:t>case study: </a:t>
            </a:r>
            <a:r>
              <a:rPr lang="en-US" sz="2000" b="1" dirty="0" smtClean="0"/>
              <a:t>Neec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1431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2209" y="1228725"/>
            <a:ext cx="8272133" cy="2776116"/>
          </a:xfrm>
        </p:spPr>
        <p:txBody>
          <a:bodyPr/>
          <a:lstStyle/>
          <a:p>
            <a:r>
              <a:rPr lang="en-US" dirty="0" smtClean="0"/>
              <a:t>Angular distributions</a:t>
            </a:r>
          </a:p>
          <a:p>
            <a:pPr lvl="1"/>
            <a:r>
              <a:rPr lang="en-US" dirty="0" smtClean="0"/>
              <a:t>Quantization axis = spin direction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May be known event by event</a:t>
            </a:r>
          </a:p>
        </p:txBody>
      </p:sp>
      <p:sp>
        <p:nvSpPr>
          <p:cNvPr id="32" name="Title 3"/>
          <p:cNvSpPr>
            <a:spLocks noGrp="1"/>
          </p:cNvSpPr>
          <p:nvPr>
            <p:ph type="title"/>
          </p:nvPr>
        </p:nvSpPr>
        <p:spPr>
          <a:xfrm>
            <a:off x="1442419" y="274639"/>
            <a:ext cx="5941019" cy="506411"/>
          </a:xfrm>
        </p:spPr>
        <p:txBody>
          <a:bodyPr/>
          <a:lstStyle/>
          <a:p>
            <a:pPr algn="ctr"/>
            <a:r>
              <a:rPr lang="en-US" cap="all" dirty="0">
                <a:latin typeface="Arial" panose="020B0604020202020204" pitchFamily="34" charset="0"/>
                <a:cs typeface="Arial" panose="020B0604020202020204" pitchFamily="34" charset="0"/>
              </a:rPr>
              <a:t>Building a level scheme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45339" y="2564352"/>
            <a:ext cx="8178048" cy="3352553"/>
            <a:chOff x="745339" y="2564352"/>
            <a:chExt cx="8178048" cy="3352553"/>
          </a:xfrm>
        </p:grpSpPr>
        <p:grpSp>
          <p:nvGrpSpPr>
            <p:cNvPr id="2" name="Group 1"/>
            <p:cNvGrpSpPr/>
            <p:nvPr/>
          </p:nvGrpSpPr>
          <p:grpSpPr>
            <a:xfrm>
              <a:off x="745339" y="2564352"/>
              <a:ext cx="8178048" cy="3164384"/>
              <a:chOff x="745339" y="2564352"/>
              <a:chExt cx="8178048" cy="3164384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flipV="1">
                <a:off x="3164359" y="3007689"/>
                <a:ext cx="745144" cy="67900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Parallelogram 10"/>
              <p:cNvSpPr/>
              <p:nvPr/>
            </p:nvSpPr>
            <p:spPr>
              <a:xfrm>
                <a:off x="3811409" y="4990606"/>
                <a:ext cx="3325313" cy="738130"/>
              </a:xfrm>
              <a:prstGeom prst="parallelogram">
                <a:avLst>
                  <a:gd name="adj" fmla="val 110075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>
                <a:spLocks noChangeAspect="1"/>
              </p:cNvSpPr>
              <p:nvPr/>
            </p:nvSpPr>
            <p:spPr>
              <a:xfrm>
                <a:off x="2813090" y="3251911"/>
                <a:ext cx="795649" cy="79564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0000">
                    <a:srgbClr val="00B050"/>
                  </a:gs>
                  <a:gs pos="67000">
                    <a:srgbClr val="00B050"/>
                  </a:gs>
                  <a:gs pos="100000">
                    <a:srgbClr val="00B050"/>
                  </a:gs>
                </a:gsLst>
                <a:lin ang="27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 rot="19715473">
                <a:off x="5250202" y="3509501"/>
                <a:ext cx="3673185" cy="1172748"/>
                <a:chOff x="3074072" y="3787544"/>
                <a:chExt cx="3014712" cy="938691"/>
              </a:xfrm>
            </p:grpSpPr>
            <p:pic>
              <p:nvPicPr>
                <p:cNvPr id="35" name="Picture 34"/>
                <p:cNvPicPr>
                  <a:picLocks/>
                </p:cNvPicPr>
                <p:nvPr/>
              </p:nvPicPr>
              <p:blipFill rotWithShape="1">
                <a:blip r:embed="rId3"/>
                <a:srcRect l="874" t="11918" r="1082" b="3409"/>
                <a:stretch/>
              </p:blipFill>
              <p:spPr>
                <a:xfrm>
                  <a:off x="4065280" y="3787544"/>
                  <a:ext cx="2023504" cy="938691"/>
                </a:xfrm>
                <a:prstGeom prst="rect">
                  <a:avLst/>
                </a:prstGeom>
              </p:spPr>
            </p:pic>
            <p:sp>
              <p:nvSpPr>
                <p:cNvPr id="36" name="Freeform 35"/>
                <p:cNvSpPr/>
                <p:nvPr/>
              </p:nvSpPr>
              <p:spPr>
                <a:xfrm>
                  <a:off x="3074072" y="4238648"/>
                  <a:ext cx="962569" cy="227103"/>
                </a:xfrm>
                <a:custGeom>
                  <a:avLst/>
                  <a:gdLst>
                    <a:gd name="connsiteX0" fmla="*/ 0 w 671513"/>
                    <a:gd name="connsiteY0" fmla="*/ 81297 h 197979"/>
                    <a:gd name="connsiteX1" fmla="*/ 69056 w 671513"/>
                    <a:gd name="connsiteY1" fmla="*/ 83679 h 197979"/>
                    <a:gd name="connsiteX2" fmla="*/ 128588 w 671513"/>
                    <a:gd name="connsiteY2" fmla="*/ 2716 h 197979"/>
                    <a:gd name="connsiteX3" fmla="*/ 207169 w 671513"/>
                    <a:gd name="connsiteY3" fmla="*/ 197979 h 197979"/>
                    <a:gd name="connsiteX4" fmla="*/ 295275 w 671513"/>
                    <a:gd name="connsiteY4" fmla="*/ 2716 h 197979"/>
                    <a:gd name="connsiteX5" fmla="*/ 376238 w 671513"/>
                    <a:gd name="connsiteY5" fmla="*/ 193216 h 197979"/>
                    <a:gd name="connsiteX6" fmla="*/ 452438 w 671513"/>
                    <a:gd name="connsiteY6" fmla="*/ 5097 h 197979"/>
                    <a:gd name="connsiteX7" fmla="*/ 521494 w 671513"/>
                    <a:gd name="connsiteY7" fmla="*/ 195597 h 197979"/>
                    <a:gd name="connsiteX8" fmla="*/ 583406 w 671513"/>
                    <a:gd name="connsiteY8" fmla="*/ 86060 h 197979"/>
                    <a:gd name="connsiteX9" fmla="*/ 671513 w 671513"/>
                    <a:gd name="connsiteY9" fmla="*/ 76535 h 197979"/>
                    <a:gd name="connsiteX0" fmla="*/ 0 w 671513"/>
                    <a:gd name="connsiteY0" fmla="*/ 83689 h 197990"/>
                    <a:gd name="connsiteX1" fmla="*/ 69056 w 671513"/>
                    <a:gd name="connsiteY1" fmla="*/ 83690 h 197990"/>
                    <a:gd name="connsiteX2" fmla="*/ 128588 w 671513"/>
                    <a:gd name="connsiteY2" fmla="*/ 2727 h 197990"/>
                    <a:gd name="connsiteX3" fmla="*/ 207169 w 671513"/>
                    <a:gd name="connsiteY3" fmla="*/ 197990 h 197990"/>
                    <a:gd name="connsiteX4" fmla="*/ 295275 w 671513"/>
                    <a:gd name="connsiteY4" fmla="*/ 2727 h 197990"/>
                    <a:gd name="connsiteX5" fmla="*/ 376238 w 671513"/>
                    <a:gd name="connsiteY5" fmla="*/ 193227 h 197990"/>
                    <a:gd name="connsiteX6" fmla="*/ 452438 w 671513"/>
                    <a:gd name="connsiteY6" fmla="*/ 5108 h 197990"/>
                    <a:gd name="connsiteX7" fmla="*/ 521494 w 671513"/>
                    <a:gd name="connsiteY7" fmla="*/ 195608 h 197990"/>
                    <a:gd name="connsiteX8" fmla="*/ 583406 w 671513"/>
                    <a:gd name="connsiteY8" fmla="*/ 86071 h 197990"/>
                    <a:gd name="connsiteX9" fmla="*/ 671513 w 671513"/>
                    <a:gd name="connsiteY9" fmla="*/ 76546 h 197990"/>
                    <a:gd name="connsiteX0" fmla="*/ 0 w 671513"/>
                    <a:gd name="connsiteY0" fmla="*/ 83689 h 197990"/>
                    <a:gd name="connsiteX1" fmla="*/ 69056 w 671513"/>
                    <a:gd name="connsiteY1" fmla="*/ 83690 h 197990"/>
                    <a:gd name="connsiteX2" fmla="*/ 128588 w 671513"/>
                    <a:gd name="connsiteY2" fmla="*/ 2727 h 197990"/>
                    <a:gd name="connsiteX3" fmla="*/ 207169 w 671513"/>
                    <a:gd name="connsiteY3" fmla="*/ 197990 h 197990"/>
                    <a:gd name="connsiteX4" fmla="*/ 295275 w 671513"/>
                    <a:gd name="connsiteY4" fmla="*/ 2727 h 197990"/>
                    <a:gd name="connsiteX5" fmla="*/ 376238 w 671513"/>
                    <a:gd name="connsiteY5" fmla="*/ 193227 h 197990"/>
                    <a:gd name="connsiteX6" fmla="*/ 452438 w 671513"/>
                    <a:gd name="connsiteY6" fmla="*/ 5108 h 197990"/>
                    <a:gd name="connsiteX7" fmla="*/ 521494 w 671513"/>
                    <a:gd name="connsiteY7" fmla="*/ 195608 h 197990"/>
                    <a:gd name="connsiteX8" fmla="*/ 583406 w 671513"/>
                    <a:gd name="connsiteY8" fmla="*/ 86071 h 197990"/>
                    <a:gd name="connsiteX9" fmla="*/ 671513 w 671513"/>
                    <a:gd name="connsiteY9" fmla="*/ 76546 h 197990"/>
                    <a:gd name="connsiteX0" fmla="*/ 0 w 678656"/>
                    <a:gd name="connsiteY0" fmla="*/ 90864 h 198021"/>
                    <a:gd name="connsiteX1" fmla="*/ 76199 w 678656"/>
                    <a:gd name="connsiteY1" fmla="*/ 83721 h 198021"/>
                    <a:gd name="connsiteX2" fmla="*/ 135731 w 678656"/>
                    <a:gd name="connsiteY2" fmla="*/ 2758 h 198021"/>
                    <a:gd name="connsiteX3" fmla="*/ 214312 w 678656"/>
                    <a:gd name="connsiteY3" fmla="*/ 198021 h 198021"/>
                    <a:gd name="connsiteX4" fmla="*/ 302418 w 678656"/>
                    <a:gd name="connsiteY4" fmla="*/ 2758 h 198021"/>
                    <a:gd name="connsiteX5" fmla="*/ 383381 w 678656"/>
                    <a:gd name="connsiteY5" fmla="*/ 193258 h 198021"/>
                    <a:gd name="connsiteX6" fmla="*/ 459581 w 678656"/>
                    <a:gd name="connsiteY6" fmla="*/ 5139 h 198021"/>
                    <a:gd name="connsiteX7" fmla="*/ 528637 w 678656"/>
                    <a:gd name="connsiteY7" fmla="*/ 195639 h 198021"/>
                    <a:gd name="connsiteX8" fmla="*/ 590549 w 678656"/>
                    <a:gd name="connsiteY8" fmla="*/ 86102 h 198021"/>
                    <a:gd name="connsiteX9" fmla="*/ 678656 w 678656"/>
                    <a:gd name="connsiteY9" fmla="*/ 76577 h 198021"/>
                    <a:gd name="connsiteX0" fmla="*/ 0 w 678656"/>
                    <a:gd name="connsiteY0" fmla="*/ 90864 h 198021"/>
                    <a:gd name="connsiteX1" fmla="*/ 76199 w 678656"/>
                    <a:gd name="connsiteY1" fmla="*/ 83721 h 198021"/>
                    <a:gd name="connsiteX2" fmla="*/ 135731 w 678656"/>
                    <a:gd name="connsiteY2" fmla="*/ 2758 h 198021"/>
                    <a:gd name="connsiteX3" fmla="*/ 214312 w 678656"/>
                    <a:gd name="connsiteY3" fmla="*/ 198021 h 198021"/>
                    <a:gd name="connsiteX4" fmla="*/ 302418 w 678656"/>
                    <a:gd name="connsiteY4" fmla="*/ 2758 h 198021"/>
                    <a:gd name="connsiteX5" fmla="*/ 383381 w 678656"/>
                    <a:gd name="connsiteY5" fmla="*/ 193258 h 198021"/>
                    <a:gd name="connsiteX6" fmla="*/ 459581 w 678656"/>
                    <a:gd name="connsiteY6" fmla="*/ 5139 h 198021"/>
                    <a:gd name="connsiteX7" fmla="*/ 528637 w 678656"/>
                    <a:gd name="connsiteY7" fmla="*/ 195639 h 198021"/>
                    <a:gd name="connsiteX8" fmla="*/ 585787 w 678656"/>
                    <a:gd name="connsiteY8" fmla="*/ 98008 h 198021"/>
                    <a:gd name="connsiteX9" fmla="*/ 678656 w 678656"/>
                    <a:gd name="connsiteY9" fmla="*/ 76577 h 198021"/>
                    <a:gd name="connsiteX0" fmla="*/ 0 w 681037"/>
                    <a:gd name="connsiteY0" fmla="*/ 90864 h 198021"/>
                    <a:gd name="connsiteX1" fmla="*/ 76199 w 681037"/>
                    <a:gd name="connsiteY1" fmla="*/ 83721 h 198021"/>
                    <a:gd name="connsiteX2" fmla="*/ 135731 w 681037"/>
                    <a:gd name="connsiteY2" fmla="*/ 2758 h 198021"/>
                    <a:gd name="connsiteX3" fmla="*/ 214312 w 681037"/>
                    <a:gd name="connsiteY3" fmla="*/ 198021 h 198021"/>
                    <a:gd name="connsiteX4" fmla="*/ 302418 w 681037"/>
                    <a:gd name="connsiteY4" fmla="*/ 2758 h 198021"/>
                    <a:gd name="connsiteX5" fmla="*/ 383381 w 681037"/>
                    <a:gd name="connsiteY5" fmla="*/ 193258 h 198021"/>
                    <a:gd name="connsiteX6" fmla="*/ 459581 w 681037"/>
                    <a:gd name="connsiteY6" fmla="*/ 5139 h 198021"/>
                    <a:gd name="connsiteX7" fmla="*/ 528637 w 681037"/>
                    <a:gd name="connsiteY7" fmla="*/ 195639 h 198021"/>
                    <a:gd name="connsiteX8" fmla="*/ 585787 w 681037"/>
                    <a:gd name="connsiteY8" fmla="*/ 98008 h 198021"/>
                    <a:gd name="connsiteX9" fmla="*/ 681037 w 681037"/>
                    <a:gd name="connsiteY9" fmla="*/ 88483 h 198021"/>
                    <a:gd name="connsiteX0" fmla="*/ 0 w 681037"/>
                    <a:gd name="connsiteY0" fmla="*/ 90864 h 198021"/>
                    <a:gd name="connsiteX1" fmla="*/ 76199 w 681037"/>
                    <a:gd name="connsiteY1" fmla="*/ 83721 h 198021"/>
                    <a:gd name="connsiteX2" fmla="*/ 135731 w 681037"/>
                    <a:gd name="connsiteY2" fmla="*/ 2758 h 198021"/>
                    <a:gd name="connsiteX3" fmla="*/ 214312 w 681037"/>
                    <a:gd name="connsiteY3" fmla="*/ 198021 h 198021"/>
                    <a:gd name="connsiteX4" fmla="*/ 302418 w 681037"/>
                    <a:gd name="connsiteY4" fmla="*/ 2758 h 198021"/>
                    <a:gd name="connsiteX5" fmla="*/ 383381 w 681037"/>
                    <a:gd name="connsiteY5" fmla="*/ 193258 h 198021"/>
                    <a:gd name="connsiteX6" fmla="*/ 459581 w 681037"/>
                    <a:gd name="connsiteY6" fmla="*/ 5139 h 198021"/>
                    <a:gd name="connsiteX7" fmla="*/ 528637 w 681037"/>
                    <a:gd name="connsiteY7" fmla="*/ 195639 h 198021"/>
                    <a:gd name="connsiteX8" fmla="*/ 585787 w 681037"/>
                    <a:gd name="connsiteY8" fmla="*/ 98008 h 198021"/>
                    <a:gd name="connsiteX9" fmla="*/ 681037 w 681037"/>
                    <a:gd name="connsiteY9" fmla="*/ 88483 h 198021"/>
                    <a:gd name="connsiteX0" fmla="*/ 0 w 681037"/>
                    <a:gd name="connsiteY0" fmla="*/ 90864 h 198021"/>
                    <a:gd name="connsiteX1" fmla="*/ 76199 w 681037"/>
                    <a:gd name="connsiteY1" fmla="*/ 83721 h 198021"/>
                    <a:gd name="connsiteX2" fmla="*/ 135731 w 681037"/>
                    <a:gd name="connsiteY2" fmla="*/ 2758 h 198021"/>
                    <a:gd name="connsiteX3" fmla="*/ 214312 w 681037"/>
                    <a:gd name="connsiteY3" fmla="*/ 198021 h 198021"/>
                    <a:gd name="connsiteX4" fmla="*/ 302418 w 681037"/>
                    <a:gd name="connsiteY4" fmla="*/ 2758 h 198021"/>
                    <a:gd name="connsiteX5" fmla="*/ 383381 w 681037"/>
                    <a:gd name="connsiteY5" fmla="*/ 193258 h 198021"/>
                    <a:gd name="connsiteX6" fmla="*/ 459581 w 681037"/>
                    <a:gd name="connsiteY6" fmla="*/ 5139 h 198021"/>
                    <a:gd name="connsiteX7" fmla="*/ 528637 w 681037"/>
                    <a:gd name="connsiteY7" fmla="*/ 195639 h 198021"/>
                    <a:gd name="connsiteX8" fmla="*/ 585787 w 681037"/>
                    <a:gd name="connsiteY8" fmla="*/ 98008 h 198021"/>
                    <a:gd name="connsiteX9" fmla="*/ 681037 w 681037"/>
                    <a:gd name="connsiteY9" fmla="*/ 86102 h 198021"/>
                    <a:gd name="connsiteX0" fmla="*/ 0 w 711993"/>
                    <a:gd name="connsiteY0" fmla="*/ 90864 h 198021"/>
                    <a:gd name="connsiteX1" fmla="*/ 76199 w 711993"/>
                    <a:gd name="connsiteY1" fmla="*/ 83721 h 198021"/>
                    <a:gd name="connsiteX2" fmla="*/ 135731 w 711993"/>
                    <a:gd name="connsiteY2" fmla="*/ 2758 h 198021"/>
                    <a:gd name="connsiteX3" fmla="*/ 214312 w 711993"/>
                    <a:gd name="connsiteY3" fmla="*/ 198021 h 198021"/>
                    <a:gd name="connsiteX4" fmla="*/ 302418 w 711993"/>
                    <a:gd name="connsiteY4" fmla="*/ 2758 h 198021"/>
                    <a:gd name="connsiteX5" fmla="*/ 383381 w 711993"/>
                    <a:gd name="connsiteY5" fmla="*/ 193258 h 198021"/>
                    <a:gd name="connsiteX6" fmla="*/ 459581 w 711993"/>
                    <a:gd name="connsiteY6" fmla="*/ 5139 h 198021"/>
                    <a:gd name="connsiteX7" fmla="*/ 528637 w 711993"/>
                    <a:gd name="connsiteY7" fmla="*/ 195639 h 198021"/>
                    <a:gd name="connsiteX8" fmla="*/ 585787 w 711993"/>
                    <a:gd name="connsiteY8" fmla="*/ 98008 h 198021"/>
                    <a:gd name="connsiteX9" fmla="*/ 711993 w 711993"/>
                    <a:gd name="connsiteY9" fmla="*/ 88483 h 198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11993" h="198021">
                      <a:moveTo>
                        <a:pt x="0" y="90864"/>
                      </a:moveTo>
                      <a:cubicBezTo>
                        <a:pt x="35718" y="89078"/>
                        <a:pt x="53577" y="98405"/>
                        <a:pt x="76199" y="83721"/>
                      </a:cubicBezTo>
                      <a:cubicBezTo>
                        <a:pt x="98821" y="69037"/>
                        <a:pt x="112712" y="-16292"/>
                        <a:pt x="135731" y="2758"/>
                      </a:cubicBezTo>
                      <a:cubicBezTo>
                        <a:pt x="158750" y="21808"/>
                        <a:pt x="186531" y="198021"/>
                        <a:pt x="214312" y="198021"/>
                      </a:cubicBezTo>
                      <a:cubicBezTo>
                        <a:pt x="242093" y="198021"/>
                        <a:pt x="274240" y="3552"/>
                        <a:pt x="302418" y="2758"/>
                      </a:cubicBezTo>
                      <a:cubicBezTo>
                        <a:pt x="330596" y="1964"/>
                        <a:pt x="357187" y="192861"/>
                        <a:pt x="383381" y="193258"/>
                      </a:cubicBezTo>
                      <a:cubicBezTo>
                        <a:pt x="409575" y="193655"/>
                        <a:pt x="435372" y="4742"/>
                        <a:pt x="459581" y="5139"/>
                      </a:cubicBezTo>
                      <a:cubicBezTo>
                        <a:pt x="483790" y="5536"/>
                        <a:pt x="507603" y="180161"/>
                        <a:pt x="528637" y="195639"/>
                      </a:cubicBezTo>
                      <a:cubicBezTo>
                        <a:pt x="549671" y="211117"/>
                        <a:pt x="555228" y="115867"/>
                        <a:pt x="585787" y="98008"/>
                      </a:cubicBezTo>
                      <a:cubicBezTo>
                        <a:pt x="616346" y="80149"/>
                        <a:pt x="675678" y="90467"/>
                        <a:pt x="711993" y="88483"/>
                      </a:cubicBezTo>
                    </a:path>
                  </a:pathLst>
                </a:custGeom>
                <a:noFill/>
                <a:ln>
                  <a:tailEnd type="arrow" w="med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0" name="Straight Arrow Connector 19"/>
              <p:cNvCxnSpPr/>
              <p:nvPr/>
            </p:nvCxnSpPr>
            <p:spPr>
              <a:xfrm flipV="1">
                <a:off x="5474388" y="3288745"/>
                <a:ext cx="0" cy="192747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Arc 36"/>
              <p:cNvSpPr/>
              <p:nvPr/>
            </p:nvSpPr>
            <p:spPr>
              <a:xfrm rot="19888302">
                <a:off x="4959870" y="4322355"/>
                <a:ext cx="1225680" cy="1252894"/>
              </a:xfrm>
              <a:prstGeom prst="arc">
                <a:avLst>
                  <a:gd name="adj1" fmla="val 17545286"/>
                  <a:gd name="adj2" fmla="val 0"/>
                </a:avLst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820867" y="3911212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  <a:latin typeface="Symbol" panose="05050102010706020507" pitchFamily="18" charset="2"/>
                  </a:rPr>
                  <a:t>q</a:t>
                </a:r>
                <a:endParaRPr lang="en-US" dirty="0">
                  <a:solidFill>
                    <a:srgbClr val="0070C0"/>
                  </a:solidFill>
                  <a:latin typeface="Symbol" panose="05050102010706020507" pitchFamily="18" charset="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474066" y="3119468"/>
                <a:ext cx="5309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z =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Î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782956" y="3939756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b</a:t>
                </a:r>
                <a:endParaRPr lang="en-US" sz="1200" dirty="0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H="1">
                <a:off x="2706962" y="4152189"/>
                <a:ext cx="39516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sm" len="med"/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745339" y="2564352"/>
                <a:ext cx="33185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Reaction plane defines spin vector</a:t>
                </a:r>
                <a:endParaRPr lang="en-US" sz="1600" dirty="0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5481072" y="5038018"/>
                <a:ext cx="339795" cy="338573"/>
                <a:chOff x="6762575" y="1429528"/>
                <a:chExt cx="339795" cy="338573"/>
              </a:xfrm>
            </p:grpSpPr>
            <p:cxnSp>
              <p:nvCxnSpPr>
                <p:cNvPr id="45" name="Straight Arrow Connector 44"/>
                <p:cNvCxnSpPr/>
                <p:nvPr/>
              </p:nvCxnSpPr>
              <p:spPr>
                <a:xfrm>
                  <a:off x="6762575" y="1715585"/>
                  <a:ext cx="27277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/>
                <p:cNvCxnSpPr/>
                <p:nvPr/>
              </p:nvCxnSpPr>
              <p:spPr>
                <a:xfrm flipH="1">
                  <a:off x="6763344" y="1522134"/>
                  <a:ext cx="244919" cy="19552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 w="sm" len="med"/>
                  <a:tailEnd type="non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/>
                <p:cNvSpPr txBox="1"/>
                <p:nvPr/>
              </p:nvSpPr>
              <p:spPr>
                <a:xfrm>
                  <a:off x="6941237" y="1630384"/>
                  <a:ext cx="134051" cy="1377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x</a:t>
                  </a:r>
                  <a:endParaRPr lang="en-US" sz="1200" dirty="0"/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6968319" y="1429528"/>
                  <a:ext cx="134051" cy="1377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y</a:t>
                  </a:r>
                  <a:endParaRPr lang="en-US" sz="1200" dirty="0"/>
                </a:p>
              </p:txBody>
            </p:sp>
          </p:grpSp>
          <p:sp>
            <p:nvSpPr>
              <p:cNvPr id="33" name="Explosion 1 32"/>
              <p:cNvSpPr/>
              <p:nvPr/>
            </p:nvSpPr>
            <p:spPr>
              <a:xfrm>
                <a:off x="5294191" y="5094565"/>
                <a:ext cx="359751" cy="461440"/>
              </a:xfrm>
              <a:prstGeom prst="irregularSeal1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4056469" y="3472459"/>
                <a:ext cx="339795" cy="338573"/>
                <a:chOff x="6762575" y="1429528"/>
                <a:chExt cx="339795" cy="338573"/>
              </a:xfrm>
            </p:grpSpPr>
            <p:cxnSp>
              <p:nvCxnSpPr>
                <p:cNvPr id="39" name="Straight Arrow Connector 38"/>
                <p:cNvCxnSpPr/>
                <p:nvPr/>
              </p:nvCxnSpPr>
              <p:spPr>
                <a:xfrm>
                  <a:off x="6762575" y="1715585"/>
                  <a:ext cx="27277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>
                <a:xfrm flipH="1">
                  <a:off x="6763344" y="1522134"/>
                  <a:ext cx="244919" cy="19552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 w="sm" len="med"/>
                  <a:tailEnd type="non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/>
                <p:cNvSpPr txBox="1"/>
                <p:nvPr/>
              </p:nvSpPr>
              <p:spPr>
                <a:xfrm>
                  <a:off x="6941237" y="1630384"/>
                  <a:ext cx="134051" cy="1377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x</a:t>
                  </a:r>
                  <a:endParaRPr lang="en-US" sz="1200" dirty="0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6968319" y="1429528"/>
                  <a:ext cx="134051" cy="1377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y</a:t>
                  </a:r>
                  <a:endParaRPr lang="en-US" sz="1200" dirty="0"/>
                </a:p>
              </p:txBody>
            </p:sp>
          </p:grpSp>
          <p:cxnSp>
            <p:nvCxnSpPr>
              <p:cNvPr id="44" name="Straight Connector 43"/>
              <p:cNvCxnSpPr/>
              <p:nvPr/>
            </p:nvCxnSpPr>
            <p:spPr>
              <a:xfrm flipV="1">
                <a:off x="2404608" y="3714351"/>
                <a:ext cx="745144" cy="67900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>
              <a:xfrm>
                <a:off x="2687284" y="3765164"/>
                <a:ext cx="871026" cy="833126"/>
                <a:chOff x="2546608" y="3847225"/>
                <a:chExt cx="871026" cy="833126"/>
              </a:xfrm>
            </p:grpSpPr>
            <p:sp>
              <p:nvSpPr>
                <p:cNvPr id="50" name="Oval 49"/>
                <p:cNvSpPr>
                  <a:spLocks noChangeAspect="1"/>
                </p:cNvSpPr>
                <p:nvPr/>
              </p:nvSpPr>
              <p:spPr>
                <a:xfrm>
                  <a:off x="2546608" y="4314591"/>
                  <a:ext cx="365760" cy="3657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0000">
                      <a:srgbClr val="7030A0">
                        <a:alpha val="60000"/>
                      </a:srgbClr>
                    </a:gs>
                    <a:gs pos="67000">
                      <a:srgbClr val="7030A0">
                        <a:alpha val="90000"/>
                      </a:srgbClr>
                    </a:gs>
                    <a:gs pos="100000">
                      <a:srgbClr val="7030A0"/>
                    </a:gs>
                  </a:gsLst>
                  <a:lin ang="2700000" scaled="1"/>
                  <a:tileRect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contourW="12700"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" name="Straight Arrow Connector 50"/>
                <p:cNvCxnSpPr/>
                <p:nvPr/>
              </p:nvCxnSpPr>
              <p:spPr>
                <a:xfrm flipV="1">
                  <a:off x="2868020" y="3847225"/>
                  <a:ext cx="549614" cy="513883"/>
                </a:xfrm>
                <a:prstGeom prst="straightConnector1">
                  <a:avLst/>
                </a:prstGeom>
                <a:ln w="19050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2" name="Straight Arrow Connector 51"/>
            <p:cNvCxnSpPr/>
            <p:nvPr/>
          </p:nvCxnSpPr>
          <p:spPr>
            <a:xfrm flipV="1">
              <a:off x="4880383" y="5403022"/>
              <a:ext cx="549614" cy="513883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5619334" y="5103163"/>
              <a:ext cx="743061" cy="196222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123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388" t="637" r="511" b="398"/>
          <a:stretch/>
        </p:blipFill>
        <p:spPr>
          <a:xfrm>
            <a:off x="-2309" y="0"/>
            <a:ext cx="9146309" cy="68777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60" y="3794494"/>
            <a:ext cx="2696274" cy="24396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19904" t="20737" r="30572" b="8232"/>
          <a:stretch/>
        </p:blipFill>
        <p:spPr>
          <a:xfrm>
            <a:off x="433842" y="1756513"/>
            <a:ext cx="2871091" cy="434988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950050" y="2537795"/>
            <a:ext cx="4513157" cy="1256700"/>
            <a:chOff x="1950050" y="2537795"/>
            <a:chExt cx="4513157" cy="1256700"/>
          </a:xfrm>
        </p:grpSpPr>
        <p:sp>
          <p:nvSpPr>
            <p:cNvPr id="10" name="Left Brace 9"/>
            <p:cNvSpPr/>
            <p:nvPr/>
          </p:nvSpPr>
          <p:spPr>
            <a:xfrm rot="5400000">
              <a:off x="5685182" y="3016471"/>
              <a:ext cx="202613" cy="1353436"/>
            </a:xfrm>
            <a:prstGeom prst="lef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04999" y="2537795"/>
              <a:ext cx="10935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v/c &gt; 10%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950050" y="2836166"/>
              <a:ext cx="528809" cy="202709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4344729" y="2787267"/>
              <a:ext cx="1354548" cy="69617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2478861" y="2787267"/>
              <a:ext cx="861296" cy="15025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753023" y="1265106"/>
            <a:ext cx="4753463" cy="945014"/>
            <a:chOff x="3753023" y="1265106"/>
            <a:chExt cx="4753463" cy="9450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440197" y="1265106"/>
                  <a:ext cx="3066289" cy="8661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f>
                                      <m:fPr>
                                        <m:type m:val="lin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num>
                                      <m:den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den>
                                    </m:f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type m:val="li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func>
                              <m:func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func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0197" y="1265106"/>
                  <a:ext cx="3066289" cy="8661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/>
            <p:cNvSpPr txBox="1"/>
            <p:nvPr/>
          </p:nvSpPr>
          <p:spPr>
            <a:xfrm>
              <a:off x="3753023" y="1591560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Doppler shift:</a:t>
              </a:r>
              <a:endParaRPr lang="en-US" sz="180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7361404" y="1314410"/>
              <a:ext cx="837560" cy="453607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942624" y="1756513"/>
              <a:ext cx="837560" cy="453607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209240" y="3185357"/>
            <a:ext cx="1275285" cy="653986"/>
            <a:chOff x="7209240" y="3185357"/>
            <a:chExt cx="1275285" cy="653986"/>
          </a:xfrm>
        </p:grpSpPr>
        <p:sp>
          <p:nvSpPr>
            <p:cNvPr id="40" name="TextBox 39"/>
            <p:cNvSpPr txBox="1"/>
            <p:nvPr/>
          </p:nvSpPr>
          <p:spPr>
            <a:xfrm>
              <a:off x="7687512" y="3185357"/>
              <a:ext cx="7970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B050"/>
                  </a:solidFill>
                </a:rPr>
                <a:t>v/c = 0</a:t>
              </a:r>
              <a:endParaRPr lang="en-US" sz="1600" dirty="0">
                <a:solidFill>
                  <a:srgbClr val="00B050"/>
                </a:solidFill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>
              <a:off x="7209240" y="3483442"/>
              <a:ext cx="511720" cy="355901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44"/>
          <p:cNvSpPr/>
          <p:nvPr/>
        </p:nvSpPr>
        <p:spPr>
          <a:xfrm rot="20671156">
            <a:off x="344236" y="3212894"/>
            <a:ext cx="1869302" cy="3133718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1442419" y="274639"/>
            <a:ext cx="5941019" cy="506411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kern="1200" cap="all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000" b="1" dirty="0"/>
              <a:t>case study: </a:t>
            </a:r>
            <a:r>
              <a:rPr lang="en-US" sz="2000" b="1" dirty="0" smtClean="0"/>
              <a:t>Neec</a:t>
            </a:r>
            <a:endParaRPr lang="en-US" sz="20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6046205" y="2696055"/>
            <a:ext cx="1189821" cy="1098439"/>
            <a:chOff x="6046205" y="2696055"/>
            <a:chExt cx="1189821" cy="1098439"/>
          </a:xfrm>
        </p:grpSpPr>
        <p:cxnSp>
          <p:nvCxnSpPr>
            <p:cNvPr id="34" name="Straight Arrow Connector 33"/>
            <p:cNvCxnSpPr/>
            <p:nvPr/>
          </p:nvCxnSpPr>
          <p:spPr>
            <a:xfrm flipH="1">
              <a:off x="6619082" y="3325369"/>
              <a:ext cx="22034" cy="469125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046205" y="2696055"/>
              <a:ext cx="1189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7030A0"/>
                  </a:solidFill>
                </a:rPr>
                <a:t>v/c rapidly diminishes</a:t>
              </a:r>
              <a:endParaRPr lang="en-US" sz="1600" dirty="0">
                <a:solidFill>
                  <a:srgbClr val="7030A0"/>
                </a:solidFill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1798427" y="3839343"/>
            <a:ext cx="1621493" cy="361931"/>
          </a:xfrm>
          <a:prstGeom prst="ellipse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388" t="637" r="511" b="398"/>
          <a:stretch/>
        </p:blipFill>
        <p:spPr>
          <a:xfrm>
            <a:off x="-2309" y="0"/>
            <a:ext cx="9146309" cy="68777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042" t="13245" r="18658" b="2764"/>
          <a:stretch/>
        </p:blipFill>
        <p:spPr>
          <a:xfrm>
            <a:off x="5730827" y="1509546"/>
            <a:ext cx="3276118" cy="5173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595" t="26000" r="7970" b="16340"/>
          <a:stretch/>
        </p:blipFill>
        <p:spPr>
          <a:xfrm>
            <a:off x="114300" y="2123280"/>
            <a:ext cx="5517662" cy="3920177"/>
          </a:xfrm>
          <a:prstGeom prst="rect">
            <a:avLst/>
          </a:prstGeom>
        </p:spPr>
      </p:pic>
      <p:sp>
        <p:nvSpPr>
          <p:cNvPr id="8" name="TextBox 30"/>
          <p:cNvSpPr txBox="1">
            <a:spLocks noChangeArrowheads="1"/>
          </p:cNvSpPr>
          <p:nvPr/>
        </p:nvSpPr>
        <p:spPr bwMode="auto">
          <a:xfrm>
            <a:off x="114300" y="917969"/>
            <a:ext cx="90062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/>
              <a:t>Signature</a:t>
            </a:r>
            <a:endParaRPr lang="en-US" sz="1600" b="1" baseline="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285777" y="6168358"/>
            <a:ext cx="5182464" cy="400110"/>
            <a:chOff x="285777" y="6168358"/>
            <a:chExt cx="5182464" cy="400110"/>
          </a:xfrm>
        </p:grpSpPr>
        <p:sp>
          <p:nvSpPr>
            <p:cNvPr id="7" name="Rounded Rectangle 6"/>
            <p:cNvSpPr/>
            <p:nvPr/>
          </p:nvSpPr>
          <p:spPr>
            <a:xfrm>
              <a:off x="285777" y="6180505"/>
              <a:ext cx="5182464" cy="369332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3152" y="6168358"/>
              <a:ext cx="496777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sym typeface="Symbol" panose="05050102010706020507" pitchFamily="18" charset="2"/>
                </a:rPr>
                <a:t>2475 – 268 – 685 – 1478 coincidence  NEEC</a:t>
              </a:r>
              <a:endParaRPr lang="en-US" sz="2000" b="1" dirty="0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6793008" y="3365803"/>
            <a:ext cx="273926" cy="1473096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362173" y="4925202"/>
            <a:ext cx="243742" cy="27549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820670" y="5769813"/>
            <a:ext cx="243742" cy="74850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605916" y="4629655"/>
            <a:ext cx="187092" cy="31474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27" idx="1"/>
          </p:cNvCxnSpPr>
          <p:nvPr/>
        </p:nvCxnSpPr>
        <p:spPr>
          <a:xfrm>
            <a:off x="6578478" y="5198774"/>
            <a:ext cx="229622" cy="20243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6808100" y="5260734"/>
            <a:ext cx="243742" cy="28094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flipH="1" flipV="1">
            <a:off x="6934734" y="5541674"/>
            <a:ext cx="538" cy="22813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618708" y="2330042"/>
            <a:ext cx="378619" cy="239314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5044745" y="2338965"/>
            <a:ext cx="335964" cy="23039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4640034" y="3581885"/>
            <a:ext cx="384511" cy="20003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4607864" y="4600953"/>
            <a:ext cx="378619" cy="21274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5002089" y="4600953"/>
            <a:ext cx="306996" cy="22407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2336641" y="2307827"/>
            <a:ext cx="59727" cy="6227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119822" y="2227678"/>
            <a:ext cx="59727" cy="6227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278833" y="4541481"/>
            <a:ext cx="59727" cy="6227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268971" y="3389353"/>
            <a:ext cx="59727" cy="6227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97622" y="3550747"/>
            <a:ext cx="59727" cy="6227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469848" y="4817677"/>
            <a:ext cx="59727" cy="62276"/>
          </a:xfrm>
          <a:prstGeom prst="ellips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2"/>
          <p:cNvSpPr txBox="1">
            <a:spLocks/>
          </p:cNvSpPr>
          <p:nvPr/>
        </p:nvSpPr>
        <p:spPr>
          <a:xfrm>
            <a:off x="1442419" y="274639"/>
            <a:ext cx="5941019" cy="506411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kern="1200" cap="all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000" b="1" dirty="0"/>
              <a:t>case study: </a:t>
            </a:r>
            <a:r>
              <a:rPr lang="en-US" sz="2000" b="1" dirty="0" smtClean="0"/>
              <a:t>Neec</a:t>
            </a:r>
            <a:endParaRPr lang="en-US" sz="20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463535" y="768277"/>
            <a:ext cx="7372851" cy="1574080"/>
            <a:chOff x="-796056" y="735558"/>
            <a:chExt cx="7372851" cy="157408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/>
            <a:srcRect l="6195" t="18145" r="5929" b="38099"/>
            <a:stretch/>
          </p:blipFill>
          <p:spPr>
            <a:xfrm>
              <a:off x="1344344" y="735558"/>
              <a:ext cx="5232451" cy="1574080"/>
            </a:xfrm>
            <a:prstGeom prst="rect">
              <a:avLst/>
            </a:prstGeom>
            <a:ln w="15875">
              <a:solidFill>
                <a:schemeClr val="tx1">
                  <a:alpha val="99000"/>
                </a:schemeClr>
              </a:solidFill>
            </a:ln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/>
            <a:srcRect l="11238" t="26967" r="74494" b="66591"/>
            <a:stretch/>
          </p:blipFill>
          <p:spPr>
            <a:xfrm>
              <a:off x="-796056" y="1015034"/>
              <a:ext cx="2140400" cy="8144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25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4565" y="274639"/>
            <a:ext cx="6442362" cy="506411"/>
          </a:xfrm>
        </p:spPr>
        <p:txBody>
          <a:bodyPr>
            <a:noAutofit/>
          </a:bodyPr>
          <a:lstStyle/>
          <a:p>
            <a:pPr algn="ctr"/>
            <a:r>
              <a:rPr lang="en-US" cap="all" dirty="0">
                <a:latin typeface="Arial" panose="020B0604020202020204" pitchFamily="34" charset="0"/>
                <a:cs typeface="Arial" panose="020B0604020202020204" pitchFamily="34" charset="0"/>
              </a:rPr>
              <a:t>Organization of these </a:t>
            </a:r>
            <a:r>
              <a:rPr lang="en-US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lectures</a:t>
            </a:r>
            <a:endParaRPr lang="en-US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9930" y="1114938"/>
            <a:ext cx="7845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We will explore the six W’s of experimental nuclear structure: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631102" y="1675049"/>
            <a:ext cx="3480101" cy="1015663"/>
            <a:chOff x="2485569" y="1640278"/>
            <a:chExt cx="3480101" cy="1015663"/>
          </a:xfrm>
        </p:grpSpPr>
        <p:sp>
          <p:nvSpPr>
            <p:cNvPr id="7" name="TextBox 6"/>
            <p:cNvSpPr txBox="1"/>
            <p:nvPr/>
          </p:nvSpPr>
          <p:spPr>
            <a:xfrm>
              <a:off x="4611004" y="1640278"/>
              <a:ext cx="135466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000" dirty="0" smtClean="0"/>
                <a:t>Where?</a:t>
              </a:r>
              <a:endParaRPr lang="en-US" sz="2000" dirty="0"/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000" dirty="0" smtClean="0"/>
                <a:t>Why?</a:t>
              </a:r>
              <a:endParaRPr lang="en-US" sz="2000" dirty="0"/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000" dirty="0" err="1" smtClean="0"/>
                <a:t>hoW</a:t>
              </a:r>
              <a:r>
                <a:rPr lang="en-US" sz="2000" dirty="0" smtClean="0"/>
                <a:t>?</a:t>
              </a:r>
              <a:endParaRPr lang="en-US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85569" y="1640278"/>
              <a:ext cx="127470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000" dirty="0" smtClean="0"/>
                <a:t>Who?</a:t>
              </a:r>
              <a:endParaRPr lang="en-US" sz="2000" dirty="0"/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000" dirty="0" smtClean="0"/>
                <a:t>What?</a:t>
              </a:r>
              <a:endParaRPr lang="en-US" sz="2000" dirty="0"/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000" dirty="0" smtClean="0"/>
                <a:t>When?</a:t>
              </a:r>
              <a:endParaRPr lang="en-US" sz="20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341038" y="189556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9524" y="187274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3102" y="157660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9524" y="220504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952520" y="1675049"/>
            <a:ext cx="837282" cy="374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976074" y="2293298"/>
            <a:ext cx="929736" cy="3974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6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4466969" y="53290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ea typeface="Arial" charset="0"/>
                <a:cs typeface="Arial" charset="0"/>
              </a:rPr>
              <a:t>Electroweak Interactions Group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ea typeface="Arial" charset="0"/>
                <a:cs typeface="Arial" charset="0"/>
              </a:rPr>
              <a:t>Department of Physics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ea typeface="Arial" charset="0"/>
                <a:cs typeface="Arial" charset="0"/>
              </a:rPr>
              <a:t>Colorado School of Mines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ea typeface="Arial" charset="0"/>
                <a:cs typeface="Arial" charset="0"/>
              </a:rPr>
              <a:t>http://electroweak.mines.edu</a:t>
            </a:r>
            <a:endParaRPr lang="en-US" sz="825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pic>
        <p:nvPicPr>
          <p:cNvPr id="2050" name="Picture 2" descr="Image result for knoll radi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81" y="1110706"/>
            <a:ext cx="3114457" cy="388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63" y="1130480"/>
            <a:ext cx="2997080" cy="3868865"/>
          </a:xfrm>
          <a:prstGeom prst="rect">
            <a:avLst/>
          </a:prstGeom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442419" y="274639"/>
            <a:ext cx="5941019" cy="506411"/>
          </a:xfrm>
        </p:spPr>
        <p:txBody>
          <a:bodyPr anchor="ctr"/>
          <a:lstStyle/>
          <a:p>
            <a:pPr algn="ctr"/>
            <a:r>
              <a:rPr lang="en-US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9482" y="5508434"/>
            <a:ext cx="667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+ full treatment of ADs/ACs/polarizations in “In-Beam Gamma-Ray Spectroscopy” by Morinaga &amp; Yamazaki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5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0807" y="2890881"/>
            <a:ext cx="2547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Backups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9320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2209" y="1228725"/>
            <a:ext cx="8272133" cy="2776116"/>
          </a:xfrm>
        </p:spPr>
        <p:txBody>
          <a:bodyPr/>
          <a:lstStyle/>
          <a:p>
            <a:r>
              <a:rPr lang="en-US" dirty="0" smtClean="0"/>
              <a:t>ADs/ACs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multipole order L, but do not directly distinguish E vs M</a:t>
            </a:r>
          </a:p>
          <a:p>
            <a:pPr lvl="1"/>
            <a:r>
              <a:rPr lang="en-US" dirty="0" smtClean="0"/>
              <a:t>Pure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I=1 E1 looks the same as pure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I=1 </a:t>
            </a:r>
            <a:r>
              <a:rPr lang="en-US" dirty="0" smtClean="0"/>
              <a:t>M1, e.g.</a:t>
            </a:r>
          </a:p>
          <a:p>
            <a:pPr lvl="1"/>
            <a:r>
              <a:rPr lang="en-US" dirty="0" smtClean="0"/>
              <a:t>Nonzero mixing ratio may change that, as M1/E2 far more likely than E1/M2</a:t>
            </a:r>
          </a:p>
          <a:p>
            <a:pPr lvl="1"/>
            <a:r>
              <a:rPr lang="en-US" dirty="0" smtClean="0"/>
              <a:t>For more direct determination of E or M: measure polarization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9956" y="3119468"/>
            <a:ext cx="37156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Measure Compton scattering within and perpendicular to reaction plane</a:t>
            </a:r>
          </a:p>
          <a:p>
            <a:endParaRPr lang="en-US" sz="1600" dirty="0"/>
          </a:p>
          <a:p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3282" y="4267850"/>
                <a:ext cx="1897571" cy="773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82" y="4267850"/>
                <a:ext cx="1897571" cy="77386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82872" y="5307732"/>
            <a:ext cx="1751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(</a:t>
            </a:r>
            <a:r>
              <a:rPr lang="en-US" sz="1200" i="1" dirty="0" smtClean="0"/>
              <a:t>a</a:t>
            </a:r>
            <a:r>
              <a:rPr lang="en-US" sz="1200" dirty="0" smtClean="0"/>
              <a:t> corrects for different intrinsic count rates)</a:t>
            </a:r>
            <a:endParaRPr lang="en-US" sz="1200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544" y="2477974"/>
            <a:ext cx="2134814" cy="181948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75" y="4297459"/>
            <a:ext cx="3547411" cy="2036183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442419" y="274639"/>
            <a:ext cx="5941019" cy="506411"/>
          </a:xfrm>
        </p:spPr>
        <p:txBody>
          <a:bodyPr/>
          <a:lstStyle/>
          <a:p>
            <a:pPr algn="ctr"/>
            <a:r>
              <a:rPr lang="en-US" cap="all" dirty="0">
                <a:latin typeface="Arial" panose="020B0604020202020204" pitchFamily="34" charset="0"/>
                <a:cs typeface="Arial" panose="020B0604020202020204" pitchFamily="34" charset="0"/>
              </a:rPr>
              <a:t>Building a level scheme</a:t>
            </a:r>
          </a:p>
        </p:txBody>
      </p:sp>
    </p:spTree>
    <p:extLst>
      <p:ext uri="{BB962C8B-B14F-4D97-AF65-F5344CB8AC3E}">
        <p14:creationId xmlns:p14="http://schemas.microsoft.com/office/powerpoint/2010/main" val="140377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42419" y="953735"/>
            <a:ext cx="154236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Angular correlations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777424" y="1107623"/>
            <a:ext cx="124104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Half-lives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860054" y="1596485"/>
            <a:ext cx="110575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/>
              <a:t>g</a:t>
            </a:r>
            <a:r>
              <a:rPr lang="en-US" sz="2000" dirty="0" smtClean="0"/>
              <a:t>-factors</a:t>
            </a:r>
            <a:endParaRPr lang="en-US" sz="2000" dirty="0"/>
          </a:p>
        </p:txBody>
      </p:sp>
      <p:cxnSp>
        <p:nvCxnSpPr>
          <p:cNvPr id="13" name="Straight Arrow Connector 12"/>
          <p:cNvCxnSpPr>
            <a:stCxn id="8" idx="3"/>
            <a:endCxn id="11" idx="1"/>
          </p:cNvCxnSpPr>
          <p:nvPr/>
        </p:nvCxnSpPr>
        <p:spPr>
          <a:xfrm>
            <a:off x="2984780" y="1307678"/>
            <a:ext cx="875274" cy="48886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1"/>
            <a:endCxn id="11" idx="3"/>
          </p:cNvCxnSpPr>
          <p:nvPr/>
        </p:nvCxnSpPr>
        <p:spPr>
          <a:xfrm flipH="1">
            <a:off x="4965805" y="1307678"/>
            <a:ext cx="811619" cy="48886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77424" y="2021669"/>
            <a:ext cx="2914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Stuchbery</a:t>
            </a:r>
            <a:r>
              <a:rPr lang="en-US" sz="1200" dirty="0" smtClean="0"/>
              <a:t> </a:t>
            </a:r>
            <a:r>
              <a:rPr lang="en-US" sz="1200" i="1" dirty="0" smtClean="0"/>
              <a:t>et al</a:t>
            </a:r>
            <a:r>
              <a:rPr lang="en-US" sz="1200" dirty="0" smtClean="0"/>
              <a:t>., PRC</a:t>
            </a:r>
            <a:r>
              <a:rPr lang="en-US" sz="1200" b="1" dirty="0" smtClean="0"/>
              <a:t>88</a:t>
            </a:r>
            <a:r>
              <a:rPr lang="en-US" sz="1200" dirty="0" smtClean="0"/>
              <a:t>, 051304 (2013)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12516" y="2668728"/>
            <a:ext cx="8379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Recoil-in-vacuum (RIV) technique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Nucleus produced in reaction in oriented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Recoil exits target into vacuum </a:t>
            </a:r>
            <a:r>
              <a:rPr lang="en-US" sz="1800" dirty="0" smtClean="0">
                <a:sym typeface="Wingdings" panose="05000000000000000000" pitchFamily="2" charset="2"/>
              </a:rPr>
              <a:t></a:t>
            </a:r>
            <a:r>
              <a:rPr lang="en-US" sz="1800" dirty="0" smtClean="0"/>
              <a:t> spin is </a:t>
            </a:r>
            <a:r>
              <a:rPr lang="en-US" sz="1800" dirty="0" err="1" smtClean="0"/>
              <a:t>deoriented</a:t>
            </a:r>
            <a:r>
              <a:rPr lang="en-US" sz="1800" dirty="0" smtClean="0"/>
              <a:t> by hyperfine interactions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 smtClean="0"/>
              <a:t>Deorientation</a:t>
            </a:r>
            <a:r>
              <a:rPr lang="en-US" sz="1800" dirty="0" smtClean="0"/>
              <a:t> </a:t>
            </a:r>
            <a:r>
              <a:rPr lang="en-US" sz="1800" dirty="0" smtClean="0">
                <a:sym typeface="Symbol" panose="05050102010706020507" pitchFamily="18" charset="2"/>
              </a:rPr>
              <a:t>dependent on </a:t>
            </a:r>
            <a:r>
              <a:rPr lang="en-US" sz="1800" i="1" dirty="0" smtClean="0">
                <a:sym typeface="Symbol" panose="05050102010706020507" pitchFamily="18" charset="2"/>
              </a:rPr>
              <a:t>g</a:t>
            </a:r>
            <a:r>
              <a:rPr lang="en-US" sz="1800" dirty="0" smtClean="0">
                <a:sym typeface="Symbol" panose="05050102010706020507" pitchFamily="18" charset="2"/>
              </a:rPr>
              <a:t>-factor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291849" y="4056383"/>
                <a:ext cx="6242158" cy="6027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=1+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𝑘𝑞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,0)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849" y="4056383"/>
                <a:ext cx="6242158" cy="6027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4502259" y="3684218"/>
            <a:ext cx="1017192" cy="458124"/>
          </a:xfrm>
          <a:prstGeom prst="bentConnector3">
            <a:avLst>
              <a:gd name="adj1" fmla="val 99968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12516" y="5021467"/>
            <a:ext cx="1758656" cy="523220"/>
          </a:xfrm>
          <a:prstGeom prst="rect">
            <a:avLst/>
          </a:prstGeom>
          <a:noFill/>
          <a:ln>
            <a:solidFill>
              <a:srgbClr val="3B432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angles of p(articles) and </a:t>
            </a:r>
            <a:r>
              <a:rPr lang="en-US" sz="1400" dirty="0" smtClean="0">
                <a:latin typeface="Symbol" panose="05050102010706020507" pitchFamily="18" charset="2"/>
              </a:rPr>
              <a:t>g</a:t>
            </a:r>
            <a:r>
              <a:rPr lang="en-US" sz="1400" dirty="0" smtClean="0"/>
              <a:t>’s</a:t>
            </a:r>
            <a:endParaRPr lang="en-US" sz="1400" dirty="0"/>
          </a:p>
        </p:txBody>
      </p:sp>
      <p:sp>
        <p:nvSpPr>
          <p:cNvPr id="42" name="Left Brace 41"/>
          <p:cNvSpPr/>
          <p:nvPr/>
        </p:nvSpPr>
        <p:spPr>
          <a:xfrm rot="16200000">
            <a:off x="2118875" y="4128092"/>
            <a:ext cx="189449" cy="10368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268807" y="5836136"/>
            <a:ext cx="2155455" cy="523220"/>
          </a:xfrm>
          <a:prstGeom prst="rect">
            <a:avLst/>
          </a:prstGeom>
          <a:noFill/>
          <a:ln>
            <a:solidFill>
              <a:srgbClr val="3B432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statistical tensor defining initial spin alignment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3893433" y="5836136"/>
            <a:ext cx="1837301" cy="523220"/>
          </a:xfrm>
          <a:prstGeom prst="rect">
            <a:avLst/>
          </a:prstGeom>
          <a:noFill/>
          <a:ln>
            <a:solidFill>
              <a:srgbClr val="3B432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attenuation factor for finite </a:t>
            </a:r>
            <a:r>
              <a:rPr lang="en-US" sz="1400" dirty="0" smtClean="0">
                <a:latin typeface="Symbol" panose="05050102010706020507" pitchFamily="18" charset="2"/>
              </a:rPr>
              <a:t>g</a:t>
            </a:r>
            <a:r>
              <a:rPr lang="en-US" sz="1400" dirty="0" smtClean="0"/>
              <a:t> detector size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6199905" y="5836136"/>
            <a:ext cx="1798341" cy="523220"/>
          </a:xfrm>
          <a:prstGeom prst="rect">
            <a:avLst/>
          </a:prstGeom>
          <a:noFill/>
          <a:ln>
            <a:solidFill>
              <a:srgbClr val="3B432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“usual </a:t>
            </a:r>
            <a:r>
              <a:rPr lang="en-US" sz="1400" i="1" dirty="0" smtClean="0"/>
              <a:t>F</a:t>
            </a:r>
            <a:r>
              <a:rPr lang="en-US" sz="1400" dirty="0" smtClean="0"/>
              <a:t> coefficients” for ACs/ADs 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6869999" y="4741245"/>
            <a:ext cx="1949910" cy="738664"/>
          </a:xfrm>
          <a:prstGeom prst="rect">
            <a:avLst/>
          </a:prstGeom>
          <a:noFill/>
          <a:ln>
            <a:solidFill>
              <a:srgbClr val="3B432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rotation matrix giving angle dependence of correlation </a:t>
            </a:r>
            <a:r>
              <a:rPr lang="en-US" sz="1400" dirty="0" smtClean="0">
                <a:sym typeface="Wingdings" panose="05000000000000000000" pitchFamily="2" charset="2"/>
              </a:rPr>
              <a:t> P(</a:t>
            </a:r>
            <a:r>
              <a:rPr lang="en-US" sz="1400" dirty="0" err="1" smtClean="0">
                <a:sym typeface="Wingdings" panose="05000000000000000000" pitchFamily="2" charset="2"/>
              </a:rPr>
              <a:t>cos</a:t>
            </a:r>
            <a:r>
              <a:rPr lang="en-US" sz="14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q</a:t>
            </a:r>
            <a:r>
              <a:rPr lang="en-US" sz="1400" baseline="-250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sz="1400" dirty="0" smtClean="0">
                <a:sym typeface="Wingdings" panose="05000000000000000000" pitchFamily="2" charset="2"/>
              </a:rPr>
              <a:t>)</a:t>
            </a:r>
            <a:endParaRPr lang="en-US" sz="1400" dirty="0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1972019" y="4752262"/>
            <a:ext cx="241581" cy="2802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3386416" y="4552207"/>
            <a:ext cx="970533" cy="12929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4" idx="0"/>
          </p:cNvCxnSpPr>
          <p:nvPr/>
        </p:nvCxnSpPr>
        <p:spPr>
          <a:xfrm flipV="1">
            <a:off x="4812084" y="4505325"/>
            <a:ext cx="385391" cy="13308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5816600" y="4505325"/>
            <a:ext cx="542926" cy="13334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6252264" y="4505325"/>
            <a:ext cx="617735" cy="3411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>
            <a:spLocks noChangeAspect="1"/>
          </p:cNvSpPr>
          <p:nvPr/>
        </p:nvSpPr>
        <p:spPr>
          <a:xfrm>
            <a:off x="5354198" y="4164376"/>
            <a:ext cx="365760" cy="3629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1442419" y="274639"/>
            <a:ext cx="5941019" cy="506411"/>
          </a:xfrm>
        </p:spPr>
        <p:txBody>
          <a:bodyPr/>
          <a:lstStyle/>
          <a:p>
            <a:pPr algn="ctr"/>
            <a:r>
              <a:rPr lang="en-US" cap="all" dirty="0">
                <a:latin typeface="Arial" panose="020B0604020202020204" pitchFamily="34" charset="0"/>
                <a:cs typeface="Arial" panose="020B0604020202020204" pitchFamily="34" charset="0"/>
              </a:rPr>
              <a:t>Measuring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-factors</a:t>
            </a:r>
            <a:endParaRPr lang="en-US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56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139" t="1846" r="1297" b="897"/>
          <a:stretch/>
        </p:blipFill>
        <p:spPr>
          <a:xfrm>
            <a:off x="674692" y="2706849"/>
            <a:ext cx="4459168" cy="334256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7159" y="6310516"/>
            <a:ext cx="2914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Stuchbery</a:t>
            </a:r>
            <a:r>
              <a:rPr lang="en-US" sz="1200" dirty="0" smtClean="0"/>
              <a:t> </a:t>
            </a:r>
            <a:r>
              <a:rPr lang="en-US" sz="1200" i="1" dirty="0" smtClean="0"/>
              <a:t>et al</a:t>
            </a:r>
            <a:r>
              <a:rPr lang="en-US" sz="1200" dirty="0" smtClean="0"/>
              <a:t>., PRC</a:t>
            </a:r>
            <a:r>
              <a:rPr lang="en-US" sz="1200" b="1" dirty="0" smtClean="0"/>
              <a:t>88</a:t>
            </a:r>
            <a:r>
              <a:rPr lang="en-US" sz="1200" dirty="0" smtClean="0"/>
              <a:t>, 051304 (2013)</a:t>
            </a:r>
            <a:endParaRPr lang="en-US" sz="12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2787" t="3243"/>
          <a:stretch/>
        </p:blipFill>
        <p:spPr>
          <a:xfrm>
            <a:off x="6143476" y="960477"/>
            <a:ext cx="2581884" cy="25318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/>
          <a:srcRect l="3226" t="2636"/>
          <a:stretch/>
        </p:blipFill>
        <p:spPr>
          <a:xfrm>
            <a:off x="6202380" y="3709085"/>
            <a:ext cx="2522980" cy="2878430"/>
          </a:xfrm>
          <a:prstGeom prst="rect">
            <a:avLst/>
          </a:prstGeom>
        </p:spPr>
      </p:pic>
      <p:sp>
        <p:nvSpPr>
          <p:cNvPr id="12" name="Content Placeholder 4"/>
          <p:cNvSpPr>
            <a:spLocks noGrp="1"/>
          </p:cNvSpPr>
          <p:nvPr>
            <p:ph idx="1"/>
          </p:nvPr>
        </p:nvSpPr>
        <p:spPr>
          <a:xfrm>
            <a:off x="442208" y="1228726"/>
            <a:ext cx="7919593" cy="1217020"/>
          </a:xfrm>
        </p:spPr>
        <p:txBody>
          <a:bodyPr/>
          <a:lstStyle/>
          <a:p>
            <a:r>
              <a:rPr lang="en-US" dirty="0" smtClean="0"/>
              <a:t>RIV in </a:t>
            </a:r>
            <a:r>
              <a:rPr lang="en-US" baseline="30000" dirty="0" smtClean="0"/>
              <a:t>134</a:t>
            </a:r>
            <a:r>
              <a:rPr lang="en-US" dirty="0" smtClean="0"/>
              <a:t>Te</a:t>
            </a:r>
          </a:p>
          <a:p>
            <a:pPr lvl="1"/>
            <a:r>
              <a:rPr lang="en-US" dirty="0" err="1" smtClean="0"/>
              <a:t>Coulex</a:t>
            </a:r>
            <a:r>
              <a:rPr lang="en-US" dirty="0" smtClean="0"/>
              <a:t> of </a:t>
            </a:r>
            <a:r>
              <a:rPr lang="en-US" baseline="30000" dirty="0" smtClean="0"/>
              <a:t>134</a:t>
            </a:r>
            <a:r>
              <a:rPr lang="en-US" dirty="0" smtClean="0"/>
              <a:t>Te RIB (and also </a:t>
            </a:r>
            <a:r>
              <a:rPr lang="en-US" baseline="30000" dirty="0" smtClean="0"/>
              <a:t>130</a:t>
            </a:r>
            <a:r>
              <a:rPr lang="en-US" dirty="0" smtClean="0"/>
              <a:t>Te SIB)</a:t>
            </a:r>
          </a:p>
          <a:p>
            <a:pPr lvl="1"/>
            <a:r>
              <a:rPr lang="en-US" dirty="0" smtClean="0"/>
              <a:t>Simultaneously measure </a:t>
            </a:r>
            <a:r>
              <a:rPr lang="en-US" i="1" dirty="0" smtClean="0"/>
              <a:t>B</a:t>
            </a:r>
            <a:r>
              <a:rPr lang="en-US" dirty="0" smtClean="0"/>
              <a:t>(</a:t>
            </a:r>
            <a:r>
              <a:rPr lang="en-US" i="1" dirty="0" smtClean="0"/>
              <a:t>E</a:t>
            </a:r>
            <a:r>
              <a:rPr lang="en-US" dirty="0" smtClean="0"/>
              <a:t>2) and </a:t>
            </a:r>
            <a:r>
              <a:rPr lang="en-US" i="1" dirty="0" smtClean="0"/>
              <a:t>g</a:t>
            </a:r>
            <a:r>
              <a:rPr lang="en-US" dirty="0" smtClean="0"/>
              <a:t>-factor for 2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Observe attenuated ACs </a:t>
            </a:r>
            <a:r>
              <a:rPr lang="en-US" dirty="0" smtClean="0">
                <a:sym typeface="Wingdings" panose="05000000000000000000" pitchFamily="2" charset="2"/>
              </a:rPr>
              <a:t> relate to </a:t>
            </a:r>
            <a:r>
              <a:rPr lang="en-US" i="1" dirty="0" err="1" smtClean="0">
                <a:sym typeface="Wingdings" panose="05000000000000000000" pitchFamily="2" charset="2"/>
              </a:rPr>
              <a:t>G</a:t>
            </a:r>
            <a:r>
              <a:rPr lang="en-US" baseline="-25000" dirty="0" err="1" smtClean="0">
                <a:sym typeface="Wingdings" panose="05000000000000000000" pitchFamily="2" charset="2"/>
              </a:rPr>
              <a:t>k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i="1" dirty="0" smtClean="0">
                <a:sym typeface="Wingdings" panose="05000000000000000000" pitchFamily="2" charset="2"/>
              </a:rPr>
              <a:t>g</a:t>
            </a:r>
            <a:r>
              <a:rPr lang="en-US" dirty="0" smtClean="0">
                <a:sym typeface="Wingdings" panose="05000000000000000000" pitchFamily="2" charset="2"/>
              </a:rPr>
              <a:t>-factor</a:t>
            </a:r>
            <a:endParaRPr lang="en-US" dirty="0" smtClean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442419" y="274639"/>
            <a:ext cx="5941019" cy="506411"/>
          </a:xfrm>
        </p:spPr>
        <p:txBody>
          <a:bodyPr/>
          <a:lstStyle/>
          <a:p>
            <a:pPr algn="ctr"/>
            <a:r>
              <a:rPr lang="en-US" cap="all" dirty="0">
                <a:latin typeface="Arial" panose="020B0604020202020204" pitchFamily="34" charset="0"/>
                <a:cs typeface="Arial" panose="020B0604020202020204" pitchFamily="34" charset="0"/>
              </a:rPr>
              <a:t>Measuring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-factors</a:t>
            </a:r>
            <a:endParaRPr lang="en-US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4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4444" t="38978" r="51482" b="13043"/>
          <a:stretch>
            <a:fillRect/>
          </a:stretch>
        </p:blipFill>
        <p:spPr bwMode="auto">
          <a:xfrm>
            <a:off x="228600" y="1730470"/>
            <a:ext cx="3276600" cy="216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48518" t="41572" r="7408" b="16933"/>
          <a:stretch>
            <a:fillRect/>
          </a:stretch>
        </p:blipFill>
        <p:spPr bwMode="auto">
          <a:xfrm>
            <a:off x="228600" y="4286414"/>
            <a:ext cx="3276600" cy="19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9444" t="26545" r="50000" b="19451"/>
          <a:stretch>
            <a:fillRect/>
          </a:stretch>
        </p:blipFill>
        <p:spPr bwMode="auto">
          <a:xfrm>
            <a:off x="4517570" y="1730470"/>
            <a:ext cx="3167742" cy="23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00256" y="3227497"/>
            <a:ext cx="1643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Guénaut</a:t>
            </a:r>
            <a:r>
              <a:rPr lang="en-US" sz="1200" dirty="0" smtClean="0"/>
              <a:t> </a:t>
            </a:r>
            <a:r>
              <a:rPr lang="en-US" sz="1200" i="1" dirty="0" smtClean="0"/>
              <a:t>et al</a:t>
            </a:r>
            <a:r>
              <a:rPr lang="en-US" sz="1200" dirty="0" smtClean="0"/>
              <a:t>., PRC</a:t>
            </a:r>
            <a:r>
              <a:rPr lang="en-US" sz="1200" b="1" dirty="0" smtClean="0"/>
              <a:t>75</a:t>
            </a:r>
            <a:r>
              <a:rPr lang="en-US" sz="1200" dirty="0" smtClean="0"/>
              <a:t>, 044303 (2007)</a:t>
            </a:r>
            <a:endParaRPr lang="en-US" sz="12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25000" t="26932" r="11842" b="6632"/>
          <a:stretch>
            <a:fillRect/>
          </a:stretch>
        </p:blipFill>
        <p:spPr bwMode="auto">
          <a:xfrm>
            <a:off x="4517570" y="4177481"/>
            <a:ext cx="3167742" cy="237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527471" y="5560972"/>
            <a:ext cx="1616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Neidherr</a:t>
            </a:r>
            <a:r>
              <a:rPr lang="en-US" sz="1200" dirty="0" smtClean="0"/>
              <a:t> </a:t>
            </a:r>
            <a:r>
              <a:rPr lang="en-US" sz="1200" i="1" dirty="0" smtClean="0"/>
              <a:t>et al</a:t>
            </a:r>
            <a:r>
              <a:rPr lang="en-US" sz="1200" dirty="0" smtClean="0"/>
              <a:t>., PRC</a:t>
            </a:r>
            <a:r>
              <a:rPr lang="en-US" sz="1200" b="1" dirty="0" smtClean="0"/>
              <a:t>80</a:t>
            </a:r>
            <a:r>
              <a:rPr lang="en-US" sz="1200" dirty="0" smtClean="0"/>
              <a:t>, 044323 (2009)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31371" y="476750"/>
            <a:ext cx="2873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Evidence in favor of N = 40 gap: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large 2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 energy in </a:t>
            </a:r>
            <a:r>
              <a:rPr lang="en-US" sz="1600" baseline="30000" dirty="0" smtClean="0"/>
              <a:t>68</a:t>
            </a:r>
            <a:r>
              <a:rPr lang="en-US" sz="1600" dirty="0" smtClean="0"/>
              <a:t>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low-collectivity B(E2) in </a:t>
            </a:r>
            <a:r>
              <a:rPr lang="en-US" sz="1600" baseline="30000" dirty="0" smtClean="0"/>
              <a:t>68</a:t>
            </a:r>
            <a:r>
              <a:rPr lang="en-US" sz="1600" dirty="0" smtClean="0"/>
              <a:t>Ni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54285" y="476750"/>
            <a:ext cx="4430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Evidence against N = 40 gap: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different </a:t>
            </a:r>
            <a:r>
              <a:rPr lang="en-US" sz="1600" dirty="0" smtClean="0"/>
              <a:t>behavior in neighboring isotope chains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masses do not reveal “magic” behavior</a:t>
            </a:r>
          </a:p>
        </p:txBody>
      </p:sp>
    </p:spTree>
    <p:extLst>
      <p:ext uri="{BB962C8B-B14F-4D97-AF65-F5344CB8AC3E}">
        <p14:creationId xmlns:p14="http://schemas.microsoft.com/office/powerpoint/2010/main" val="353115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36847" y="1115373"/>
            <a:ext cx="84918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The Progression of Gamma-Ray Detection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466969" y="53290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ea typeface="Arial" charset="0"/>
                <a:cs typeface="Arial" charset="0"/>
              </a:rPr>
              <a:t>Electroweak Interactions Group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ea typeface="Arial" charset="0"/>
                <a:cs typeface="Arial" charset="0"/>
              </a:rPr>
              <a:t>Department of Physics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ea typeface="Arial" charset="0"/>
                <a:cs typeface="Arial" charset="0"/>
              </a:rPr>
              <a:t>Colorado School of Mines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ea typeface="Arial" charset="0"/>
                <a:cs typeface="Arial" charset="0"/>
              </a:rPr>
              <a:t>http://electroweak.mines.edu</a:t>
            </a:r>
            <a:endParaRPr lang="en-US" sz="825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7871" y="5352084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a typeface="Arial" charset="0"/>
                <a:cs typeface="Arial" charset="0"/>
              </a:rPr>
              <a:t>K.G. Leach</a:t>
            </a:r>
          </a:p>
          <a:p>
            <a:r>
              <a:rPr lang="en-US" sz="1050" dirty="0">
                <a:solidFill>
                  <a:schemeClr val="bg1"/>
                </a:solidFill>
                <a:ea typeface="Arial" charset="0"/>
                <a:cs typeface="Arial" charset="0"/>
              </a:rPr>
              <a:t>EBSS 2018: Nuclear Structure Experiment - II</a:t>
            </a:r>
          </a:p>
          <a:p>
            <a:r>
              <a:rPr lang="en-US" sz="1050" dirty="0">
                <a:solidFill>
                  <a:schemeClr val="bg1"/>
                </a:solidFill>
                <a:ea typeface="Arial" charset="0"/>
                <a:cs typeface="Arial" charset="0"/>
              </a:rPr>
              <a:t>Wednesday, June 27, 2018</a:t>
            </a:r>
          </a:p>
        </p:txBody>
      </p:sp>
      <p:pic>
        <p:nvPicPr>
          <p:cNvPr id="1026" name="Picture 2" descr="https://sites.google.com/a/lbl.gov/greta/history/ResolvingPower.png">
            <a:extLst>
              <a:ext uri="{FF2B5EF4-FFF2-40B4-BE49-F238E27FC236}">
                <a16:creationId xmlns:a16="http://schemas.microsoft.com/office/drawing/2014/main" xmlns="" id="{DE0EFFA5-5EF3-4299-8F6F-617C12860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084" y="1737869"/>
            <a:ext cx="6173605" cy="474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36235" y="6204665"/>
            <a:ext cx="492443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KGL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6614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/>
        </p:nvSpPr>
        <p:spPr>
          <a:xfrm>
            <a:off x="3811409" y="4990606"/>
            <a:ext cx="3325313" cy="738130"/>
          </a:xfrm>
          <a:prstGeom prst="parallelogram">
            <a:avLst>
              <a:gd name="adj" fmla="val 11007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2209" y="1228725"/>
            <a:ext cx="8272133" cy="2776116"/>
          </a:xfrm>
        </p:spPr>
        <p:txBody>
          <a:bodyPr/>
          <a:lstStyle/>
          <a:p>
            <a:r>
              <a:rPr lang="en-US" dirty="0" smtClean="0"/>
              <a:t>Angular distributions</a:t>
            </a:r>
          </a:p>
          <a:p>
            <a:pPr lvl="1"/>
            <a:r>
              <a:rPr lang="en-US" dirty="0" smtClean="0"/>
              <a:t>Quantization axis = spin direction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May be known event by event</a:t>
            </a:r>
          </a:p>
        </p:txBody>
      </p:sp>
      <p:grpSp>
        <p:nvGrpSpPr>
          <p:cNvPr id="34" name="Group 33"/>
          <p:cNvGrpSpPr/>
          <p:nvPr/>
        </p:nvGrpSpPr>
        <p:grpSpPr>
          <a:xfrm rot="19715473">
            <a:off x="5250202" y="3509501"/>
            <a:ext cx="3673185" cy="1172748"/>
            <a:chOff x="3074072" y="3787544"/>
            <a:chExt cx="3014712" cy="938691"/>
          </a:xfrm>
        </p:grpSpPr>
        <p:pic>
          <p:nvPicPr>
            <p:cNvPr id="35" name="Picture 34"/>
            <p:cNvPicPr>
              <a:picLocks/>
            </p:cNvPicPr>
            <p:nvPr/>
          </p:nvPicPr>
          <p:blipFill rotWithShape="1">
            <a:blip r:embed="rId3"/>
            <a:srcRect l="874" t="11918" r="1082" b="3409"/>
            <a:stretch/>
          </p:blipFill>
          <p:spPr>
            <a:xfrm>
              <a:off x="4065280" y="3787544"/>
              <a:ext cx="2023504" cy="938691"/>
            </a:xfrm>
            <a:prstGeom prst="rect">
              <a:avLst/>
            </a:prstGeom>
          </p:spPr>
        </p:pic>
        <p:sp>
          <p:nvSpPr>
            <p:cNvPr id="36" name="Freeform 35"/>
            <p:cNvSpPr/>
            <p:nvPr/>
          </p:nvSpPr>
          <p:spPr>
            <a:xfrm>
              <a:off x="3074072" y="4238648"/>
              <a:ext cx="962569" cy="227103"/>
            </a:xfrm>
            <a:custGeom>
              <a:avLst/>
              <a:gdLst>
                <a:gd name="connsiteX0" fmla="*/ 0 w 671513"/>
                <a:gd name="connsiteY0" fmla="*/ 81297 h 197979"/>
                <a:gd name="connsiteX1" fmla="*/ 69056 w 671513"/>
                <a:gd name="connsiteY1" fmla="*/ 83679 h 197979"/>
                <a:gd name="connsiteX2" fmla="*/ 128588 w 671513"/>
                <a:gd name="connsiteY2" fmla="*/ 2716 h 197979"/>
                <a:gd name="connsiteX3" fmla="*/ 207169 w 671513"/>
                <a:gd name="connsiteY3" fmla="*/ 197979 h 197979"/>
                <a:gd name="connsiteX4" fmla="*/ 295275 w 671513"/>
                <a:gd name="connsiteY4" fmla="*/ 2716 h 197979"/>
                <a:gd name="connsiteX5" fmla="*/ 376238 w 671513"/>
                <a:gd name="connsiteY5" fmla="*/ 193216 h 197979"/>
                <a:gd name="connsiteX6" fmla="*/ 452438 w 671513"/>
                <a:gd name="connsiteY6" fmla="*/ 5097 h 197979"/>
                <a:gd name="connsiteX7" fmla="*/ 521494 w 671513"/>
                <a:gd name="connsiteY7" fmla="*/ 195597 h 197979"/>
                <a:gd name="connsiteX8" fmla="*/ 583406 w 671513"/>
                <a:gd name="connsiteY8" fmla="*/ 86060 h 197979"/>
                <a:gd name="connsiteX9" fmla="*/ 671513 w 671513"/>
                <a:gd name="connsiteY9" fmla="*/ 76535 h 197979"/>
                <a:gd name="connsiteX0" fmla="*/ 0 w 671513"/>
                <a:gd name="connsiteY0" fmla="*/ 83689 h 197990"/>
                <a:gd name="connsiteX1" fmla="*/ 69056 w 671513"/>
                <a:gd name="connsiteY1" fmla="*/ 83690 h 197990"/>
                <a:gd name="connsiteX2" fmla="*/ 128588 w 671513"/>
                <a:gd name="connsiteY2" fmla="*/ 2727 h 197990"/>
                <a:gd name="connsiteX3" fmla="*/ 207169 w 671513"/>
                <a:gd name="connsiteY3" fmla="*/ 197990 h 197990"/>
                <a:gd name="connsiteX4" fmla="*/ 295275 w 671513"/>
                <a:gd name="connsiteY4" fmla="*/ 2727 h 197990"/>
                <a:gd name="connsiteX5" fmla="*/ 376238 w 671513"/>
                <a:gd name="connsiteY5" fmla="*/ 193227 h 197990"/>
                <a:gd name="connsiteX6" fmla="*/ 452438 w 671513"/>
                <a:gd name="connsiteY6" fmla="*/ 5108 h 197990"/>
                <a:gd name="connsiteX7" fmla="*/ 521494 w 671513"/>
                <a:gd name="connsiteY7" fmla="*/ 195608 h 197990"/>
                <a:gd name="connsiteX8" fmla="*/ 583406 w 671513"/>
                <a:gd name="connsiteY8" fmla="*/ 86071 h 197990"/>
                <a:gd name="connsiteX9" fmla="*/ 671513 w 671513"/>
                <a:gd name="connsiteY9" fmla="*/ 76546 h 197990"/>
                <a:gd name="connsiteX0" fmla="*/ 0 w 671513"/>
                <a:gd name="connsiteY0" fmla="*/ 83689 h 197990"/>
                <a:gd name="connsiteX1" fmla="*/ 69056 w 671513"/>
                <a:gd name="connsiteY1" fmla="*/ 83690 h 197990"/>
                <a:gd name="connsiteX2" fmla="*/ 128588 w 671513"/>
                <a:gd name="connsiteY2" fmla="*/ 2727 h 197990"/>
                <a:gd name="connsiteX3" fmla="*/ 207169 w 671513"/>
                <a:gd name="connsiteY3" fmla="*/ 197990 h 197990"/>
                <a:gd name="connsiteX4" fmla="*/ 295275 w 671513"/>
                <a:gd name="connsiteY4" fmla="*/ 2727 h 197990"/>
                <a:gd name="connsiteX5" fmla="*/ 376238 w 671513"/>
                <a:gd name="connsiteY5" fmla="*/ 193227 h 197990"/>
                <a:gd name="connsiteX6" fmla="*/ 452438 w 671513"/>
                <a:gd name="connsiteY6" fmla="*/ 5108 h 197990"/>
                <a:gd name="connsiteX7" fmla="*/ 521494 w 671513"/>
                <a:gd name="connsiteY7" fmla="*/ 195608 h 197990"/>
                <a:gd name="connsiteX8" fmla="*/ 583406 w 671513"/>
                <a:gd name="connsiteY8" fmla="*/ 86071 h 197990"/>
                <a:gd name="connsiteX9" fmla="*/ 671513 w 671513"/>
                <a:gd name="connsiteY9" fmla="*/ 76546 h 197990"/>
                <a:gd name="connsiteX0" fmla="*/ 0 w 678656"/>
                <a:gd name="connsiteY0" fmla="*/ 90864 h 198021"/>
                <a:gd name="connsiteX1" fmla="*/ 76199 w 678656"/>
                <a:gd name="connsiteY1" fmla="*/ 83721 h 198021"/>
                <a:gd name="connsiteX2" fmla="*/ 135731 w 678656"/>
                <a:gd name="connsiteY2" fmla="*/ 2758 h 198021"/>
                <a:gd name="connsiteX3" fmla="*/ 214312 w 678656"/>
                <a:gd name="connsiteY3" fmla="*/ 198021 h 198021"/>
                <a:gd name="connsiteX4" fmla="*/ 302418 w 678656"/>
                <a:gd name="connsiteY4" fmla="*/ 2758 h 198021"/>
                <a:gd name="connsiteX5" fmla="*/ 383381 w 678656"/>
                <a:gd name="connsiteY5" fmla="*/ 193258 h 198021"/>
                <a:gd name="connsiteX6" fmla="*/ 459581 w 678656"/>
                <a:gd name="connsiteY6" fmla="*/ 5139 h 198021"/>
                <a:gd name="connsiteX7" fmla="*/ 528637 w 678656"/>
                <a:gd name="connsiteY7" fmla="*/ 195639 h 198021"/>
                <a:gd name="connsiteX8" fmla="*/ 590549 w 678656"/>
                <a:gd name="connsiteY8" fmla="*/ 86102 h 198021"/>
                <a:gd name="connsiteX9" fmla="*/ 678656 w 678656"/>
                <a:gd name="connsiteY9" fmla="*/ 76577 h 198021"/>
                <a:gd name="connsiteX0" fmla="*/ 0 w 678656"/>
                <a:gd name="connsiteY0" fmla="*/ 90864 h 198021"/>
                <a:gd name="connsiteX1" fmla="*/ 76199 w 678656"/>
                <a:gd name="connsiteY1" fmla="*/ 83721 h 198021"/>
                <a:gd name="connsiteX2" fmla="*/ 135731 w 678656"/>
                <a:gd name="connsiteY2" fmla="*/ 2758 h 198021"/>
                <a:gd name="connsiteX3" fmla="*/ 214312 w 678656"/>
                <a:gd name="connsiteY3" fmla="*/ 198021 h 198021"/>
                <a:gd name="connsiteX4" fmla="*/ 302418 w 678656"/>
                <a:gd name="connsiteY4" fmla="*/ 2758 h 198021"/>
                <a:gd name="connsiteX5" fmla="*/ 383381 w 678656"/>
                <a:gd name="connsiteY5" fmla="*/ 193258 h 198021"/>
                <a:gd name="connsiteX6" fmla="*/ 459581 w 678656"/>
                <a:gd name="connsiteY6" fmla="*/ 5139 h 198021"/>
                <a:gd name="connsiteX7" fmla="*/ 528637 w 678656"/>
                <a:gd name="connsiteY7" fmla="*/ 195639 h 198021"/>
                <a:gd name="connsiteX8" fmla="*/ 585787 w 678656"/>
                <a:gd name="connsiteY8" fmla="*/ 98008 h 198021"/>
                <a:gd name="connsiteX9" fmla="*/ 678656 w 678656"/>
                <a:gd name="connsiteY9" fmla="*/ 76577 h 198021"/>
                <a:gd name="connsiteX0" fmla="*/ 0 w 681037"/>
                <a:gd name="connsiteY0" fmla="*/ 90864 h 198021"/>
                <a:gd name="connsiteX1" fmla="*/ 76199 w 681037"/>
                <a:gd name="connsiteY1" fmla="*/ 83721 h 198021"/>
                <a:gd name="connsiteX2" fmla="*/ 135731 w 681037"/>
                <a:gd name="connsiteY2" fmla="*/ 2758 h 198021"/>
                <a:gd name="connsiteX3" fmla="*/ 214312 w 681037"/>
                <a:gd name="connsiteY3" fmla="*/ 198021 h 198021"/>
                <a:gd name="connsiteX4" fmla="*/ 302418 w 681037"/>
                <a:gd name="connsiteY4" fmla="*/ 2758 h 198021"/>
                <a:gd name="connsiteX5" fmla="*/ 383381 w 681037"/>
                <a:gd name="connsiteY5" fmla="*/ 193258 h 198021"/>
                <a:gd name="connsiteX6" fmla="*/ 459581 w 681037"/>
                <a:gd name="connsiteY6" fmla="*/ 5139 h 198021"/>
                <a:gd name="connsiteX7" fmla="*/ 528637 w 681037"/>
                <a:gd name="connsiteY7" fmla="*/ 195639 h 198021"/>
                <a:gd name="connsiteX8" fmla="*/ 585787 w 681037"/>
                <a:gd name="connsiteY8" fmla="*/ 98008 h 198021"/>
                <a:gd name="connsiteX9" fmla="*/ 681037 w 681037"/>
                <a:gd name="connsiteY9" fmla="*/ 88483 h 198021"/>
                <a:gd name="connsiteX0" fmla="*/ 0 w 681037"/>
                <a:gd name="connsiteY0" fmla="*/ 90864 h 198021"/>
                <a:gd name="connsiteX1" fmla="*/ 76199 w 681037"/>
                <a:gd name="connsiteY1" fmla="*/ 83721 h 198021"/>
                <a:gd name="connsiteX2" fmla="*/ 135731 w 681037"/>
                <a:gd name="connsiteY2" fmla="*/ 2758 h 198021"/>
                <a:gd name="connsiteX3" fmla="*/ 214312 w 681037"/>
                <a:gd name="connsiteY3" fmla="*/ 198021 h 198021"/>
                <a:gd name="connsiteX4" fmla="*/ 302418 w 681037"/>
                <a:gd name="connsiteY4" fmla="*/ 2758 h 198021"/>
                <a:gd name="connsiteX5" fmla="*/ 383381 w 681037"/>
                <a:gd name="connsiteY5" fmla="*/ 193258 h 198021"/>
                <a:gd name="connsiteX6" fmla="*/ 459581 w 681037"/>
                <a:gd name="connsiteY6" fmla="*/ 5139 h 198021"/>
                <a:gd name="connsiteX7" fmla="*/ 528637 w 681037"/>
                <a:gd name="connsiteY7" fmla="*/ 195639 h 198021"/>
                <a:gd name="connsiteX8" fmla="*/ 585787 w 681037"/>
                <a:gd name="connsiteY8" fmla="*/ 98008 h 198021"/>
                <a:gd name="connsiteX9" fmla="*/ 681037 w 681037"/>
                <a:gd name="connsiteY9" fmla="*/ 88483 h 198021"/>
                <a:gd name="connsiteX0" fmla="*/ 0 w 681037"/>
                <a:gd name="connsiteY0" fmla="*/ 90864 h 198021"/>
                <a:gd name="connsiteX1" fmla="*/ 76199 w 681037"/>
                <a:gd name="connsiteY1" fmla="*/ 83721 h 198021"/>
                <a:gd name="connsiteX2" fmla="*/ 135731 w 681037"/>
                <a:gd name="connsiteY2" fmla="*/ 2758 h 198021"/>
                <a:gd name="connsiteX3" fmla="*/ 214312 w 681037"/>
                <a:gd name="connsiteY3" fmla="*/ 198021 h 198021"/>
                <a:gd name="connsiteX4" fmla="*/ 302418 w 681037"/>
                <a:gd name="connsiteY4" fmla="*/ 2758 h 198021"/>
                <a:gd name="connsiteX5" fmla="*/ 383381 w 681037"/>
                <a:gd name="connsiteY5" fmla="*/ 193258 h 198021"/>
                <a:gd name="connsiteX6" fmla="*/ 459581 w 681037"/>
                <a:gd name="connsiteY6" fmla="*/ 5139 h 198021"/>
                <a:gd name="connsiteX7" fmla="*/ 528637 w 681037"/>
                <a:gd name="connsiteY7" fmla="*/ 195639 h 198021"/>
                <a:gd name="connsiteX8" fmla="*/ 585787 w 681037"/>
                <a:gd name="connsiteY8" fmla="*/ 98008 h 198021"/>
                <a:gd name="connsiteX9" fmla="*/ 681037 w 681037"/>
                <a:gd name="connsiteY9" fmla="*/ 86102 h 198021"/>
                <a:gd name="connsiteX0" fmla="*/ 0 w 711993"/>
                <a:gd name="connsiteY0" fmla="*/ 90864 h 198021"/>
                <a:gd name="connsiteX1" fmla="*/ 76199 w 711993"/>
                <a:gd name="connsiteY1" fmla="*/ 83721 h 198021"/>
                <a:gd name="connsiteX2" fmla="*/ 135731 w 711993"/>
                <a:gd name="connsiteY2" fmla="*/ 2758 h 198021"/>
                <a:gd name="connsiteX3" fmla="*/ 214312 w 711993"/>
                <a:gd name="connsiteY3" fmla="*/ 198021 h 198021"/>
                <a:gd name="connsiteX4" fmla="*/ 302418 w 711993"/>
                <a:gd name="connsiteY4" fmla="*/ 2758 h 198021"/>
                <a:gd name="connsiteX5" fmla="*/ 383381 w 711993"/>
                <a:gd name="connsiteY5" fmla="*/ 193258 h 198021"/>
                <a:gd name="connsiteX6" fmla="*/ 459581 w 711993"/>
                <a:gd name="connsiteY6" fmla="*/ 5139 h 198021"/>
                <a:gd name="connsiteX7" fmla="*/ 528637 w 711993"/>
                <a:gd name="connsiteY7" fmla="*/ 195639 h 198021"/>
                <a:gd name="connsiteX8" fmla="*/ 585787 w 711993"/>
                <a:gd name="connsiteY8" fmla="*/ 98008 h 198021"/>
                <a:gd name="connsiteX9" fmla="*/ 711993 w 711993"/>
                <a:gd name="connsiteY9" fmla="*/ 88483 h 19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1993" h="198021">
                  <a:moveTo>
                    <a:pt x="0" y="90864"/>
                  </a:moveTo>
                  <a:cubicBezTo>
                    <a:pt x="35718" y="89078"/>
                    <a:pt x="53577" y="98405"/>
                    <a:pt x="76199" y="83721"/>
                  </a:cubicBezTo>
                  <a:cubicBezTo>
                    <a:pt x="98821" y="69037"/>
                    <a:pt x="112712" y="-16292"/>
                    <a:pt x="135731" y="2758"/>
                  </a:cubicBezTo>
                  <a:cubicBezTo>
                    <a:pt x="158750" y="21808"/>
                    <a:pt x="186531" y="198021"/>
                    <a:pt x="214312" y="198021"/>
                  </a:cubicBezTo>
                  <a:cubicBezTo>
                    <a:pt x="242093" y="198021"/>
                    <a:pt x="274240" y="3552"/>
                    <a:pt x="302418" y="2758"/>
                  </a:cubicBezTo>
                  <a:cubicBezTo>
                    <a:pt x="330596" y="1964"/>
                    <a:pt x="357187" y="192861"/>
                    <a:pt x="383381" y="193258"/>
                  </a:cubicBezTo>
                  <a:cubicBezTo>
                    <a:pt x="409575" y="193655"/>
                    <a:pt x="435372" y="4742"/>
                    <a:pt x="459581" y="5139"/>
                  </a:cubicBezTo>
                  <a:cubicBezTo>
                    <a:pt x="483790" y="5536"/>
                    <a:pt x="507603" y="180161"/>
                    <a:pt x="528637" y="195639"/>
                  </a:cubicBezTo>
                  <a:cubicBezTo>
                    <a:pt x="549671" y="211117"/>
                    <a:pt x="555228" y="115867"/>
                    <a:pt x="585787" y="98008"/>
                  </a:cubicBezTo>
                  <a:cubicBezTo>
                    <a:pt x="616346" y="80149"/>
                    <a:pt x="675678" y="90467"/>
                    <a:pt x="711993" y="88483"/>
                  </a:cubicBezTo>
                </a:path>
              </a:pathLst>
            </a:custGeom>
            <a:noFill/>
            <a:ln>
              <a:tailEnd type="arrow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V="1">
            <a:off x="5474388" y="3288745"/>
            <a:ext cx="0" cy="19274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/>
          <p:cNvSpPr/>
          <p:nvPr/>
        </p:nvSpPr>
        <p:spPr>
          <a:xfrm rot="1055307">
            <a:off x="5251212" y="4681285"/>
            <a:ext cx="1225680" cy="1252894"/>
          </a:xfrm>
          <a:prstGeom prst="arc">
            <a:avLst>
              <a:gd name="adj1" fmla="val 17785695"/>
              <a:gd name="adj2" fmla="val 20719832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443651" y="479099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Symbol" panose="05050102010706020507" pitchFamily="18" charset="2"/>
              </a:rPr>
              <a:t>f</a:t>
            </a:r>
            <a:endParaRPr lang="en-US" dirty="0">
              <a:solidFill>
                <a:srgbClr val="0070C0"/>
              </a:solidFill>
              <a:latin typeface="Symbol" panose="05050102010706020507" pitchFamily="18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74066" y="311946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z =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5236" y="4892619"/>
            <a:ext cx="3270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Detect outgoing particle trajectory to determine reaction plane, measure angle </a:t>
            </a:r>
            <a:r>
              <a:rPr lang="en-US" sz="1600" dirty="0" smtClean="0">
                <a:latin typeface="Symbol" panose="05050102010706020507" pitchFamily="18" charset="2"/>
              </a:rPr>
              <a:t>f</a:t>
            </a:r>
            <a:r>
              <a:rPr lang="en-US" sz="1600" dirty="0" smtClean="0"/>
              <a:t> relative to that</a:t>
            </a:r>
            <a:endParaRPr lang="en-US" sz="1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481072" y="5038018"/>
            <a:ext cx="339795" cy="338573"/>
            <a:chOff x="6762575" y="1429528"/>
            <a:chExt cx="339795" cy="338573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6762575" y="1715585"/>
              <a:ext cx="27277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6763344" y="1522134"/>
              <a:ext cx="244919" cy="1955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med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6941237" y="1630384"/>
              <a:ext cx="134051" cy="137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en-US" sz="1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968319" y="1429528"/>
              <a:ext cx="134051" cy="137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y</a:t>
              </a:r>
              <a:endParaRPr lang="en-US" sz="1200" dirty="0"/>
            </a:p>
          </p:txBody>
        </p:sp>
      </p:grpSp>
      <p:sp>
        <p:nvSpPr>
          <p:cNvPr id="33" name="Explosion 1 32"/>
          <p:cNvSpPr/>
          <p:nvPr/>
        </p:nvSpPr>
        <p:spPr>
          <a:xfrm>
            <a:off x="5294191" y="5094565"/>
            <a:ext cx="359751" cy="46144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3"/>
          <p:cNvSpPr>
            <a:spLocks noGrp="1"/>
          </p:cNvSpPr>
          <p:nvPr>
            <p:ph type="title"/>
          </p:nvPr>
        </p:nvSpPr>
        <p:spPr>
          <a:xfrm>
            <a:off x="1442419" y="274639"/>
            <a:ext cx="5941019" cy="506411"/>
          </a:xfrm>
        </p:spPr>
        <p:txBody>
          <a:bodyPr/>
          <a:lstStyle/>
          <a:p>
            <a:pPr algn="ctr"/>
            <a:r>
              <a:rPr lang="en-US" cap="all" dirty="0">
                <a:latin typeface="Arial" panose="020B0604020202020204" pitchFamily="34" charset="0"/>
                <a:cs typeface="Arial" panose="020B0604020202020204" pitchFamily="34" charset="0"/>
              </a:rPr>
              <a:t>Building a level scheme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3164359" y="3007689"/>
            <a:ext cx="745144" cy="67900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>
            <a:spLocks noChangeAspect="1"/>
          </p:cNvSpPr>
          <p:nvPr/>
        </p:nvSpPr>
        <p:spPr>
          <a:xfrm>
            <a:off x="2813090" y="3251911"/>
            <a:ext cx="795649" cy="79564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0000">
                <a:srgbClr val="00B050"/>
              </a:gs>
              <a:gs pos="67000">
                <a:srgbClr val="00B050"/>
              </a:gs>
              <a:gs pos="100000">
                <a:srgbClr val="00B050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782956" y="393975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</a:t>
            </a:r>
            <a:endParaRPr lang="en-US" sz="12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2706962" y="4152189"/>
            <a:ext cx="395162" cy="0"/>
          </a:xfrm>
          <a:prstGeom prst="straightConnector1">
            <a:avLst/>
          </a:prstGeom>
          <a:ln>
            <a:solidFill>
              <a:schemeClr val="tx1"/>
            </a:solidFill>
            <a:headEnd type="arrow" w="sm" len="med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4056469" y="3472459"/>
            <a:ext cx="339795" cy="338573"/>
            <a:chOff x="6762575" y="1429528"/>
            <a:chExt cx="339795" cy="338573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6762575" y="1715585"/>
              <a:ext cx="27277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6763344" y="1522134"/>
              <a:ext cx="244919" cy="1955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med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6941237" y="1630384"/>
              <a:ext cx="134051" cy="137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en-US" sz="12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968319" y="1429528"/>
              <a:ext cx="134051" cy="137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y</a:t>
              </a:r>
              <a:endParaRPr lang="en-US" sz="1200" dirty="0"/>
            </a:p>
          </p:txBody>
        </p:sp>
      </p:grpSp>
      <p:cxnSp>
        <p:nvCxnSpPr>
          <p:cNvPr id="53" name="Straight Connector 52"/>
          <p:cNvCxnSpPr/>
          <p:nvPr/>
        </p:nvCxnSpPr>
        <p:spPr>
          <a:xfrm flipV="1">
            <a:off x="2404608" y="3714351"/>
            <a:ext cx="745144" cy="67900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2687284" y="3765164"/>
            <a:ext cx="871026" cy="833126"/>
            <a:chOff x="2546608" y="3847225"/>
            <a:chExt cx="871026" cy="833126"/>
          </a:xfrm>
        </p:grpSpPr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2546608" y="4314591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40000">
                  <a:srgbClr val="7030A0">
                    <a:alpha val="60000"/>
                  </a:srgbClr>
                </a:gs>
                <a:gs pos="67000">
                  <a:srgbClr val="7030A0">
                    <a:alpha val="90000"/>
                  </a:srgbClr>
                </a:gs>
                <a:gs pos="100000">
                  <a:srgbClr val="7030A0"/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2868020" y="3847225"/>
              <a:ext cx="549614" cy="513883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745339" y="2564352"/>
            <a:ext cx="3318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Reaction plane defines spin vector</a:t>
            </a:r>
            <a:endParaRPr lang="en-US" sz="1600" dirty="0"/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5760720" y="5324075"/>
            <a:ext cx="82296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95236" y="6068987"/>
            <a:ext cx="3753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smtClean="0">
                <a:latin typeface="Symbol" panose="05050102010706020507" pitchFamily="18" charset="2"/>
              </a:rPr>
              <a:t>f</a:t>
            </a:r>
            <a:r>
              <a:rPr lang="en-US" sz="1400" dirty="0" smtClean="0"/>
              <a:t> is the difference between </a:t>
            </a:r>
            <a:r>
              <a:rPr lang="en-US" sz="1400" i="1" dirty="0" smtClean="0"/>
              <a:t>lab</a:t>
            </a:r>
            <a:r>
              <a:rPr lang="en-US" sz="1400" dirty="0" smtClean="0"/>
              <a:t> angles </a:t>
            </a:r>
            <a:r>
              <a:rPr lang="en-US" sz="1400" dirty="0" err="1" smtClean="0">
                <a:latin typeface="Symbol" panose="05050102010706020507" pitchFamily="18" charset="2"/>
              </a:rPr>
              <a:t>f</a:t>
            </a:r>
            <a:r>
              <a:rPr lang="en-US" sz="1400" baseline="-25000" dirty="0" err="1" smtClean="0">
                <a:latin typeface="Symbol" panose="05050102010706020507" pitchFamily="18" charset="2"/>
              </a:rPr>
              <a:t>g</a:t>
            </a:r>
            <a:r>
              <a:rPr lang="en-US" sz="1400" dirty="0" smtClean="0"/>
              <a:t> and </a:t>
            </a:r>
            <a:r>
              <a:rPr lang="en-US" sz="1400" dirty="0" err="1" smtClean="0">
                <a:latin typeface="Symbol" panose="05050102010706020507" pitchFamily="18" charset="2"/>
              </a:rPr>
              <a:t>f</a:t>
            </a:r>
            <a:r>
              <a:rPr lang="en-US" sz="1400" baseline="-25000" dirty="0" err="1" smtClean="0"/>
              <a:t>p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9837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260" y="274638"/>
            <a:ext cx="7210540" cy="463492"/>
          </a:xfrm>
        </p:spPr>
        <p:txBody>
          <a:bodyPr/>
          <a:lstStyle/>
          <a:p>
            <a:r>
              <a:rPr lang="en-US" sz="2000" b="1" dirty="0" smtClean="0"/>
              <a:t>Nuclear Excited State Decay</a:t>
            </a:r>
            <a:endParaRPr lang="en-US" sz="2000" b="1" dirty="0"/>
          </a:p>
        </p:txBody>
      </p:sp>
      <p:pic>
        <p:nvPicPr>
          <p:cNvPr id="3" name="Picture 2" descr="temp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937" y="1004813"/>
            <a:ext cx="4882881" cy="25356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9530" y="1055151"/>
            <a:ext cx="4449183" cy="338554"/>
          </a:xfrm>
          <a:prstGeom prst="rect">
            <a:avLst/>
          </a:prstGeom>
          <a:solidFill>
            <a:srgbClr val="FFFFFF">
              <a:alpha val="74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  <a:cs typeface="Helvetica Light"/>
              </a:rPr>
              <a:t>EURICA Decay Spectroscopy at RIBF (RIKEN)</a:t>
            </a:r>
            <a:endParaRPr lang="en-US" sz="1600" dirty="0">
              <a:latin typeface="Helvetica Light"/>
              <a:cs typeface="Helvetica Light"/>
            </a:endParaRPr>
          </a:p>
        </p:txBody>
      </p:sp>
      <p:pic>
        <p:nvPicPr>
          <p:cNvPr id="7" name="Picture 6" descr="tem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8195" y="3301756"/>
            <a:ext cx="2519461" cy="30593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18194" y="5744676"/>
            <a:ext cx="2519461" cy="584776"/>
          </a:xfrm>
          <a:prstGeom prst="rect">
            <a:avLst/>
          </a:prstGeom>
          <a:solidFill>
            <a:srgbClr val="FFFFFF">
              <a:alpha val="7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Light"/>
                <a:cs typeface="Helvetica Light"/>
              </a:rPr>
              <a:t>Heavy-ion reactions with the FMA</a:t>
            </a:r>
            <a:endParaRPr lang="en-US" sz="1600" dirty="0">
              <a:latin typeface="Helvetica Light"/>
              <a:cs typeface="Helvetica Light"/>
            </a:endParaRPr>
          </a:p>
        </p:txBody>
      </p:sp>
      <p:pic>
        <p:nvPicPr>
          <p:cNvPr id="10" name="Picture 9" descr="tem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37" y="3885762"/>
            <a:ext cx="4142775" cy="24753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3937" y="3881953"/>
            <a:ext cx="1381251" cy="830997"/>
          </a:xfrm>
          <a:prstGeom prst="rect">
            <a:avLst/>
          </a:prstGeom>
          <a:solidFill>
            <a:srgbClr val="FFFFFF">
              <a:alpha val="7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Light"/>
                <a:cs typeface="Helvetica Light"/>
              </a:rPr>
              <a:t>Nucleon knockout at the S800</a:t>
            </a:r>
            <a:endParaRPr lang="en-US" sz="1600" dirty="0">
              <a:latin typeface="Helvetica Light"/>
              <a:cs typeface="Helvetica Light"/>
            </a:endParaRPr>
          </a:p>
        </p:txBody>
      </p:sp>
      <p:pic>
        <p:nvPicPr>
          <p:cNvPr id="12" name="Picture 11" descr="temp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849" y="993013"/>
            <a:ext cx="2909806" cy="21466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27850" y="980155"/>
            <a:ext cx="2909806" cy="584776"/>
          </a:xfrm>
          <a:prstGeom prst="rect">
            <a:avLst/>
          </a:prstGeom>
          <a:solidFill>
            <a:srgbClr val="FFFFFF">
              <a:alpha val="7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Light"/>
                <a:cs typeface="Helvetica Light"/>
              </a:rPr>
              <a:t>Heavy Element Studies at RITU</a:t>
            </a:r>
            <a:endParaRPr lang="en-US" sz="1600" dirty="0">
              <a:latin typeface="Helvetica Light"/>
              <a:cs typeface="Helvetica Light"/>
            </a:endParaRPr>
          </a:p>
        </p:txBody>
      </p:sp>
      <p:pic>
        <p:nvPicPr>
          <p:cNvPr id="14" name="Picture 13" descr="tem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499" y="2961887"/>
            <a:ext cx="2902638" cy="217697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65499" y="4655998"/>
            <a:ext cx="2852695" cy="338554"/>
          </a:xfrm>
          <a:prstGeom prst="rect">
            <a:avLst/>
          </a:prstGeom>
          <a:solidFill>
            <a:srgbClr val="FFFFFF">
              <a:alpha val="7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Light"/>
                <a:cs typeface="Helvetica Light"/>
              </a:rPr>
              <a:t>β Decay at NSCL</a:t>
            </a:r>
            <a:endParaRPr lang="en-US" sz="1600" dirty="0">
              <a:latin typeface="Helvetica Light"/>
              <a:cs typeface="Helvetica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00620" y="6384700"/>
            <a:ext cx="490840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HLC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8288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313841" y="857251"/>
            <a:ext cx="8491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Introducing….</a:t>
            </a:r>
            <a:r>
              <a:rPr lang="en-US" dirty="0" smtClean="0"/>
              <a:t>Large-Scale </a:t>
            </a:r>
            <a:r>
              <a:rPr lang="en-US" dirty="0"/>
              <a:t>Clover and Cluster </a:t>
            </a:r>
            <a:r>
              <a:rPr lang="en-US" dirty="0" err="1"/>
              <a:t>HPGe</a:t>
            </a:r>
            <a:r>
              <a:rPr lang="en-US" dirty="0"/>
              <a:t> Arrays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466969" y="53290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ea typeface="Arial" charset="0"/>
                <a:cs typeface="Arial" charset="0"/>
              </a:rPr>
              <a:t>Electroweak Interactions Group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ea typeface="Arial" charset="0"/>
                <a:cs typeface="Arial" charset="0"/>
              </a:rPr>
              <a:t>Department of Physics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ea typeface="Arial" charset="0"/>
                <a:cs typeface="Arial" charset="0"/>
              </a:rPr>
              <a:t>Colorado School of Mines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ea typeface="Arial" charset="0"/>
                <a:cs typeface="Arial" charset="0"/>
              </a:rPr>
              <a:t>http://electroweak.mines.edu</a:t>
            </a:r>
            <a:endParaRPr lang="en-US" sz="825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7871" y="5352084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a typeface="Arial" charset="0"/>
                <a:cs typeface="Arial" charset="0"/>
              </a:rPr>
              <a:t>K.G. Leach</a:t>
            </a:r>
          </a:p>
          <a:p>
            <a:r>
              <a:rPr lang="en-US" sz="1050" dirty="0">
                <a:solidFill>
                  <a:schemeClr val="bg1"/>
                </a:solidFill>
                <a:ea typeface="Arial" charset="0"/>
                <a:cs typeface="Arial" charset="0"/>
              </a:rPr>
              <a:t>EBSS 2018: Nuclear Structure Experiment - II</a:t>
            </a:r>
          </a:p>
          <a:p>
            <a:r>
              <a:rPr lang="en-US" sz="1050" dirty="0">
                <a:solidFill>
                  <a:schemeClr val="bg1"/>
                </a:solidFill>
                <a:ea typeface="Arial" charset="0"/>
                <a:cs typeface="Arial" charset="0"/>
              </a:rPr>
              <a:t>Wednesday, June 27, 2018</a:t>
            </a:r>
          </a:p>
        </p:txBody>
      </p:sp>
      <p:pic>
        <p:nvPicPr>
          <p:cNvPr id="3074" name="Picture 2" descr="Image result for AGATA german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0" y="3517855"/>
            <a:ext cx="1261154" cy="166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gret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857" y="3524105"/>
            <a:ext cx="1665593" cy="166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greti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450" y="3524105"/>
            <a:ext cx="2487608" cy="166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agata germani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146" y="3516721"/>
            <a:ext cx="2501446" cy="166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s://www.physics.uoguelph.ca/Nucweb/images/figures/DESCANT_May2015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146" y="1502347"/>
            <a:ext cx="2501446" cy="166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s://www.physics.uoguelph.ca/Nucweb/images/general/griffin_logo_smal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0" y="1706438"/>
            <a:ext cx="1286754" cy="96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Image result for HPGe clover arra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159" y="1448196"/>
            <a:ext cx="1920194" cy="177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3995782" y="2135332"/>
            <a:ext cx="471187" cy="421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100" name="Picture 28" descr="https://ars.els-cdn.com/content/image/1-s2.0-S016890021200174X-gr4_lr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51232" y="1824116"/>
            <a:ext cx="2088133" cy="112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ight Arrow 24"/>
          <p:cNvSpPr/>
          <p:nvPr/>
        </p:nvSpPr>
        <p:spPr>
          <a:xfrm rot="18797151">
            <a:off x="6756222" y="2788359"/>
            <a:ext cx="1205065" cy="421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extBox 15"/>
          <p:cNvSpPr txBox="1"/>
          <p:nvPr/>
        </p:nvSpPr>
        <p:spPr>
          <a:xfrm>
            <a:off x="8236235" y="6204665"/>
            <a:ext cx="492443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KGL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3709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65998" y="956403"/>
            <a:ext cx="8491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Gamma-Ray Tracking Arrays – AGATA and GRETA</a:t>
            </a:r>
          </a:p>
        </p:txBody>
      </p:sp>
      <p:pic>
        <p:nvPicPr>
          <p:cNvPr id="2050" name="Picture 2" descr="http://rnc.lbl.gov/nsd/assets/img/nuclearstructureimages/tracking.jpg">
            <a:extLst>
              <a:ext uri="{FF2B5EF4-FFF2-40B4-BE49-F238E27FC236}">
                <a16:creationId xmlns:a16="http://schemas.microsoft.com/office/drawing/2014/main" xmlns="" id="{6E76770D-F2D5-4636-BFD9-DFCD3A95D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97" y="1626628"/>
            <a:ext cx="6291032" cy="485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36235" y="6204665"/>
            <a:ext cx="492443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KGL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9516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725" y="274638"/>
            <a:ext cx="8213075" cy="499030"/>
          </a:xfrm>
        </p:spPr>
        <p:txBody>
          <a:bodyPr>
            <a:normAutofit/>
          </a:bodyPr>
          <a:lstStyle/>
          <a:p>
            <a:pPr algn="ctr"/>
            <a:r>
              <a:rPr lang="en-US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Selection Rules</a:t>
            </a:r>
            <a:endParaRPr lang="en-US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33400" y="1143000"/>
            <a:ext cx="1752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33400" y="2667000"/>
            <a:ext cx="1752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71600" y="1143000"/>
            <a:ext cx="0" cy="1524000"/>
          </a:xfrm>
          <a:prstGeom prst="line">
            <a:avLst/>
          </a:prstGeom>
          <a:ln>
            <a:solidFill>
              <a:schemeClr val="accent2"/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2400" y="8382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Light"/>
              </a:rPr>
              <a:t>J</a:t>
            </a:r>
            <a:r>
              <a:rPr lang="en-US" sz="2400" baseline="-25000" dirty="0" smtClean="0">
                <a:latin typeface="Helvetica Light"/>
              </a:rPr>
              <a:t>i</a:t>
            </a:r>
            <a:r>
              <a:rPr lang="en-US" sz="2400" baseline="30000" dirty="0" smtClean="0">
                <a:latin typeface="Symbol" panose="05050102010706020507" pitchFamily="18" charset="2"/>
                <a:ea typeface="cmmi10"/>
                <a:cs typeface="cmmi10"/>
              </a:rPr>
              <a:t>p</a:t>
            </a:r>
            <a:endParaRPr lang="en-US" sz="2400" baseline="30000" dirty="0">
              <a:latin typeface="Symbol" panose="05050102010706020507" pitchFamily="18" charset="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400" y="2321989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Helvetica Light"/>
              </a:rPr>
              <a:t>J</a:t>
            </a:r>
            <a:r>
              <a:rPr lang="en-US" sz="2400" baseline="-25000" dirty="0" err="1" smtClean="0">
                <a:latin typeface="Helvetica Light"/>
              </a:rPr>
              <a:t>f</a:t>
            </a:r>
            <a:r>
              <a:rPr lang="en-US" baseline="30000" dirty="0" err="1">
                <a:latin typeface="Symbol" panose="05050102010706020507" pitchFamily="18" charset="2"/>
                <a:ea typeface="cmmi10"/>
                <a:cs typeface="cmmi10"/>
              </a:rPr>
              <a:t>p</a:t>
            </a:r>
            <a:endParaRPr lang="en-US" sz="2400" baseline="30000" dirty="0">
              <a:latin typeface="cmmi1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4814" y="838200"/>
            <a:ext cx="419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Helvetica Light"/>
              </a:rPr>
              <a:t>E</a:t>
            </a:r>
            <a:r>
              <a:rPr lang="en-US" sz="2400" baseline="-25000" dirty="0" err="1" smtClean="0">
                <a:latin typeface="Helvetica Light"/>
              </a:rPr>
              <a:t>i</a:t>
            </a:r>
            <a:endParaRPr lang="en-US" sz="2400" baseline="-25000" dirty="0">
              <a:latin typeface="Helvetica Ligh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79360" y="2321989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Light"/>
              </a:rPr>
              <a:t>E</a:t>
            </a:r>
            <a:r>
              <a:rPr lang="en-US" sz="2400" baseline="-25000" dirty="0" smtClean="0">
                <a:latin typeface="Helvetica Light"/>
              </a:rPr>
              <a:t>f</a:t>
            </a:r>
            <a:endParaRPr lang="en-US" sz="2400" baseline="-25000" dirty="0">
              <a:latin typeface="Helvetica Ligh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71600" y="1662113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Helvetica Light"/>
                <a:cs typeface="Helvetica Light"/>
              </a:rPr>
              <a:t>E</a:t>
            </a:r>
            <a:r>
              <a:rPr lang="en-US" sz="2400" baseline="-25000" dirty="0" err="1" smtClean="0">
                <a:latin typeface="Gabriola" panose="04040605051002020D02" pitchFamily="82" charset="0"/>
                <a:ea typeface="cmmi10"/>
                <a:cs typeface="cmmi10"/>
              </a:rPr>
              <a:t>γ</a:t>
            </a:r>
            <a:r>
              <a:rPr lang="en-US" sz="2400" dirty="0" smtClean="0">
                <a:latin typeface="Helvetica Light"/>
              </a:rPr>
              <a:t> </a:t>
            </a:r>
            <a:r>
              <a:rPr lang="en-US" sz="2400" dirty="0" smtClean="0">
                <a:latin typeface="Helvetica Light"/>
                <a:cs typeface="Helvetica Light"/>
              </a:rPr>
              <a:t>(L)</a:t>
            </a: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631" y="990600"/>
            <a:ext cx="1904338" cy="343405"/>
          </a:xfrm>
          <a:prstGeom prst="rect">
            <a:avLst/>
          </a:prstGeom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258" y="1395274"/>
            <a:ext cx="3153083" cy="343405"/>
          </a:xfrm>
          <a:prstGeom prst="rect">
            <a:avLst/>
          </a:prstGeom>
        </p:spPr>
      </p:pic>
      <p:pic>
        <p:nvPicPr>
          <p:cNvPr id="45" name="Picture 4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336" y="1828800"/>
            <a:ext cx="2334927" cy="394208"/>
          </a:xfrm>
          <a:prstGeom prst="rect">
            <a:avLst/>
          </a:prstGeom>
        </p:spPr>
      </p:pic>
      <p:pic>
        <p:nvPicPr>
          <p:cNvPr id="47" name="Picture 46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6396" y="2257447"/>
            <a:ext cx="2698807" cy="394208"/>
          </a:xfrm>
          <a:prstGeom prst="rect">
            <a:avLst/>
          </a:prstGeom>
        </p:spPr>
      </p:pic>
      <p:pic>
        <p:nvPicPr>
          <p:cNvPr id="59" name="Picture 5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123" y="3492410"/>
            <a:ext cx="6829727" cy="793495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414050" y="3078373"/>
            <a:ext cx="8601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Helvetica Light"/>
                <a:cs typeface="Helvetica Light"/>
              </a:rPr>
              <a:t>The transition probability for at state decaying by transition of multipole order L is:  </a:t>
            </a:r>
            <a:endParaRPr lang="en-US" sz="1800" dirty="0">
              <a:latin typeface="Helvetica Light"/>
              <a:cs typeface="Helvetica Light"/>
            </a:endParaRPr>
          </a:p>
        </p:txBody>
      </p:sp>
      <p:cxnSp>
        <p:nvCxnSpPr>
          <p:cNvPr id="66" name="Curved Connector 65"/>
          <p:cNvCxnSpPr/>
          <p:nvPr/>
        </p:nvCxnSpPr>
        <p:spPr>
          <a:xfrm rot="16200000" flipH="1">
            <a:off x="1136238" y="4234363"/>
            <a:ext cx="1193935" cy="1136360"/>
          </a:xfrm>
          <a:prstGeom prst="curvedConnector3">
            <a:avLst>
              <a:gd name="adj1" fmla="val 66687"/>
            </a:avLst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0" name="Picture 69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182" y="5406187"/>
            <a:ext cx="3098800" cy="355600"/>
          </a:xfrm>
          <a:prstGeom prst="rect">
            <a:avLst/>
          </a:prstGeom>
        </p:spPr>
      </p:pic>
      <p:pic>
        <p:nvPicPr>
          <p:cNvPr id="75" name="Picture 74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494" y="5390949"/>
            <a:ext cx="2667000" cy="355600"/>
          </a:xfrm>
          <a:prstGeom prst="rect">
            <a:avLst/>
          </a:prstGeom>
        </p:spPr>
      </p:pic>
      <p:pic>
        <p:nvPicPr>
          <p:cNvPr id="77" name="Picture 76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682" y="5766170"/>
            <a:ext cx="2997200" cy="355600"/>
          </a:xfrm>
          <a:prstGeom prst="rect">
            <a:avLst/>
          </a:prstGeom>
        </p:spPr>
      </p:pic>
      <p:pic>
        <p:nvPicPr>
          <p:cNvPr id="79" name="Picture 78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7094" y="5766170"/>
            <a:ext cx="3073400" cy="355600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2207082" y="5937104"/>
            <a:ext cx="42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Helvetica Light"/>
                <a:cs typeface="Helvetica Light"/>
              </a:rPr>
              <a:t>…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756294" y="5930238"/>
            <a:ext cx="42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Helvetica Light"/>
                <a:cs typeface="Helvetica Light"/>
              </a:rPr>
              <a:t>…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718093" y="4620193"/>
            <a:ext cx="1830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Helvetica Light"/>
                <a:cs typeface="Helvetica Light"/>
              </a:rPr>
              <a:t>Weisskopf estimates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85980" y="6204665"/>
            <a:ext cx="841897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HLC/KGL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6896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320"/>
            <a:ext cx="7886700" cy="502920"/>
          </a:xfrm>
        </p:spPr>
        <p:txBody>
          <a:bodyPr>
            <a:normAutofit/>
          </a:bodyPr>
          <a:lstStyle/>
          <a:p>
            <a:pPr algn="ctr"/>
            <a:r>
              <a:rPr lang="en-US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Gamma-Ray Angular Distributions</a:t>
            </a:r>
            <a:endParaRPr lang="en-US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1926"/>
            <a:ext cx="8229600" cy="50942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we produce unequal populations p(m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) angular distributions W(</a:t>
            </a:r>
            <a:r>
              <a:rPr lang="en-US" sz="2400" dirty="0" smtClean="0">
                <a:latin typeface="Symbol" panose="05050102010706020507" pitchFamily="18" charset="2"/>
                <a:ea typeface="cmmi10"/>
                <a:cs typeface="cmmi10"/>
              </a:rPr>
              <a:t>q</a:t>
            </a:r>
            <a:r>
              <a:rPr lang="en-US" sz="2400" dirty="0" smtClean="0"/>
              <a:t>) will be non-constant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22311" y="2057400"/>
            <a:ext cx="2853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Light"/>
                <a:cs typeface="Helvetica Light"/>
              </a:rPr>
              <a:t>Nuclear Orientation </a:t>
            </a: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590800"/>
            <a:ext cx="8534400" cy="2715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37037" y="6204665"/>
            <a:ext cx="490840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HLC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6405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620" r="-68"/>
          <a:stretch/>
        </p:blipFill>
        <p:spPr>
          <a:xfrm>
            <a:off x="100999" y="1040045"/>
            <a:ext cx="4479598" cy="2917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486" y="1828484"/>
            <a:ext cx="2784701" cy="48376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9519" y="4240445"/>
            <a:ext cx="4201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Recchia </a:t>
            </a:r>
            <a:r>
              <a:rPr lang="en-US" sz="1200" i="1" dirty="0" smtClean="0"/>
              <a:t>et al</a:t>
            </a:r>
            <a:r>
              <a:rPr lang="en-US" sz="1200" dirty="0" smtClean="0"/>
              <a:t>., PRC</a:t>
            </a:r>
            <a:r>
              <a:rPr lang="en-US" sz="1200" b="1" dirty="0" smtClean="0"/>
              <a:t>88</a:t>
            </a:r>
            <a:r>
              <a:rPr lang="en-US" sz="1200" dirty="0" smtClean="0"/>
              <a:t>, 041302(R) (2013); fragmentation reaction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120559" y="1230085"/>
            <a:ext cx="4023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Suchyta </a:t>
            </a:r>
            <a:r>
              <a:rPr lang="en-US" sz="1200" i="1" dirty="0" smtClean="0"/>
              <a:t>et al</a:t>
            </a:r>
            <a:r>
              <a:rPr lang="en-US" sz="1200" dirty="0" smtClean="0"/>
              <a:t>., PRC</a:t>
            </a:r>
            <a:r>
              <a:rPr lang="en-US" sz="1200" b="1" dirty="0" smtClean="0"/>
              <a:t>89</a:t>
            </a:r>
            <a:r>
              <a:rPr lang="en-US" sz="1200" dirty="0" smtClean="0"/>
              <a:t>, 021301(R) (2014); implantation/decay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62948" y="5225476"/>
            <a:ext cx="4411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~30y unchallenged, analyses of </a:t>
            </a:r>
            <a:r>
              <a:rPr lang="en-US" i="1" dirty="0" smtClean="0"/>
              <a:t>three</a:t>
            </a:r>
            <a:r>
              <a:rPr lang="en-US" dirty="0" smtClean="0"/>
              <a:t> experiments within the same year revealed E</a:t>
            </a:r>
            <a:r>
              <a:rPr lang="en-US" baseline="-25000" dirty="0" smtClean="0"/>
              <a:t>x</a:t>
            </a:r>
            <a:r>
              <a:rPr lang="en-US" dirty="0" smtClean="0"/>
              <a:t>(0</a:t>
            </a:r>
            <a:r>
              <a:rPr lang="en-US" baseline="30000" dirty="0" smtClean="0"/>
              <a:t>+</a:t>
            </a:r>
            <a:r>
              <a:rPr lang="en-US" baseline="-25000" dirty="0" smtClean="0"/>
              <a:t>2</a:t>
            </a:r>
            <a:r>
              <a:rPr lang="en-US" dirty="0" smtClean="0"/>
              <a:t>) = 1604 </a:t>
            </a:r>
            <a:r>
              <a:rPr lang="en-US" dirty="0" err="1" smtClean="0"/>
              <a:t>keV</a:t>
            </a:r>
            <a:r>
              <a:rPr lang="en-US" dirty="0" smtClean="0"/>
              <a:t>, not 1770 </a:t>
            </a:r>
            <a:r>
              <a:rPr lang="en-US" dirty="0" err="1" smtClean="0"/>
              <a:t>keV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506411"/>
          </a:xfrm>
        </p:spPr>
        <p:txBody>
          <a:bodyPr anchor="ctr">
            <a:normAutofit/>
          </a:bodyPr>
          <a:lstStyle/>
          <a:p>
            <a:pPr algn="ctr"/>
            <a:r>
              <a:rPr lang="en-US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Case study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Ni </a:t>
            </a:r>
          </a:p>
        </p:txBody>
      </p:sp>
    </p:spTree>
    <p:extLst>
      <p:ext uri="{BB962C8B-B14F-4D97-AF65-F5344CB8AC3E}">
        <p14:creationId xmlns:p14="http://schemas.microsoft.com/office/powerpoint/2010/main" val="72882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818" name="Picture 2"/>
          <p:cNvPicPr>
            <a:picLocks noChangeAspect="1" noChangeArrowheads="1"/>
          </p:cNvPicPr>
          <p:nvPr/>
        </p:nvPicPr>
        <p:blipFill>
          <a:blip r:embed="rId3" cstate="print"/>
          <a:srcRect l="23874" t="18269" r="25676" b="11538"/>
          <a:stretch>
            <a:fillRect/>
          </a:stretch>
        </p:blipFill>
        <p:spPr bwMode="auto">
          <a:xfrm>
            <a:off x="2514600" y="838200"/>
            <a:ext cx="4267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953000" y="6172200"/>
            <a:ext cx="714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exp't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6172200"/>
            <a:ext cx="991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SM calc</a:t>
            </a:r>
            <a:endParaRPr lang="en-US" sz="2000" b="1" dirty="0"/>
          </a:p>
        </p:txBody>
      </p:sp>
      <p:sp>
        <p:nvSpPr>
          <p:cNvPr id="5" name="Oval 4"/>
          <p:cNvSpPr/>
          <p:nvPr/>
        </p:nvSpPr>
        <p:spPr>
          <a:xfrm>
            <a:off x="2819400" y="2590800"/>
            <a:ext cx="457200" cy="457200"/>
          </a:xfrm>
          <a:prstGeom prst="ellipse">
            <a:avLst/>
          </a:prstGeom>
          <a:noFill/>
          <a:ln w="4445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057400" y="2971800"/>
            <a:ext cx="838200" cy="838200"/>
          </a:xfrm>
          <a:prstGeom prst="straightConnector1">
            <a:avLst/>
          </a:prstGeom>
          <a:ln w="31750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76256" y="4800602"/>
            <a:ext cx="2501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B(E2) transition strengths</a:t>
            </a:r>
          </a:p>
          <a:p>
            <a:r>
              <a:rPr lang="en-US" sz="1600" dirty="0" smtClean="0">
                <a:solidFill>
                  <a:srgbClr val="0033CC"/>
                </a:solidFill>
              </a:rPr>
              <a:t>(measure of collectivity)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876800" y="4484914"/>
            <a:ext cx="457200" cy="457200"/>
          </a:xfrm>
          <a:prstGeom prst="ellipse">
            <a:avLst/>
          </a:prstGeom>
          <a:noFill/>
          <a:ln w="444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334000" y="4800600"/>
            <a:ext cx="609600" cy="152400"/>
          </a:xfrm>
          <a:prstGeom prst="straightConnector1">
            <a:avLst/>
          </a:prstGeom>
          <a:ln w="317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00" y="35814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9933"/>
                </a:solidFill>
              </a:rPr>
              <a:t>Highly collective transition, possibly superdeformed</a:t>
            </a:r>
            <a:endParaRPr lang="en-US" sz="1600" dirty="0">
              <a:solidFill>
                <a:srgbClr val="339933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34000" y="2667000"/>
            <a:ext cx="1371600" cy="60960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781800" y="236220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Levels observed at similar energies, but no transition between them 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 ???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0" y="274639"/>
            <a:ext cx="9144000" cy="50641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cap="all" smtClean="0">
                <a:latin typeface="Arial" panose="020B0604020202020204" pitchFamily="34" charset="0"/>
                <a:cs typeface="Arial" panose="020B0604020202020204" pitchFamily="34" charset="0"/>
              </a:rPr>
              <a:t>Case study</a:t>
            </a:r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baseline="30000" smtClean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Ni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13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/>
        </p:nvSpPr>
        <p:spPr>
          <a:xfrm>
            <a:off x="3811409" y="4990606"/>
            <a:ext cx="3325313" cy="738130"/>
          </a:xfrm>
          <a:prstGeom prst="parallelogram">
            <a:avLst>
              <a:gd name="adj" fmla="val 11007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2209" y="1228725"/>
            <a:ext cx="8272133" cy="2776116"/>
          </a:xfrm>
        </p:spPr>
        <p:txBody>
          <a:bodyPr/>
          <a:lstStyle/>
          <a:p>
            <a:r>
              <a:rPr lang="en-US" dirty="0" smtClean="0"/>
              <a:t>Angular distributions</a:t>
            </a:r>
          </a:p>
          <a:p>
            <a:pPr lvl="1"/>
            <a:r>
              <a:rPr lang="en-US" dirty="0" smtClean="0"/>
              <a:t>Quantization axis = spin direction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May be known event by event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474388" y="3288745"/>
            <a:ext cx="0" cy="19274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/>
          <p:cNvSpPr/>
          <p:nvPr/>
        </p:nvSpPr>
        <p:spPr>
          <a:xfrm rot="1055307">
            <a:off x="5349008" y="4700173"/>
            <a:ext cx="1225680" cy="1252894"/>
          </a:xfrm>
          <a:prstGeom prst="arc">
            <a:avLst>
              <a:gd name="adj1" fmla="val 19248182"/>
              <a:gd name="adj2" fmla="val 20719832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474066" y="311946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z =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5236" y="4892619"/>
            <a:ext cx="3270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Detect outgoing particle trajectory to determine reaction plane, measure angle </a:t>
            </a:r>
            <a:r>
              <a:rPr lang="en-US" sz="1600" dirty="0" smtClean="0">
                <a:latin typeface="Symbol" panose="05050102010706020507" pitchFamily="18" charset="2"/>
              </a:rPr>
              <a:t>f</a:t>
            </a:r>
            <a:r>
              <a:rPr lang="en-US" sz="1600" dirty="0" smtClean="0"/>
              <a:t> relative to that</a:t>
            </a:r>
            <a:endParaRPr lang="en-US" sz="1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481072" y="5038018"/>
            <a:ext cx="339795" cy="338573"/>
            <a:chOff x="6762575" y="1429528"/>
            <a:chExt cx="339795" cy="338573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6762575" y="1715585"/>
              <a:ext cx="27277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6763344" y="1522134"/>
              <a:ext cx="244919" cy="1955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med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6941237" y="1630384"/>
              <a:ext cx="134051" cy="137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en-US" sz="1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968319" y="1429528"/>
              <a:ext cx="134051" cy="137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y</a:t>
              </a:r>
              <a:endParaRPr lang="en-US" sz="1200" dirty="0"/>
            </a:p>
          </p:txBody>
        </p:sp>
      </p:grpSp>
      <p:sp>
        <p:nvSpPr>
          <p:cNvPr id="33" name="Explosion 1 32"/>
          <p:cNvSpPr/>
          <p:nvPr/>
        </p:nvSpPr>
        <p:spPr>
          <a:xfrm>
            <a:off x="5294191" y="5094565"/>
            <a:ext cx="359751" cy="46144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 rot="20866551">
            <a:off x="5461959" y="4228995"/>
            <a:ext cx="3673185" cy="1172748"/>
            <a:chOff x="3074072" y="3787544"/>
            <a:chExt cx="3014712" cy="938691"/>
          </a:xfrm>
        </p:grpSpPr>
        <p:pic>
          <p:nvPicPr>
            <p:cNvPr id="32" name="Picture 31"/>
            <p:cNvPicPr>
              <a:picLocks/>
            </p:cNvPicPr>
            <p:nvPr/>
          </p:nvPicPr>
          <p:blipFill rotWithShape="1">
            <a:blip r:embed="rId3"/>
            <a:srcRect l="874" t="11918" r="1082" b="3409"/>
            <a:stretch/>
          </p:blipFill>
          <p:spPr>
            <a:xfrm>
              <a:off x="4065280" y="3787544"/>
              <a:ext cx="2023504" cy="938691"/>
            </a:xfrm>
            <a:prstGeom prst="rect">
              <a:avLst/>
            </a:prstGeom>
          </p:spPr>
        </p:pic>
        <p:sp>
          <p:nvSpPr>
            <p:cNvPr id="40" name="Freeform 39"/>
            <p:cNvSpPr/>
            <p:nvPr/>
          </p:nvSpPr>
          <p:spPr>
            <a:xfrm>
              <a:off x="3074072" y="4238648"/>
              <a:ext cx="962569" cy="227103"/>
            </a:xfrm>
            <a:custGeom>
              <a:avLst/>
              <a:gdLst>
                <a:gd name="connsiteX0" fmla="*/ 0 w 671513"/>
                <a:gd name="connsiteY0" fmla="*/ 81297 h 197979"/>
                <a:gd name="connsiteX1" fmla="*/ 69056 w 671513"/>
                <a:gd name="connsiteY1" fmla="*/ 83679 h 197979"/>
                <a:gd name="connsiteX2" fmla="*/ 128588 w 671513"/>
                <a:gd name="connsiteY2" fmla="*/ 2716 h 197979"/>
                <a:gd name="connsiteX3" fmla="*/ 207169 w 671513"/>
                <a:gd name="connsiteY3" fmla="*/ 197979 h 197979"/>
                <a:gd name="connsiteX4" fmla="*/ 295275 w 671513"/>
                <a:gd name="connsiteY4" fmla="*/ 2716 h 197979"/>
                <a:gd name="connsiteX5" fmla="*/ 376238 w 671513"/>
                <a:gd name="connsiteY5" fmla="*/ 193216 h 197979"/>
                <a:gd name="connsiteX6" fmla="*/ 452438 w 671513"/>
                <a:gd name="connsiteY6" fmla="*/ 5097 h 197979"/>
                <a:gd name="connsiteX7" fmla="*/ 521494 w 671513"/>
                <a:gd name="connsiteY7" fmla="*/ 195597 h 197979"/>
                <a:gd name="connsiteX8" fmla="*/ 583406 w 671513"/>
                <a:gd name="connsiteY8" fmla="*/ 86060 h 197979"/>
                <a:gd name="connsiteX9" fmla="*/ 671513 w 671513"/>
                <a:gd name="connsiteY9" fmla="*/ 76535 h 197979"/>
                <a:gd name="connsiteX0" fmla="*/ 0 w 671513"/>
                <a:gd name="connsiteY0" fmla="*/ 83689 h 197990"/>
                <a:gd name="connsiteX1" fmla="*/ 69056 w 671513"/>
                <a:gd name="connsiteY1" fmla="*/ 83690 h 197990"/>
                <a:gd name="connsiteX2" fmla="*/ 128588 w 671513"/>
                <a:gd name="connsiteY2" fmla="*/ 2727 h 197990"/>
                <a:gd name="connsiteX3" fmla="*/ 207169 w 671513"/>
                <a:gd name="connsiteY3" fmla="*/ 197990 h 197990"/>
                <a:gd name="connsiteX4" fmla="*/ 295275 w 671513"/>
                <a:gd name="connsiteY4" fmla="*/ 2727 h 197990"/>
                <a:gd name="connsiteX5" fmla="*/ 376238 w 671513"/>
                <a:gd name="connsiteY5" fmla="*/ 193227 h 197990"/>
                <a:gd name="connsiteX6" fmla="*/ 452438 w 671513"/>
                <a:gd name="connsiteY6" fmla="*/ 5108 h 197990"/>
                <a:gd name="connsiteX7" fmla="*/ 521494 w 671513"/>
                <a:gd name="connsiteY7" fmla="*/ 195608 h 197990"/>
                <a:gd name="connsiteX8" fmla="*/ 583406 w 671513"/>
                <a:gd name="connsiteY8" fmla="*/ 86071 h 197990"/>
                <a:gd name="connsiteX9" fmla="*/ 671513 w 671513"/>
                <a:gd name="connsiteY9" fmla="*/ 76546 h 197990"/>
                <a:gd name="connsiteX0" fmla="*/ 0 w 671513"/>
                <a:gd name="connsiteY0" fmla="*/ 83689 h 197990"/>
                <a:gd name="connsiteX1" fmla="*/ 69056 w 671513"/>
                <a:gd name="connsiteY1" fmla="*/ 83690 h 197990"/>
                <a:gd name="connsiteX2" fmla="*/ 128588 w 671513"/>
                <a:gd name="connsiteY2" fmla="*/ 2727 h 197990"/>
                <a:gd name="connsiteX3" fmla="*/ 207169 w 671513"/>
                <a:gd name="connsiteY3" fmla="*/ 197990 h 197990"/>
                <a:gd name="connsiteX4" fmla="*/ 295275 w 671513"/>
                <a:gd name="connsiteY4" fmla="*/ 2727 h 197990"/>
                <a:gd name="connsiteX5" fmla="*/ 376238 w 671513"/>
                <a:gd name="connsiteY5" fmla="*/ 193227 h 197990"/>
                <a:gd name="connsiteX6" fmla="*/ 452438 w 671513"/>
                <a:gd name="connsiteY6" fmla="*/ 5108 h 197990"/>
                <a:gd name="connsiteX7" fmla="*/ 521494 w 671513"/>
                <a:gd name="connsiteY7" fmla="*/ 195608 h 197990"/>
                <a:gd name="connsiteX8" fmla="*/ 583406 w 671513"/>
                <a:gd name="connsiteY8" fmla="*/ 86071 h 197990"/>
                <a:gd name="connsiteX9" fmla="*/ 671513 w 671513"/>
                <a:gd name="connsiteY9" fmla="*/ 76546 h 197990"/>
                <a:gd name="connsiteX0" fmla="*/ 0 w 678656"/>
                <a:gd name="connsiteY0" fmla="*/ 90864 h 198021"/>
                <a:gd name="connsiteX1" fmla="*/ 76199 w 678656"/>
                <a:gd name="connsiteY1" fmla="*/ 83721 h 198021"/>
                <a:gd name="connsiteX2" fmla="*/ 135731 w 678656"/>
                <a:gd name="connsiteY2" fmla="*/ 2758 h 198021"/>
                <a:gd name="connsiteX3" fmla="*/ 214312 w 678656"/>
                <a:gd name="connsiteY3" fmla="*/ 198021 h 198021"/>
                <a:gd name="connsiteX4" fmla="*/ 302418 w 678656"/>
                <a:gd name="connsiteY4" fmla="*/ 2758 h 198021"/>
                <a:gd name="connsiteX5" fmla="*/ 383381 w 678656"/>
                <a:gd name="connsiteY5" fmla="*/ 193258 h 198021"/>
                <a:gd name="connsiteX6" fmla="*/ 459581 w 678656"/>
                <a:gd name="connsiteY6" fmla="*/ 5139 h 198021"/>
                <a:gd name="connsiteX7" fmla="*/ 528637 w 678656"/>
                <a:gd name="connsiteY7" fmla="*/ 195639 h 198021"/>
                <a:gd name="connsiteX8" fmla="*/ 590549 w 678656"/>
                <a:gd name="connsiteY8" fmla="*/ 86102 h 198021"/>
                <a:gd name="connsiteX9" fmla="*/ 678656 w 678656"/>
                <a:gd name="connsiteY9" fmla="*/ 76577 h 198021"/>
                <a:gd name="connsiteX0" fmla="*/ 0 w 678656"/>
                <a:gd name="connsiteY0" fmla="*/ 90864 h 198021"/>
                <a:gd name="connsiteX1" fmla="*/ 76199 w 678656"/>
                <a:gd name="connsiteY1" fmla="*/ 83721 h 198021"/>
                <a:gd name="connsiteX2" fmla="*/ 135731 w 678656"/>
                <a:gd name="connsiteY2" fmla="*/ 2758 h 198021"/>
                <a:gd name="connsiteX3" fmla="*/ 214312 w 678656"/>
                <a:gd name="connsiteY3" fmla="*/ 198021 h 198021"/>
                <a:gd name="connsiteX4" fmla="*/ 302418 w 678656"/>
                <a:gd name="connsiteY4" fmla="*/ 2758 h 198021"/>
                <a:gd name="connsiteX5" fmla="*/ 383381 w 678656"/>
                <a:gd name="connsiteY5" fmla="*/ 193258 h 198021"/>
                <a:gd name="connsiteX6" fmla="*/ 459581 w 678656"/>
                <a:gd name="connsiteY6" fmla="*/ 5139 h 198021"/>
                <a:gd name="connsiteX7" fmla="*/ 528637 w 678656"/>
                <a:gd name="connsiteY7" fmla="*/ 195639 h 198021"/>
                <a:gd name="connsiteX8" fmla="*/ 585787 w 678656"/>
                <a:gd name="connsiteY8" fmla="*/ 98008 h 198021"/>
                <a:gd name="connsiteX9" fmla="*/ 678656 w 678656"/>
                <a:gd name="connsiteY9" fmla="*/ 76577 h 198021"/>
                <a:gd name="connsiteX0" fmla="*/ 0 w 681037"/>
                <a:gd name="connsiteY0" fmla="*/ 90864 h 198021"/>
                <a:gd name="connsiteX1" fmla="*/ 76199 w 681037"/>
                <a:gd name="connsiteY1" fmla="*/ 83721 h 198021"/>
                <a:gd name="connsiteX2" fmla="*/ 135731 w 681037"/>
                <a:gd name="connsiteY2" fmla="*/ 2758 h 198021"/>
                <a:gd name="connsiteX3" fmla="*/ 214312 w 681037"/>
                <a:gd name="connsiteY3" fmla="*/ 198021 h 198021"/>
                <a:gd name="connsiteX4" fmla="*/ 302418 w 681037"/>
                <a:gd name="connsiteY4" fmla="*/ 2758 h 198021"/>
                <a:gd name="connsiteX5" fmla="*/ 383381 w 681037"/>
                <a:gd name="connsiteY5" fmla="*/ 193258 h 198021"/>
                <a:gd name="connsiteX6" fmla="*/ 459581 w 681037"/>
                <a:gd name="connsiteY6" fmla="*/ 5139 h 198021"/>
                <a:gd name="connsiteX7" fmla="*/ 528637 w 681037"/>
                <a:gd name="connsiteY7" fmla="*/ 195639 h 198021"/>
                <a:gd name="connsiteX8" fmla="*/ 585787 w 681037"/>
                <a:gd name="connsiteY8" fmla="*/ 98008 h 198021"/>
                <a:gd name="connsiteX9" fmla="*/ 681037 w 681037"/>
                <a:gd name="connsiteY9" fmla="*/ 88483 h 198021"/>
                <a:gd name="connsiteX0" fmla="*/ 0 w 681037"/>
                <a:gd name="connsiteY0" fmla="*/ 90864 h 198021"/>
                <a:gd name="connsiteX1" fmla="*/ 76199 w 681037"/>
                <a:gd name="connsiteY1" fmla="*/ 83721 h 198021"/>
                <a:gd name="connsiteX2" fmla="*/ 135731 w 681037"/>
                <a:gd name="connsiteY2" fmla="*/ 2758 h 198021"/>
                <a:gd name="connsiteX3" fmla="*/ 214312 w 681037"/>
                <a:gd name="connsiteY3" fmla="*/ 198021 h 198021"/>
                <a:gd name="connsiteX4" fmla="*/ 302418 w 681037"/>
                <a:gd name="connsiteY4" fmla="*/ 2758 h 198021"/>
                <a:gd name="connsiteX5" fmla="*/ 383381 w 681037"/>
                <a:gd name="connsiteY5" fmla="*/ 193258 h 198021"/>
                <a:gd name="connsiteX6" fmla="*/ 459581 w 681037"/>
                <a:gd name="connsiteY6" fmla="*/ 5139 h 198021"/>
                <a:gd name="connsiteX7" fmla="*/ 528637 w 681037"/>
                <a:gd name="connsiteY7" fmla="*/ 195639 h 198021"/>
                <a:gd name="connsiteX8" fmla="*/ 585787 w 681037"/>
                <a:gd name="connsiteY8" fmla="*/ 98008 h 198021"/>
                <a:gd name="connsiteX9" fmla="*/ 681037 w 681037"/>
                <a:gd name="connsiteY9" fmla="*/ 88483 h 198021"/>
                <a:gd name="connsiteX0" fmla="*/ 0 w 681037"/>
                <a:gd name="connsiteY0" fmla="*/ 90864 h 198021"/>
                <a:gd name="connsiteX1" fmla="*/ 76199 w 681037"/>
                <a:gd name="connsiteY1" fmla="*/ 83721 h 198021"/>
                <a:gd name="connsiteX2" fmla="*/ 135731 w 681037"/>
                <a:gd name="connsiteY2" fmla="*/ 2758 h 198021"/>
                <a:gd name="connsiteX3" fmla="*/ 214312 w 681037"/>
                <a:gd name="connsiteY3" fmla="*/ 198021 h 198021"/>
                <a:gd name="connsiteX4" fmla="*/ 302418 w 681037"/>
                <a:gd name="connsiteY4" fmla="*/ 2758 h 198021"/>
                <a:gd name="connsiteX5" fmla="*/ 383381 w 681037"/>
                <a:gd name="connsiteY5" fmla="*/ 193258 h 198021"/>
                <a:gd name="connsiteX6" fmla="*/ 459581 w 681037"/>
                <a:gd name="connsiteY6" fmla="*/ 5139 h 198021"/>
                <a:gd name="connsiteX7" fmla="*/ 528637 w 681037"/>
                <a:gd name="connsiteY7" fmla="*/ 195639 h 198021"/>
                <a:gd name="connsiteX8" fmla="*/ 585787 w 681037"/>
                <a:gd name="connsiteY8" fmla="*/ 98008 h 198021"/>
                <a:gd name="connsiteX9" fmla="*/ 681037 w 681037"/>
                <a:gd name="connsiteY9" fmla="*/ 86102 h 198021"/>
                <a:gd name="connsiteX0" fmla="*/ 0 w 711993"/>
                <a:gd name="connsiteY0" fmla="*/ 90864 h 198021"/>
                <a:gd name="connsiteX1" fmla="*/ 76199 w 711993"/>
                <a:gd name="connsiteY1" fmla="*/ 83721 h 198021"/>
                <a:gd name="connsiteX2" fmla="*/ 135731 w 711993"/>
                <a:gd name="connsiteY2" fmla="*/ 2758 h 198021"/>
                <a:gd name="connsiteX3" fmla="*/ 214312 w 711993"/>
                <a:gd name="connsiteY3" fmla="*/ 198021 h 198021"/>
                <a:gd name="connsiteX4" fmla="*/ 302418 w 711993"/>
                <a:gd name="connsiteY4" fmla="*/ 2758 h 198021"/>
                <a:gd name="connsiteX5" fmla="*/ 383381 w 711993"/>
                <a:gd name="connsiteY5" fmla="*/ 193258 h 198021"/>
                <a:gd name="connsiteX6" fmla="*/ 459581 w 711993"/>
                <a:gd name="connsiteY6" fmla="*/ 5139 h 198021"/>
                <a:gd name="connsiteX7" fmla="*/ 528637 w 711993"/>
                <a:gd name="connsiteY7" fmla="*/ 195639 h 198021"/>
                <a:gd name="connsiteX8" fmla="*/ 585787 w 711993"/>
                <a:gd name="connsiteY8" fmla="*/ 98008 h 198021"/>
                <a:gd name="connsiteX9" fmla="*/ 711993 w 711993"/>
                <a:gd name="connsiteY9" fmla="*/ 88483 h 19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1993" h="198021">
                  <a:moveTo>
                    <a:pt x="0" y="90864"/>
                  </a:moveTo>
                  <a:cubicBezTo>
                    <a:pt x="35718" y="89078"/>
                    <a:pt x="53577" y="98405"/>
                    <a:pt x="76199" y="83721"/>
                  </a:cubicBezTo>
                  <a:cubicBezTo>
                    <a:pt x="98821" y="69037"/>
                    <a:pt x="112712" y="-16292"/>
                    <a:pt x="135731" y="2758"/>
                  </a:cubicBezTo>
                  <a:cubicBezTo>
                    <a:pt x="158750" y="21808"/>
                    <a:pt x="186531" y="198021"/>
                    <a:pt x="214312" y="198021"/>
                  </a:cubicBezTo>
                  <a:cubicBezTo>
                    <a:pt x="242093" y="198021"/>
                    <a:pt x="274240" y="3552"/>
                    <a:pt x="302418" y="2758"/>
                  </a:cubicBezTo>
                  <a:cubicBezTo>
                    <a:pt x="330596" y="1964"/>
                    <a:pt x="357187" y="192861"/>
                    <a:pt x="383381" y="193258"/>
                  </a:cubicBezTo>
                  <a:cubicBezTo>
                    <a:pt x="409575" y="193655"/>
                    <a:pt x="435372" y="4742"/>
                    <a:pt x="459581" y="5139"/>
                  </a:cubicBezTo>
                  <a:cubicBezTo>
                    <a:pt x="483790" y="5536"/>
                    <a:pt x="507603" y="180161"/>
                    <a:pt x="528637" y="195639"/>
                  </a:cubicBezTo>
                  <a:cubicBezTo>
                    <a:pt x="549671" y="211117"/>
                    <a:pt x="555228" y="115867"/>
                    <a:pt x="585787" y="98008"/>
                  </a:cubicBezTo>
                  <a:cubicBezTo>
                    <a:pt x="616346" y="80149"/>
                    <a:pt x="675678" y="90467"/>
                    <a:pt x="711993" y="88483"/>
                  </a:cubicBezTo>
                </a:path>
              </a:pathLst>
            </a:custGeom>
            <a:noFill/>
            <a:ln>
              <a:tailEnd type="arrow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566031" y="500804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Symbol" panose="05050102010706020507" pitchFamily="18" charset="2"/>
              </a:rPr>
              <a:t>f</a:t>
            </a:r>
            <a:endParaRPr lang="en-US" dirty="0">
              <a:solidFill>
                <a:srgbClr val="0070C0"/>
              </a:solidFill>
              <a:latin typeface="Symbol" panose="05050102010706020507" pitchFamily="18" charset="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39324" y="5845598"/>
            <a:ext cx="3801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Measure intensity as a function of angle</a:t>
            </a:r>
            <a:endParaRPr lang="en-US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5188358" y="755449"/>
            <a:ext cx="3776191" cy="2796285"/>
            <a:chOff x="5188358" y="755449"/>
            <a:chExt cx="3776191" cy="279628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l="1687" r="602"/>
            <a:stretch/>
          </p:blipFill>
          <p:spPr>
            <a:xfrm>
              <a:off x="5188358" y="755449"/>
              <a:ext cx="3724574" cy="24419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365761" y="3274735"/>
              <a:ext cx="25987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Stone </a:t>
              </a:r>
              <a:r>
                <a:rPr lang="en-US" sz="1200" i="1" dirty="0" smtClean="0"/>
                <a:t>et al</a:t>
              </a:r>
              <a:r>
                <a:rPr lang="en-US" sz="1200" dirty="0" smtClean="0"/>
                <a:t>., PRL</a:t>
              </a:r>
              <a:r>
                <a:rPr lang="en-US" sz="1200" b="1" dirty="0" smtClean="0"/>
                <a:t>94</a:t>
              </a:r>
              <a:r>
                <a:rPr lang="en-US" sz="1200" dirty="0" smtClean="0"/>
                <a:t>, 192501 (2005)</a:t>
              </a:r>
              <a:endParaRPr lang="en-US" sz="1200" dirty="0"/>
            </a:p>
          </p:txBody>
        </p:sp>
      </p:grpSp>
      <p:sp>
        <p:nvSpPr>
          <p:cNvPr id="35" name="Title 3"/>
          <p:cNvSpPr>
            <a:spLocks noGrp="1"/>
          </p:cNvSpPr>
          <p:nvPr>
            <p:ph type="title"/>
          </p:nvPr>
        </p:nvSpPr>
        <p:spPr>
          <a:xfrm>
            <a:off x="1442419" y="274639"/>
            <a:ext cx="5941019" cy="506411"/>
          </a:xfrm>
        </p:spPr>
        <p:txBody>
          <a:bodyPr/>
          <a:lstStyle/>
          <a:p>
            <a:pPr algn="ctr"/>
            <a:r>
              <a:rPr lang="en-US" cap="all" dirty="0">
                <a:latin typeface="Arial" panose="020B0604020202020204" pitchFamily="34" charset="0"/>
                <a:cs typeface="Arial" panose="020B0604020202020204" pitchFamily="34" charset="0"/>
              </a:rPr>
              <a:t>Building a level scheme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3164359" y="3007689"/>
            <a:ext cx="745144" cy="67900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>
            <a:spLocks noChangeAspect="1"/>
          </p:cNvSpPr>
          <p:nvPr/>
        </p:nvSpPr>
        <p:spPr>
          <a:xfrm>
            <a:off x="2813090" y="3251911"/>
            <a:ext cx="795649" cy="79564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0000">
                <a:srgbClr val="00B050"/>
              </a:gs>
              <a:gs pos="67000">
                <a:srgbClr val="00B050"/>
              </a:gs>
              <a:gs pos="100000">
                <a:srgbClr val="00B050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782956" y="393975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</a:t>
            </a:r>
            <a:endParaRPr lang="en-US" sz="1200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2706962" y="4152189"/>
            <a:ext cx="395162" cy="0"/>
          </a:xfrm>
          <a:prstGeom prst="straightConnector1">
            <a:avLst/>
          </a:prstGeom>
          <a:ln>
            <a:solidFill>
              <a:schemeClr val="tx1"/>
            </a:solidFill>
            <a:headEnd type="arrow" w="sm" len="med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4056469" y="3472459"/>
            <a:ext cx="339795" cy="338573"/>
            <a:chOff x="6762575" y="1429528"/>
            <a:chExt cx="339795" cy="338573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6762575" y="1715585"/>
              <a:ext cx="27277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>
              <a:off x="6763344" y="1522134"/>
              <a:ext cx="244919" cy="1955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med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6941237" y="1630384"/>
              <a:ext cx="134051" cy="137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en-US" sz="12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968319" y="1429528"/>
              <a:ext cx="134051" cy="137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y</a:t>
              </a:r>
              <a:endParaRPr lang="en-US" sz="1200" dirty="0"/>
            </a:p>
          </p:txBody>
        </p:sp>
      </p:grpSp>
      <p:cxnSp>
        <p:nvCxnSpPr>
          <p:cNvPr id="54" name="Straight Connector 53"/>
          <p:cNvCxnSpPr/>
          <p:nvPr/>
        </p:nvCxnSpPr>
        <p:spPr>
          <a:xfrm flipV="1">
            <a:off x="2404608" y="3714351"/>
            <a:ext cx="745144" cy="67900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2687284" y="3765164"/>
            <a:ext cx="871026" cy="833126"/>
            <a:chOff x="2546608" y="3847225"/>
            <a:chExt cx="871026" cy="833126"/>
          </a:xfrm>
        </p:grpSpPr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2546608" y="4314591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40000">
                  <a:srgbClr val="7030A0">
                    <a:alpha val="60000"/>
                  </a:srgbClr>
                </a:gs>
                <a:gs pos="67000">
                  <a:srgbClr val="7030A0">
                    <a:alpha val="90000"/>
                  </a:srgbClr>
                </a:gs>
                <a:gs pos="100000">
                  <a:srgbClr val="7030A0"/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flipV="1">
              <a:off x="2868020" y="3847225"/>
              <a:ext cx="549614" cy="513883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745339" y="2564352"/>
            <a:ext cx="3318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Reaction plane defines spin vector</a:t>
            </a:r>
            <a:endParaRPr lang="en-US" sz="1600" dirty="0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5760720" y="5324075"/>
            <a:ext cx="82296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95236" y="6068987"/>
            <a:ext cx="3753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smtClean="0">
                <a:latin typeface="Symbol" panose="05050102010706020507" pitchFamily="18" charset="2"/>
              </a:rPr>
              <a:t>f</a:t>
            </a:r>
            <a:r>
              <a:rPr lang="en-US" sz="1400" dirty="0" smtClean="0"/>
              <a:t> is the difference between </a:t>
            </a:r>
            <a:r>
              <a:rPr lang="en-US" sz="1400" i="1" dirty="0" smtClean="0"/>
              <a:t>lab</a:t>
            </a:r>
            <a:r>
              <a:rPr lang="en-US" sz="1400" dirty="0" smtClean="0"/>
              <a:t> angles </a:t>
            </a:r>
            <a:r>
              <a:rPr lang="en-US" sz="1400" dirty="0" err="1" smtClean="0">
                <a:latin typeface="Symbol" panose="05050102010706020507" pitchFamily="18" charset="2"/>
              </a:rPr>
              <a:t>f</a:t>
            </a:r>
            <a:r>
              <a:rPr lang="en-US" sz="1400" baseline="-25000" dirty="0" err="1" smtClean="0">
                <a:latin typeface="Symbol" panose="05050102010706020507" pitchFamily="18" charset="2"/>
              </a:rPr>
              <a:t>g</a:t>
            </a:r>
            <a:r>
              <a:rPr lang="en-US" sz="1400" dirty="0" smtClean="0"/>
              <a:t> and </a:t>
            </a:r>
            <a:r>
              <a:rPr lang="en-US" sz="1400" dirty="0" err="1" smtClean="0">
                <a:latin typeface="Symbol" panose="05050102010706020507" pitchFamily="18" charset="2"/>
              </a:rPr>
              <a:t>f</a:t>
            </a:r>
            <a:r>
              <a:rPr lang="en-US" sz="1400" baseline="-25000" dirty="0" err="1" smtClean="0"/>
              <a:t>p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6506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2209" y="1228725"/>
            <a:ext cx="8272133" cy="2776116"/>
          </a:xfrm>
        </p:spPr>
        <p:txBody>
          <a:bodyPr/>
          <a:lstStyle/>
          <a:p>
            <a:r>
              <a:rPr lang="en-US" dirty="0" smtClean="0"/>
              <a:t>Angular distributions</a:t>
            </a:r>
          </a:p>
          <a:p>
            <a:pPr lvl="1"/>
            <a:r>
              <a:rPr lang="en-US" dirty="0" smtClean="0"/>
              <a:t>Quantization axis = spin direction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May be known event by event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…or it may not! What to do then?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5339" y="2574004"/>
            <a:ext cx="718485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Reaction plane still defines spin vector, even if not determined experimentally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495236" y="4892619"/>
            <a:ext cx="32703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Ensemble of spins perpendicular to beam direction, symmetrically distributed </a:t>
            </a:r>
            <a:r>
              <a:rPr lang="en-US" sz="1600" dirty="0" smtClean="0">
                <a:sym typeface="Wingdings" panose="05000000000000000000" pitchFamily="2" charset="2"/>
              </a:rPr>
              <a:t> use beam axis for quantization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40437" y="1359039"/>
                <a:ext cx="3053978" cy="8657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437" y="1359039"/>
                <a:ext cx="3053978" cy="8657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404608" y="3007689"/>
            <a:ext cx="1991656" cy="1385670"/>
            <a:chOff x="2404608" y="3007689"/>
            <a:chExt cx="1991656" cy="1385670"/>
          </a:xfrm>
        </p:grpSpPr>
        <p:cxnSp>
          <p:nvCxnSpPr>
            <p:cNvPr id="60" name="Straight Connector 59"/>
            <p:cNvCxnSpPr/>
            <p:nvPr/>
          </p:nvCxnSpPr>
          <p:spPr>
            <a:xfrm flipV="1">
              <a:off x="3164359" y="3007689"/>
              <a:ext cx="745144" cy="67900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813090" y="3251911"/>
              <a:ext cx="795649" cy="79564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40000">
                  <a:srgbClr val="00B050"/>
                </a:gs>
                <a:gs pos="67000">
                  <a:srgbClr val="00B050"/>
                </a:gs>
                <a:gs pos="100000">
                  <a:srgbClr val="00B050"/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4056469" y="3472459"/>
              <a:ext cx="339795" cy="338573"/>
              <a:chOff x="6762575" y="1429528"/>
              <a:chExt cx="339795" cy="338573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>
                <a:off x="6762575" y="1715585"/>
                <a:ext cx="27277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H="1">
                <a:off x="6763344" y="1522134"/>
                <a:ext cx="244919" cy="19552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 w="sm" len="med"/>
                <a:tailEnd type="non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6941237" y="1630384"/>
                <a:ext cx="134051" cy="13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x</a:t>
                </a:r>
                <a:endParaRPr lang="en-US" sz="12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968319" y="1429528"/>
                <a:ext cx="134051" cy="13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y</a:t>
                </a:r>
                <a:endParaRPr lang="en-US" sz="1200" dirty="0"/>
              </a:p>
            </p:txBody>
          </p:sp>
        </p:grpSp>
        <p:cxnSp>
          <p:nvCxnSpPr>
            <p:cNvPr id="59" name="Straight Connector 58"/>
            <p:cNvCxnSpPr/>
            <p:nvPr/>
          </p:nvCxnSpPr>
          <p:spPr>
            <a:xfrm flipV="1">
              <a:off x="2404608" y="3714351"/>
              <a:ext cx="745144" cy="67900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2347481" y="3426702"/>
            <a:ext cx="871026" cy="833126"/>
            <a:chOff x="2546608" y="3847225"/>
            <a:chExt cx="871026" cy="833126"/>
          </a:xfrm>
        </p:grpSpPr>
        <p:cxnSp>
          <p:nvCxnSpPr>
            <p:cNvPr id="63" name="Straight Arrow Connector 62"/>
            <p:cNvCxnSpPr/>
            <p:nvPr/>
          </p:nvCxnSpPr>
          <p:spPr>
            <a:xfrm flipV="1">
              <a:off x="2868020" y="3847225"/>
              <a:ext cx="549614" cy="513883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2546608" y="4314591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40000">
                  <a:srgbClr val="7030A0">
                    <a:alpha val="60000"/>
                  </a:srgbClr>
                </a:gs>
                <a:gs pos="67000">
                  <a:srgbClr val="7030A0">
                    <a:alpha val="90000"/>
                  </a:srgbClr>
                </a:gs>
                <a:gs pos="100000">
                  <a:srgbClr val="7030A0"/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973520" y="3615604"/>
            <a:ext cx="871026" cy="833126"/>
            <a:chOff x="2546608" y="3847225"/>
            <a:chExt cx="871026" cy="833126"/>
          </a:xfrm>
        </p:grpSpPr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2546608" y="4314591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40000">
                  <a:srgbClr val="7030A0">
                    <a:alpha val="60000"/>
                  </a:srgbClr>
                </a:gs>
                <a:gs pos="67000">
                  <a:srgbClr val="7030A0">
                    <a:alpha val="90000"/>
                  </a:srgbClr>
                </a:gs>
                <a:gs pos="100000">
                  <a:srgbClr val="7030A0"/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V="1">
              <a:off x="2868020" y="3847225"/>
              <a:ext cx="549614" cy="513883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811409" y="3119468"/>
            <a:ext cx="5323735" cy="3064684"/>
            <a:chOff x="3811409" y="3119468"/>
            <a:chExt cx="5323735" cy="3064684"/>
          </a:xfrm>
        </p:grpSpPr>
        <p:sp>
          <p:nvSpPr>
            <p:cNvPr id="11" name="Parallelogram 10"/>
            <p:cNvSpPr/>
            <p:nvPr/>
          </p:nvSpPr>
          <p:spPr>
            <a:xfrm>
              <a:off x="3811409" y="4990606"/>
              <a:ext cx="3325313" cy="738130"/>
            </a:xfrm>
            <a:prstGeom prst="parallelogram">
              <a:avLst>
                <a:gd name="adj" fmla="val 110075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5474388" y="3288745"/>
              <a:ext cx="0" cy="192747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474066" y="3119468"/>
              <a:ext cx="5309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z = 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Î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481072" y="5038018"/>
              <a:ext cx="339795" cy="338573"/>
              <a:chOff x="6762575" y="1429528"/>
              <a:chExt cx="339795" cy="338573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>
                <a:off x="6762575" y="1715585"/>
                <a:ext cx="27277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H="1">
                <a:off x="6763344" y="1522134"/>
                <a:ext cx="244919" cy="19552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 w="sm" len="med"/>
                <a:tailEnd type="non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6941237" y="1630384"/>
                <a:ext cx="134051" cy="13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x</a:t>
                </a:r>
                <a:endParaRPr lang="en-US" sz="12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968319" y="1429528"/>
                <a:ext cx="134051" cy="13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y</a:t>
                </a:r>
                <a:endParaRPr lang="en-US" sz="1200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 rot="20866551">
              <a:off x="5461959" y="4228995"/>
              <a:ext cx="3673185" cy="1172748"/>
              <a:chOff x="3074072" y="3787544"/>
              <a:chExt cx="3014712" cy="938691"/>
            </a:xfrm>
          </p:grpSpPr>
          <p:pic>
            <p:nvPicPr>
              <p:cNvPr id="32" name="Picture 31"/>
              <p:cNvPicPr>
                <a:picLocks/>
              </p:cNvPicPr>
              <p:nvPr/>
            </p:nvPicPr>
            <p:blipFill rotWithShape="1">
              <a:blip r:embed="rId5"/>
              <a:srcRect l="874" t="11918" r="1082" b="3409"/>
              <a:stretch/>
            </p:blipFill>
            <p:spPr>
              <a:xfrm>
                <a:off x="4065280" y="3787544"/>
                <a:ext cx="2023504" cy="938691"/>
              </a:xfrm>
              <a:prstGeom prst="rect">
                <a:avLst/>
              </a:prstGeom>
            </p:spPr>
          </p:pic>
          <p:sp>
            <p:nvSpPr>
              <p:cNvPr id="40" name="Freeform 39"/>
              <p:cNvSpPr/>
              <p:nvPr/>
            </p:nvSpPr>
            <p:spPr>
              <a:xfrm>
                <a:off x="3074072" y="4238648"/>
                <a:ext cx="962569" cy="227103"/>
              </a:xfrm>
              <a:custGeom>
                <a:avLst/>
                <a:gdLst>
                  <a:gd name="connsiteX0" fmla="*/ 0 w 671513"/>
                  <a:gd name="connsiteY0" fmla="*/ 81297 h 197979"/>
                  <a:gd name="connsiteX1" fmla="*/ 69056 w 671513"/>
                  <a:gd name="connsiteY1" fmla="*/ 83679 h 197979"/>
                  <a:gd name="connsiteX2" fmla="*/ 128588 w 671513"/>
                  <a:gd name="connsiteY2" fmla="*/ 2716 h 197979"/>
                  <a:gd name="connsiteX3" fmla="*/ 207169 w 671513"/>
                  <a:gd name="connsiteY3" fmla="*/ 197979 h 197979"/>
                  <a:gd name="connsiteX4" fmla="*/ 295275 w 671513"/>
                  <a:gd name="connsiteY4" fmla="*/ 2716 h 197979"/>
                  <a:gd name="connsiteX5" fmla="*/ 376238 w 671513"/>
                  <a:gd name="connsiteY5" fmla="*/ 193216 h 197979"/>
                  <a:gd name="connsiteX6" fmla="*/ 452438 w 671513"/>
                  <a:gd name="connsiteY6" fmla="*/ 5097 h 197979"/>
                  <a:gd name="connsiteX7" fmla="*/ 521494 w 671513"/>
                  <a:gd name="connsiteY7" fmla="*/ 195597 h 197979"/>
                  <a:gd name="connsiteX8" fmla="*/ 583406 w 671513"/>
                  <a:gd name="connsiteY8" fmla="*/ 86060 h 197979"/>
                  <a:gd name="connsiteX9" fmla="*/ 671513 w 671513"/>
                  <a:gd name="connsiteY9" fmla="*/ 76535 h 197979"/>
                  <a:gd name="connsiteX0" fmla="*/ 0 w 671513"/>
                  <a:gd name="connsiteY0" fmla="*/ 83689 h 197990"/>
                  <a:gd name="connsiteX1" fmla="*/ 69056 w 671513"/>
                  <a:gd name="connsiteY1" fmla="*/ 83690 h 197990"/>
                  <a:gd name="connsiteX2" fmla="*/ 128588 w 671513"/>
                  <a:gd name="connsiteY2" fmla="*/ 2727 h 197990"/>
                  <a:gd name="connsiteX3" fmla="*/ 207169 w 671513"/>
                  <a:gd name="connsiteY3" fmla="*/ 197990 h 197990"/>
                  <a:gd name="connsiteX4" fmla="*/ 295275 w 671513"/>
                  <a:gd name="connsiteY4" fmla="*/ 2727 h 197990"/>
                  <a:gd name="connsiteX5" fmla="*/ 376238 w 671513"/>
                  <a:gd name="connsiteY5" fmla="*/ 193227 h 197990"/>
                  <a:gd name="connsiteX6" fmla="*/ 452438 w 671513"/>
                  <a:gd name="connsiteY6" fmla="*/ 5108 h 197990"/>
                  <a:gd name="connsiteX7" fmla="*/ 521494 w 671513"/>
                  <a:gd name="connsiteY7" fmla="*/ 195608 h 197990"/>
                  <a:gd name="connsiteX8" fmla="*/ 583406 w 671513"/>
                  <a:gd name="connsiteY8" fmla="*/ 86071 h 197990"/>
                  <a:gd name="connsiteX9" fmla="*/ 671513 w 671513"/>
                  <a:gd name="connsiteY9" fmla="*/ 76546 h 197990"/>
                  <a:gd name="connsiteX0" fmla="*/ 0 w 671513"/>
                  <a:gd name="connsiteY0" fmla="*/ 83689 h 197990"/>
                  <a:gd name="connsiteX1" fmla="*/ 69056 w 671513"/>
                  <a:gd name="connsiteY1" fmla="*/ 83690 h 197990"/>
                  <a:gd name="connsiteX2" fmla="*/ 128588 w 671513"/>
                  <a:gd name="connsiteY2" fmla="*/ 2727 h 197990"/>
                  <a:gd name="connsiteX3" fmla="*/ 207169 w 671513"/>
                  <a:gd name="connsiteY3" fmla="*/ 197990 h 197990"/>
                  <a:gd name="connsiteX4" fmla="*/ 295275 w 671513"/>
                  <a:gd name="connsiteY4" fmla="*/ 2727 h 197990"/>
                  <a:gd name="connsiteX5" fmla="*/ 376238 w 671513"/>
                  <a:gd name="connsiteY5" fmla="*/ 193227 h 197990"/>
                  <a:gd name="connsiteX6" fmla="*/ 452438 w 671513"/>
                  <a:gd name="connsiteY6" fmla="*/ 5108 h 197990"/>
                  <a:gd name="connsiteX7" fmla="*/ 521494 w 671513"/>
                  <a:gd name="connsiteY7" fmla="*/ 195608 h 197990"/>
                  <a:gd name="connsiteX8" fmla="*/ 583406 w 671513"/>
                  <a:gd name="connsiteY8" fmla="*/ 86071 h 197990"/>
                  <a:gd name="connsiteX9" fmla="*/ 671513 w 671513"/>
                  <a:gd name="connsiteY9" fmla="*/ 76546 h 197990"/>
                  <a:gd name="connsiteX0" fmla="*/ 0 w 678656"/>
                  <a:gd name="connsiteY0" fmla="*/ 90864 h 198021"/>
                  <a:gd name="connsiteX1" fmla="*/ 76199 w 678656"/>
                  <a:gd name="connsiteY1" fmla="*/ 83721 h 198021"/>
                  <a:gd name="connsiteX2" fmla="*/ 135731 w 678656"/>
                  <a:gd name="connsiteY2" fmla="*/ 2758 h 198021"/>
                  <a:gd name="connsiteX3" fmla="*/ 214312 w 678656"/>
                  <a:gd name="connsiteY3" fmla="*/ 198021 h 198021"/>
                  <a:gd name="connsiteX4" fmla="*/ 302418 w 678656"/>
                  <a:gd name="connsiteY4" fmla="*/ 2758 h 198021"/>
                  <a:gd name="connsiteX5" fmla="*/ 383381 w 678656"/>
                  <a:gd name="connsiteY5" fmla="*/ 193258 h 198021"/>
                  <a:gd name="connsiteX6" fmla="*/ 459581 w 678656"/>
                  <a:gd name="connsiteY6" fmla="*/ 5139 h 198021"/>
                  <a:gd name="connsiteX7" fmla="*/ 528637 w 678656"/>
                  <a:gd name="connsiteY7" fmla="*/ 195639 h 198021"/>
                  <a:gd name="connsiteX8" fmla="*/ 590549 w 678656"/>
                  <a:gd name="connsiteY8" fmla="*/ 86102 h 198021"/>
                  <a:gd name="connsiteX9" fmla="*/ 678656 w 678656"/>
                  <a:gd name="connsiteY9" fmla="*/ 76577 h 198021"/>
                  <a:gd name="connsiteX0" fmla="*/ 0 w 678656"/>
                  <a:gd name="connsiteY0" fmla="*/ 90864 h 198021"/>
                  <a:gd name="connsiteX1" fmla="*/ 76199 w 678656"/>
                  <a:gd name="connsiteY1" fmla="*/ 83721 h 198021"/>
                  <a:gd name="connsiteX2" fmla="*/ 135731 w 678656"/>
                  <a:gd name="connsiteY2" fmla="*/ 2758 h 198021"/>
                  <a:gd name="connsiteX3" fmla="*/ 214312 w 678656"/>
                  <a:gd name="connsiteY3" fmla="*/ 198021 h 198021"/>
                  <a:gd name="connsiteX4" fmla="*/ 302418 w 678656"/>
                  <a:gd name="connsiteY4" fmla="*/ 2758 h 198021"/>
                  <a:gd name="connsiteX5" fmla="*/ 383381 w 678656"/>
                  <a:gd name="connsiteY5" fmla="*/ 193258 h 198021"/>
                  <a:gd name="connsiteX6" fmla="*/ 459581 w 678656"/>
                  <a:gd name="connsiteY6" fmla="*/ 5139 h 198021"/>
                  <a:gd name="connsiteX7" fmla="*/ 528637 w 678656"/>
                  <a:gd name="connsiteY7" fmla="*/ 195639 h 198021"/>
                  <a:gd name="connsiteX8" fmla="*/ 585787 w 678656"/>
                  <a:gd name="connsiteY8" fmla="*/ 98008 h 198021"/>
                  <a:gd name="connsiteX9" fmla="*/ 678656 w 678656"/>
                  <a:gd name="connsiteY9" fmla="*/ 76577 h 198021"/>
                  <a:gd name="connsiteX0" fmla="*/ 0 w 681037"/>
                  <a:gd name="connsiteY0" fmla="*/ 90864 h 198021"/>
                  <a:gd name="connsiteX1" fmla="*/ 76199 w 681037"/>
                  <a:gd name="connsiteY1" fmla="*/ 83721 h 198021"/>
                  <a:gd name="connsiteX2" fmla="*/ 135731 w 681037"/>
                  <a:gd name="connsiteY2" fmla="*/ 2758 h 198021"/>
                  <a:gd name="connsiteX3" fmla="*/ 214312 w 681037"/>
                  <a:gd name="connsiteY3" fmla="*/ 198021 h 198021"/>
                  <a:gd name="connsiteX4" fmla="*/ 302418 w 681037"/>
                  <a:gd name="connsiteY4" fmla="*/ 2758 h 198021"/>
                  <a:gd name="connsiteX5" fmla="*/ 383381 w 681037"/>
                  <a:gd name="connsiteY5" fmla="*/ 193258 h 198021"/>
                  <a:gd name="connsiteX6" fmla="*/ 459581 w 681037"/>
                  <a:gd name="connsiteY6" fmla="*/ 5139 h 198021"/>
                  <a:gd name="connsiteX7" fmla="*/ 528637 w 681037"/>
                  <a:gd name="connsiteY7" fmla="*/ 195639 h 198021"/>
                  <a:gd name="connsiteX8" fmla="*/ 585787 w 681037"/>
                  <a:gd name="connsiteY8" fmla="*/ 98008 h 198021"/>
                  <a:gd name="connsiteX9" fmla="*/ 681037 w 681037"/>
                  <a:gd name="connsiteY9" fmla="*/ 88483 h 198021"/>
                  <a:gd name="connsiteX0" fmla="*/ 0 w 681037"/>
                  <a:gd name="connsiteY0" fmla="*/ 90864 h 198021"/>
                  <a:gd name="connsiteX1" fmla="*/ 76199 w 681037"/>
                  <a:gd name="connsiteY1" fmla="*/ 83721 h 198021"/>
                  <a:gd name="connsiteX2" fmla="*/ 135731 w 681037"/>
                  <a:gd name="connsiteY2" fmla="*/ 2758 h 198021"/>
                  <a:gd name="connsiteX3" fmla="*/ 214312 w 681037"/>
                  <a:gd name="connsiteY3" fmla="*/ 198021 h 198021"/>
                  <a:gd name="connsiteX4" fmla="*/ 302418 w 681037"/>
                  <a:gd name="connsiteY4" fmla="*/ 2758 h 198021"/>
                  <a:gd name="connsiteX5" fmla="*/ 383381 w 681037"/>
                  <a:gd name="connsiteY5" fmla="*/ 193258 h 198021"/>
                  <a:gd name="connsiteX6" fmla="*/ 459581 w 681037"/>
                  <a:gd name="connsiteY6" fmla="*/ 5139 h 198021"/>
                  <a:gd name="connsiteX7" fmla="*/ 528637 w 681037"/>
                  <a:gd name="connsiteY7" fmla="*/ 195639 h 198021"/>
                  <a:gd name="connsiteX8" fmla="*/ 585787 w 681037"/>
                  <a:gd name="connsiteY8" fmla="*/ 98008 h 198021"/>
                  <a:gd name="connsiteX9" fmla="*/ 681037 w 681037"/>
                  <a:gd name="connsiteY9" fmla="*/ 88483 h 198021"/>
                  <a:gd name="connsiteX0" fmla="*/ 0 w 681037"/>
                  <a:gd name="connsiteY0" fmla="*/ 90864 h 198021"/>
                  <a:gd name="connsiteX1" fmla="*/ 76199 w 681037"/>
                  <a:gd name="connsiteY1" fmla="*/ 83721 h 198021"/>
                  <a:gd name="connsiteX2" fmla="*/ 135731 w 681037"/>
                  <a:gd name="connsiteY2" fmla="*/ 2758 h 198021"/>
                  <a:gd name="connsiteX3" fmla="*/ 214312 w 681037"/>
                  <a:gd name="connsiteY3" fmla="*/ 198021 h 198021"/>
                  <a:gd name="connsiteX4" fmla="*/ 302418 w 681037"/>
                  <a:gd name="connsiteY4" fmla="*/ 2758 h 198021"/>
                  <a:gd name="connsiteX5" fmla="*/ 383381 w 681037"/>
                  <a:gd name="connsiteY5" fmla="*/ 193258 h 198021"/>
                  <a:gd name="connsiteX6" fmla="*/ 459581 w 681037"/>
                  <a:gd name="connsiteY6" fmla="*/ 5139 h 198021"/>
                  <a:gd name="connsiteX7" fmla="*/ 528637 w 681037"/>
                  <a:gd name="connsiteY7" fmla="*/ 195639 h 198021"/>
                  <a:gd name="connsiteX8" fmla="*/ 585787 w 681037"/>
                  <a:gd name="connsiteY8" fmla="*/ 98008 h 198021"/>
                  <a:gd name="connsiteX9" fmla="*/ 681037 w 681037"/>
                  <a:gd name="connsiteY9" fmla="*/ 86102 h 198021"/>
                  <a:gd name="connsiteX0" fmla="*/ 0 w 711993"/>
                  <a:gd name="connsiteY0" fmla="*/ 90864 h 198021"/>
                  <a:gd name="connsiteX1" fmla="*/ 76199 w 711993"/>
                  <a:gd name="connsiteY1" fmla="*/ 83721 h 198021"/>
                  <a:gd name="connsiteX2" fmla="*/ 135731 w 711993"/>
                  <a:gd name="connsiteY2" fmla="*/ 2758 h 198021"/>
                  <a:gd name="connsiteX3" fmla="*/ 214312 w 711993"/>
                  <a:gd name="connsiteY3" fmla="*/ 198021 h 198021"/>
                  <a:gd name="connsiteX4" fmla="*/ 302418 w 711993"/>
                  <a:gd name="connsiteY4" fmla="*/ 2758 h 198021"/>
                  <a:gd name="connsiteX5" fmla="*/ 383381 w 711993"/>
                  <a:gd name="connsiteY5" fmla="*/ 193258 h 198021"/>
                  <a:gd name="connsiteX6" fmla="*/ 459581 w 711993"/>
                  <a:gd name="connsiteY6" fmla="*/ 5139 h 198021"/>
                  <a:gd name="connsiteX7" fmla="*/ 528637 w 711993"/>
                  <a:gd name="connsiteY7" fmla="*/ 195639 h 198021"/>
                  <a:gd name="connsiteX8" fmla="*/ 585787 w 711993"/>
                  <a:gd name="connsiteY8" fmla="*/ 98008 h 198021"/>
                  <a:gd name="connsiteX9" fmla="*/ 711993 w 711993"/>
                  <a:gd name="connsiteY9" fmla="*/ 88483 h 198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1993" h="198021">
                    <a:moveTo>
                      <a:pt x="0" y="90864"/>
                    </a:moveTo>
                    <a:cubicBezTo>
                      <a:pt x="35718" y="89078"/>
                      <a:pt x="53577" y="98405"/>
                      <a:pt x="76199" y="83721"/>
                    </a:cubicBezTo>
                    <a:cubicBezTo>
                      <a:pt x="98821" y="69037"/>
                      <a:pt x="112712" y="-16292"/>
                      <a:pt x="135731" y="2758"/>
                    </a:cubicBezTo>
                    <a:cubicBezTo>
                      <a:pt x="158750" y="21808"/>
                      <a:pt x="186531" y="198021"/>
                      <a:pt x="214312" y="198021"/>
                    </a:cubicBezTo>
                    <a:cubicBezTo>
                      <a:pt x="242093" y="198021"/>
                      <a:pt x="274240" y="3552"/>
                      <a:pt x="302418" y="2758"/>
                    </a:cubicBezTo>
                    <a:cubicBezTo>
                      <a:pt x="330596" y="1964"/>
                      <a:pt x="357187" y="192861"/>
                      <a:pt x="383381" y="193258"/>
                    </a:cubicBezTo>
                    <a:cubicBezTo>
                      <a:pt x="409575" y="193655"/>
                      <a:pt x="435372" y="4742"/>
                      <a:pt x="459581" y="5139"/>
                    </a:cubicBezTo>
                    <a:cubicBezTo>
                      <a:pt x="483790" y="5536"/>
                      <a:pt x="507603" y="180161"/>
                      <a:pt x="528637" y="195639"/>
                    </a:cubicBezTo>
                    <a:cubicBezTo>
                      <a:pt x="549671" y="211117"/>
                      <a:pt x="555228" y="115867"/>
                      <a:pt x="585787" y="98008"/>
                    </a:cubicBezTo>
                    <a:cubicBezTo>
                      <a:pt x="616346" y="80149"/>
                      <a:pt x="675678" y="90467"/>
                      <a:pt x="711993" y="88483"/>
                    </a:cubicBezTo>
                  </a:path>
                </a:pathLst>
              </a:custGeom>
              <a:noFill/>
              <a:ln>
                <a:tailEnd type="arrow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4839324" y="5845598"/>
              <a:ext cx="38010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Measure intensity as a function of angle</a:t>
              </a:r>
              <a:endParaRPr lang="en-US" sz="1600" dirty="0"/>
            </a:p>
          </p:txBody>
        </p:sp>
        <p:sp>
          <p:nvSpPr>
            <p:cNvPr id="56" name="Arc 55"/>
            <p:cNvSpPr/>
            <p:nvPr/>
          </p:nvSpPr>
          <p:spPr>
            <a:xfrm rot="20212032">
              <a:off x="5924853" y="4586499"/>
              <a:ext cx="760308" cy="1252894"/>
            </a:xfrm>
            <a:prstGeom prst="arc">
              <a:avLst>
                <a:gd name="adj1" fmla="val 17545286"/>
                <a:gd name="adj2" fmla="val 0"/>
              </a:avLst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464993" y="437524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  <a:latin typeface="Symbol" panose="05050102010706020507" pitchFamily="18" charset="2"/>
                </a:rPr>
                <a:t>q</a:t>
              </a:r>
              <a:endParaRPr lang="en-US" dirty="0">
                <a:solidFill>
                  <a:srgbClr val="0070C0"/>
                </a:solidFill>
                <a:latin typeface="Symbol" panose="05050102010706020507" pitchFamily="18" charset="2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V="1">
              <a:off x="5538325" y="4592671"/>
              <a:ext cx="745144" cy="67900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4613438" y="5443410"/>
              <a:ext cx="745144" cy="67900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Explosion 1 32"/>
            <p:cNvSpPr/>
            <p:nvPr/>
          </p:nvSpPr>
          <p:spPr>
            <a:xfrm>
              <a:off x="5294191" y="5094565"/>
              <a:ext cx="359751" cy="461440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itle 3"/>
          <p:cNvSpPr>
            <a:spLocks noGrp="1"/>
          </p:cNvSpPr>
          <p:nvPr>
            <p:ph type="title"/>
          </p:nvPr>
        </p:nvSpPr>
        <p:spPr>
          <a:xfrm>
            <a:off x="1442419" y="274639"/>
            <a:ext cx="5941019" cy="506411"/>
          </a:xfrm>
        </p:spPr>
        <p:txBody>
          <a:bodyPr/>
          <a:lstStyle/>
          <a:p>
            <a:pPr algn="ctr"/>
            <a:r>
              <a:rPr lang="en-US" cap="all" dirty="0">
                <a:latin typeface="Arial" panose="020B0604020202020204" pitchFamily="34" charset="0"/>
                <a:cs typeface="Arial" panose="020B0604020202020204" pitchFamily="34" charset="0"/>
              </a:rPr>
              <a:t>Building a level scheme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546608" y="3847225"/>
            <a:ext cx="871026" cy="833126"/>
            <a:chOff x="2546608" y="3847225"/>
            <a:chExt cx="871026" cy="833126"/>
          </a:xfrm>
        </p:grpSpPr>
        <p:sp>
          <p:nvSpPr>
            <p:cNvPr id="3" name="Oval 2"/>
            <p:cNvSpPr>
              <a:spLocks noChangeAspect="1"/>
            </p:cNvSpPr>
            <p:nvPr/>
          </p:nvSpPr>
          <p:spPr>
            <a:xfrm>
              <a:off x="2546608" y="4314591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40000">
                  <a:srgbClr val="7030A0">
                    <a:alpha val="60000"/>
                  </a:srgbClr>
                </a:gs>
                <a:gs pos="67000">
                  <a:srgbClr val="7030A0">
                    <a:alpha val="90000"/>
                  </a:srgbClr>
                </a:gs>
                <a:gs pos="100000">
                  <a:srgbClr val="7030A0"/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2868020" y="3847225"/>
              <a:ext cx="549614" cy="513883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30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9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2209" y="1228725"/>
            <a:ext cx="8272133" cy="1349222"/>
          </a:xfrm>
        </p:spPr>
        <p:txBody>
          <a:bodyPr/>
          <a:lstStyle/>
          <a:p>
            <a:r>
              <a:rPr lang="en-US" dirty="0" smtClean="0"/>
              <a:t>Angular distributions</a:t>
            </a:r>
          </a:p>
          <a:p>
            <a:pPr lvl="1"/>
            <a:r>
              <a:rPr lang="en-US" dirty="0" smtClean="0"/>
              <a:t>Quantization axis = spin direction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May be known event by event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…or it may not! What to do then?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6266" y="3173844"/>
            <a:ext cx="7524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Pure dipole </a:t>
            </a:r>
            <a:r>
              <a:rPr lang="en-US" sz="2000" dirty="0"/>
              <a:t>only </a:t>
            </a:r>
            <a:r>
              <a:rPr lang="en-US" sz="2000" dirty="0" smtClean="0"/>
              <a:t>has </a:t>
            </a:r>
            <a:r>
              <a:rPr lang="en-US" sz="2000" i="1" dirty="0" smtClean="0"/>
              <a:t>P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term, </a:t>
            </a:r>
            <a:r>
              <a:rPr lang="en-US" sz="2000" dirty="0"/>
              <a:t>quad </a:t>
            </a:r>
            <a:r>
              <a:rPr lang="en-US" sz="2000" dirty="0" smtClean="0"/>
              <a:t>adds </a:t>
            </a:r>
            <a:r>
              <a:rPr lang="en-US" sz="2000" i="1" dirty="0" smtClean="0"/>
              <a:t>P</a:t>
            </a:r>
            <a:r>
              <a:rPr lang="en-US" sz="2000" baseline="-25000" dirty="0" smtClean="0"/>
              <a:t>4</a:t>
            </a:r>
            <a:r>
              <a:rPr lang="en-US" sz="2000" dirty="0"/>
              <a:t>, </a:t>
            </a:r>
            <a:r>
              <a:rPr lang="en-US" sz="2000" dirty="0" err="1"/>
              <a:t>oct</a:t>
            </a:r>
            <a:r>
              <a:rPr lang="en-US" sz="2000" dirty="0"/>
              <a:t> </a:t>
            </a:r>
            <a:r>
              <a:rPr lang="en-US" sz="2000" dirty="0" smtClean="0"/>
              <a:t>has </a:t>
            </a:r>
            <a:r>
              <a:rPr lang="en-US" sz="2000" i="1" dirty="0" smtClean="0"/>
              <a:t>P</a:t>
            </a:r>
            <a:r>
              <a:rPr lang="en-US" sz="2000" baseline="-25000" dirty="0" smtClean="0"/>
              <a:t>6</a:t>
            </a:r>
            <a:r>
              <a:rPr lang="en-US" sz="2000" dirty="0"/>
              <a:t>, etc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With M1/E2 </a:t>
            </a:r>
            <a:r>
              <a:rPr lang="en-US" sz="2000" dirty="0"/>
              <a:t>mixing, </a:t>
            </a:r>
            <a:r>
              <a:rPr lang="en-US" sz="2000" i="1" dirty="0" smtClean="0"/>
              <a:t>A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 panose="05050102010706020507" pitchFamily="18" charset="2"/>
              </a:rPr>
              <a:t> 0</a:t>
            </a:r>
            <a:r>
              <a:rPr lang="en-US" sz="2000" dirty="0" smtClean="0"/>
              <a:t>; mixing ratio </a:t>
            </a:r>
            <a:r>
              <a:rPr lang="en-US" sz="2000" dirty="0" smtClean="0">
                <a:latin typeface="Symbol" panose="05050102010706020507" pitchFamily="18" charset="2"/>
              </a:rPr>
              <a:t>d</a:t>
            </a:r>
            <a:r>
              <a:rPr lang="en-US" sz="2000" b="1" dirty="0" smtClean="0">
                <a:solidFill>
                  <a:srgbClr val="FF0000"/>
                </a:solidFill>
              </a:rPr>
              <a:t>* </a:t>
            </a:r>
            <a:r>
              <a:rPr lang="en-US" sz="2000" dirty="0" smtClean="0"/>
              <a:t>can </a:t>
            </a:r>
            <a:r>
              <a:rPr lang="en-US" sz="2000" dirty="0"/>
              <a:t>be deduced, </a:t>
            </a:r>
            <a:r>
              <a:rPr lang="en-US" sz="2000" dirty="0" smtClean="0"/>
              <a:t>providing insight </a:t>
            </a:r>
            <a:r>
              <a:rPr lang="en-US" sz="2000" dirty="0"/>
              <a:t>into underlying </a:t>
            </a:r>
            <a:r>
              <a:rPr lang="en-US" sz="2000" dirty="0" smtClean="0"/>
              <a:t>structure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Strictly speaking, AD in singles; “gated AD”: </a:t>
            </a:r>
            <a:r>
              <a:rPr lang="en-US" sz="2000" dirty="0" smtClean="0">
                <a:latin typeface="Symbol" panose="05050102010706020507" pitchFamily="18" charset="2"/>
              </a:rPr>
              <a:t>gg</a:t>
            </a:r>
            <a:r>
              <a:rPr lang="en-US" sz="2000" dirty="0" smtClean="0"/>
              <a:t> coincidence with no angle condition on gating </a:t>
            </a:r>
            <a:r>
              <a:rPr lang="en-US" sz="2000" dirty="0" smtClean="0">
                <a:latin typeface="Symbol" panose="05050102010706020507" pitchFamily="18" charset="2"/>
              </a:rPr>
              <a:t>g</a:t>
            </a:r>
            <a:r>
              <a:rPr lang="en-US" sz="2000" dirty="0" smtClean="0"/>
              <a:t> (clean-up only) </a:t>
            </a:r>
            <a:r>
              <a:rPr lang="en-US" sz="2000" dirty="0" smtClean="0">
                <a:sym typeface="Wingdings" panose="05000000000000000000" pitchFamily="2" charset="2"/>
              </a:rPr>
              <a:t> if 4</a:t>
            </a:r>
            <a:r>
              <a:rPr lang="en-US" sz="2000" dirty="0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sz="2000" dirty="0" smtClean="0">
                <a:sym typeface="Wingdings" panose="05000000000000000000" pitchFamily="2" charset="2"/>
              </a:rPr>
              <a:t> coverage, same AD as in singles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40437" y="1359039"/>
                <a:ext cx="3053978" cy="8657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437" y="1359039"/>
                <a:ext cx="3053978" cy="8657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442419" y="274639"/>
            <a:ext cx="5941019" cy="506411"/>
          </a:xfrm>
        </p:spPr>
        <p:txBody>
          <a:bodyPr/>
          <a:lstStyle/>
          <a:p>
            <a:pPr algn="ctr"/>
            <a:r>
              <a:rPr lang="en-US" cap="all" dirty="0">
                <a:latin typeface="Arial" panose="020B0604020202020204" pitchFamily="34" charset="0"/>
                <a:cs typeface="Arial" panose="020B0604020202020204" pitchFamily="34" charset="0"/>
              </a:rPr>
              <a:t>Building a level scheme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4872" y="6258789"/>
            <a:ext cx="308590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*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Symbol" panose="05050102010706020507" pitchFamily="18" charset="2"/>
              </a:rPr>
              <a:t>d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= (E2 intensity)/(M1 intensity)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9591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_{\gamma} = E_{i} - E_{f}  template TPT1  env TPENV2  fore 0  back 16777215  eqnno 2"/>
  <p:tag name="FILENAME" val="TP_tmp"/>
  <p:tag name="ORIGWIDTH" val="61"/>
  <p:tag name="PICTUREFILESIZE" val="32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|J_{i} - J_{f}| \leq L \leq J_{i} + J_{f}  template TPT1  env TPENV2  fore 0  back 16777215  eqnno 3"/>
  <p:tag name="FILENAME" val="TP_tmp"/>
  <p:tag name="ORIGWIDTH" val="101"/>
  <p:tag name="PICTUREFILESIZE" val="469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\pi (EL) = (-1)^{L}  template TPT1  env TPENV2  fore 0  back 16777215  eqnno 4"/>
  <p:tag name="FILENAME" val="TP_tmp"/>
  <p:tag name="ORIGWIDTH" val="77"/>
  <p:tag name="PICTUREFILESIZE" val="47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\pi (ML) = (-1)^{L+1}  template TPT1  env TPENV2  fore 0  back 16777215  eqnno 5"/>
  <p:tag name="FILENAME" val="TP_tmp"/>
  <p:tag name="ORIGWIDTH" val="89"/>
  <p:tag name="PICTUREFILESIZE" val="530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T_{fi}(\lambda L) = \frac{8\pi (L+1)}{\hbar L((2L+1)!!)^{2}} \left(\frac{E_{\gamma}}{\hbar c}\right)^{2L+1} B(\lambda L: J_{i} \rightarrow J_{f})  template TPT1  env TPENV2  fore 0  back 16777215  eqnno 8"/>
  <p:tag name="FILENAME" val="TP_tmp"/>
  <p:tag name="ORIGWIDTH" val="241"/>
  <p:tag name="PICTUREFILESIZE" val="224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T(E1) = 1.03 \times 10^{24} A^{2/3}E_{\gamma}^{3}  template TPT1  env TPENV2  fore 0  back 16777215  eqnno 10"/>
  <p:tag name="FILENAME" val="TP_tmp"/>
  <p:tag name="ORIGWIDTH" val="122"/>
  <p:tag name="PICTUREFILESIZE" val="850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T(M1) = 3.15 \times 10^{13}E_{\gamma}^{3}  template TPT1  env TPENV2  fore 0  back 16777215  eqnno 12"/>
  <p:tag name="FILENAME" val="TP_tmp"/>
  <p:tag name="ORIGWIDTH" val="105"/>
  <p:tag name="PICTUREFILESIZE" val="74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T(E2) = 7.28 \times 10^{7}A^{4/3}E_{\gamma}^{5}  template TPT1  env TPENV2  fore 0  back 16777215  eqnno 13"/>
  <p:tag name="FILENAME" val="TP_tmp"/>
  <p:tag name="ORIGWIDTH" val="118"/>
  <p:tag name="PICTUREFILESIZE" val="89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T(M2) = 2.24 \times 10^{7}A^{4/3}E_{\gamma}^{5}  template TPT1  env TPENV2  fore 0  back 16777215  eqnno 14"/>
  <p:tag name="FILENAME" val="TP_tmp"/>
  <p:tag name="ORIGWIDTH" val="121"/>
  <p:tag name="PICTUREFILESIZE" val="8837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5216</TotalTime>
  <Words>4292</Words>
  <Application>Microsoft Office PowerPoint</Application>
  <PresentationFormat>On-screen Show (4:3)</PresentationFormat>
  <Paragraphs>685</Paragraphs>
  <Slides>66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8" baseType="lpstr">
      <vt:lpstr>ＭＳ Ｐゴシック</vt:lpstr>
      <vt:lpstr>Arial</vt:lpstr>
      <vt:lpstr>Calibri</vt:lpstr>
      <vt:lpstr>Calibri Light</vt:lpstr>
      <vt:lpstr>Cambria Math</vt:lpstr>
      <vt:lpstr>cmmi10</vt:lpstr>
      <vt:lpstr>Gabriola</vt:lpstr>
      <vt:lpstr>Helvetica Light</vt:lpstr>
      <vt:lpstr>Symbol</vt:lpstr>
      <vt:lpstr>Times New Roman</vt:lpstr>
      <vt:lpstr>Wingdings</vt:lpstr>
      <vt:lpstr>Office Theme</vt:lpstr>
      <vt:lpstr>PowerPoint Presentation</vt:lpstr>
      <vt:lpstr>Organization of these lectures</vt:lpstr>
      <vt:lpstr>PowerPoint Presentation</vt:lpstr>
      <vt:lpstr>Building a level scheme</vt:lpstr>
      <vt:lpstr>Building a level scheme</vt:lpstr>
      <vt:lpstr>Building a level scheme</vt:lpstr>
      <vt:lpstr>Building a level scheme</vt:lpstr>
      <vt:lpstr>Building a level scheme</vt:lpstr>
      <vt:lpstr>Building a level scheme</vt:lpstr>
      <vt:lpstr>Building a level scheme</vt:lpstr>
      <vt:lpstr>Building a level scheme</vt:lpstr>
      <vt:lpstr>Building a level scheme</vt:lpstr>
      <vt:lpstr>Building a level scheme</vt:lpstr>
      <vt:lpstr>Building a level scheme</vt:lpstr>
      <vt:lpstr>Building a level scheme</vt:lpstr>
      <vt:lpstr>Building a level scheme</vt:lpstr>
      <vt:lpstr>Building a level scheme</vt:lpstr>
      <vt:lpstr>Building a level scheme</vt:lpstr>
      <vt:lpstr>Building a level scheme</vt:lpstr>
      <vt:lpstr>Measuring half-lives</vt:lpstr>
      <vt:lpstr>Measuring half-lives</vt:lpstr>
      <vt:lpstr>Measuring half-lives</vt:lpstr>
      <vt:lpstr>Measuring half-lives</vt:lpstr>
      <vt:lpstr>PowerPoint Presentation</vt:lpstr>
      <vt:lpstr>Measuring half-lives</vt:lpstr>
      <vt:lpstr>Measuring half-lives</vt:lpstr>
      <vt:lpstr>Measuring half-lives</vt:lpstr>
      <vt:lpstr>PowerPoint Presentation</vt:lpstr>
      <vt:lpstr>Case study: 68Ni </vt:lpstr>
      <vt:lpstr>PowerPoint Presentation</vt:lpstr>
      <vt:lpstr>PowerPoint Presentation</vt:lpstr>
      <vt:lpstr>PowerPoint Presentation</vt:lpstr>
      <vt:lpstr>Case study: 68Ni </vt:lpstr>
      <vt:lpstr>Case study: 68Ni </vt:lpstr>
      <vt:lpstr>Case study: 68Ni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Nuclear physics with not-so-exotic beams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Organization of these lectures</vt:lpstr>
      <vt:lpstr>References</vt:lpstr>
      <vt:lpstr>PowerPoint Presentation</vt:lpstr>
      <vt:lpstr>Building a level scheme</vt:lpstr>
      <vt:lpstr>Measuring g-factors</vt:lpstr>
      <vt:lpstr>Measuring g-factors</vt:lpstr>
      <vt:lpstr>PowerPoint Presentation</vt:lpstr>
      <vt:lpstr>PowerPoint Presentation</vt:lpstr>
      <vt:lpstr>Nuclear Excited State Decay</vt:lpstr>
      <vt:lpstr>PowerPoint Presentation</vt:lpstr>
      <vt:lpstr>PowerPoint Presentation</vt:lpstr>
      <vt:lpstr>Selection Rules</vt:lpstr>
      <vt:lpstr>Gamma-Ray Angular Distributions</vt:lpstr>
      <vt:lpstr>Case study: 68Ni 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Chris</cp:lastModifiedBy>
  <cp:revision>136</cp:revision>
  <dcterms:created xsi:type="dcterms:W3CDTF">2019-06-21T03:34:02Z</dcterms:created>
  <dcterms:modified xsi:type="dcterms:W3CDTF">2019-06-28T18:15:08Z</dcterms:modified>
</cp:coreProperties>
</file>