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311" r:id="rId2"/>
    <p:sldId id="327" r:id="rId3"/>
    <p:sldId id="309" r:id="rId4"/>
    <p:sldId id="259" r:id="rId5"/>
    <p:sldId id="260" r:id="rId6"/>
    <p:sldId id="263" r:id="rId7"/>
    <p:sldId id="261" r:id="rId8"/>
    <p:sldId id="264" r:id="rId9"/>
    <p:sldId id="265" r:id="rId10"/>
    <p:sldId id="266" r:id="rId11"/>
    <p:sldId id="268" r:id="rId12"/>
    <p:sldId id="317" r:id="rId13"/>
    <p:sldId id="270" r:id="rId14"/>
    <p:sldId id="271" r:id="rId15"/>
    <p:sldId id="272" r:id="rId16"/>
    <p:sldId id="273" r:id="rId17"/>
    <p:sldId id="274" r:id="rId18"/>
    <p:sldId id="314" r:id="rId19"/>
    <p:sldId id="328" r:id="rId20"/>
    <p:sldId id="329" r:id="rId21"/>
    <p:sldId id="330" r:id="rId22"/>
    <p:sldId id="331" r:id="rId23"/>
    <p:sldId id="332" r:id="rId24"/>
    <p:sldId id="333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97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71" r:id="rId53"/>
    <p:sldId id="389" r:id="rId54"/>
    <p:sldId id="289" r:id="rId55"/>
    <p:sldId id="335" r:id="rId56"/>
    <p:sldId id="336" r:id="rId57"/>
    <p:sldId id="33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5050"/>
    <a:srgbClr val="993366"/>
    <a:srgbClr val="006600"/>
    <a:srgbClr val="CC006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9" autoAdjust="0"/>
    <p:restoredTop sz="94049" autoAdjust="0"/>
  </p:normalViewPr>
  <p:slideViewPr>
    <p:cSldViewPr snapToGrid="0">
      <p:cViewPr varScale="1">
        <p:scale>
          <a:sx n="87" d="100"/>
          <a:sy n="87" d="100"/>
        </p:scale>
        <p:origin x="15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881DF-EE11-4816-85D9-16BFFE2B3011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93EA1-26E4-430B-ABF6-E0CB49476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93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3EA1-26E4-430B-ABF6-E0CB49476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4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8D68F-28BD-C749-A6EE-294B465B77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11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252Cf fission </a:t>
            </a:r>
            <a:r>
              <a:rPr lang="en-US" dirty="0" smtClean="0">
                <a:sym typeface="Wingdings" panose="05000000000000000000" pitchFamily="2" charset="2"/>
              </a:rPr>
              <a:t> n-rich isotopes  gas catcher + charge breeder  low-E beam; can </a:t>
            </a:r>
            <a:r>
              <a:rPr lang="en-US" dirty="0" err="1" smtClean="0">
                <a:sym typeface="Wingdings" panose="05000000000000000000" pitchFamily="2" charset="2"/>
              </a:rPr>
              <a:t>reacc</a:t>
            </a:r>
            <a:r>
              <a:rPr lang="en-US" dirty="0" smtClean="0">
                <a:sym typeface="Wingdings" panose="05000000000000000000" pitchFamily="2" charset="2"/>
              </a:rPr>
              <a:t> in ATLAS to higher E’s.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Species limited by fission distributions; some intense. Like ISOL, </a:t>
            </a:r>
            <a:r>
              <a:rPr lang="en-US" dirty="0" err="1" smtClean="0"/>
              <a:t>reacc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 high quality beams (in principle…).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30B04-AB5E-444D-BCAE-9091D5DE04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69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259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73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840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Precision laser spec to measure isotope shifts (optical spectrum).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565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408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+mn-lt"/>
                <a:cs typeface="Helvetica Light"/>
              </a:rPr>
              <a:t>Different selectivity in the process </a:t>
            </a:r>
            <a:r>
              <a:rPr lang="en-US" sz="1200" dirty="0" smtClean="0">
                <a:latin typeface="+mn-lt"/>
                <a:cs typeface="Helvetica Light"/>
                <a:sym typeface="Wingdings" panose="05000000000000000000" pitchFamily="2" charset="2"/>
              </a:rPr>
              <a:t></a:t>
            </a:r>
            <a:r>
              <a:rPr lang="en-US" sz="1200" dirty="0" smtClean="0">
                <a:latin typeface="+mn-lt"/>
                <a:cs typeface="Helvetica Light"/>
              </a:rPr>
              <a:t> low-</a:t>
            </a:r>
            <a:r>
              <a:rPr lang="en-US" sz="1200" i="1" dirty="0" smtClean="0">
                <a:latin typeface="+mn-lt"/>
                <a:cs typeface="Helvetica Light"/>
              </a:rPr>
              <a:t>L</a:t>
            </a:r>
            <a:r>
              <a:rPr lang="en-US" sz="1200" dirty="0" smtClean="0">
                <a:latin typeface="+mn-lt"/>
                <a:cs typeface="Helvetica Light"/>
              </a:rPr>
              <a:t> </a:t>
            </a:r>
            <a:r>
              <a:rPr lang="en-US" sz="1200" dirty="0" smtClean="0">
                <a:latin typeface="Symbol" panose="05050102010706020507" pitchFamily="18" charset="2"/>
                <a:cs typeface="Helvetica Light"/>
              </a:rPr>
              <a:t>alpha</a:t>
            </a:r>
            <a:r>
              <a:rPr lang="en-US" sz="1200" dirty="0" smtClean="0">
                <a:latin typeface="+mn-lt"/>
                <a:cs typeface="Helvetica Light"/>
              </a:rPr>
              <a:t> emission is favored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B00BA-58BD-44AB-9CE0-DAF6D6C60F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75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n-US" baseline="0" dirty="0" smtClean="0"/>
              <a:t> loss ~ Z^2; </a:t>
            </a:r>
            <a:r>
              <a:rPr lang="en-US" baseline="0" dirty="0" err="1" smtClean="0"/>
              <a:t>ToF</a:t>
            </a:r>
            <a:r>
              <a:rPr lang="en-US" baseline="0" dirty="0" smtClean="0"/>
              <a:t> ~ {A/Z, </a:t>
            </a:r>
            <a:r>
              <a:rPr lang="en-US" baseline="0" smtClean="0"/>
              <a:t>path length, </a:t>
            </a:r>
            <a:r>
              <a:rPr lang="en-US" baseline="0" dirty="0" smtClean="0"/>
              <a:t>rigidity}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369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A145C-BFA4-40D3-AEE0-88468796DA3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00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55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170ps for 594</a:t>
            </a:r>
            <a:r>
              <a:rPr lang="en-US" baseline="0" dirty="0" smtClean="0"/>
              <a:t> causes low-E tail.</a:t>
            </a:r>
            <a:endParaRPr lang="en-US" dirty="0" smtClean="0"/>
          </a:p>
          <a:p>
            <a:r>
              <a:rPr lang="en-US" dirty="0" smtClean="0"/>
              <a:t>Secondary beam 10^5 ions/s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A145C-BFA4-40D3-AEE0-88468796DA3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20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Worse resolution for </a:t>
            </a:r>
            <a:r>
              <a:rPr lang="en-US" dirty="0" err="1" smtClean="0"/>
              <a:t>CsI</a:t>
            </a:r>
            <a:r>
              <a:rPr lang="en-US" dirty="0" smtClean="0"/>
              <a:t>(Na) than Ge, but sparser spectrum. Different setting for 67Ni (vs 69Ni in GT)!</a:t>
            </a:r>
          </a:p>
          <a:p>
            <a:r>
              <a:rPr lang="en-US" baseline="0" dirty="0" smtClean="0"/>
              <a:t>Purpose of </a:t>
            </a:r>
            <a:r>
              <a:rPr lang="en-US" baseline="0" dirty="0" err="1" smtClean="0"/>
              <a:t>expt</a:t>
            </a:r>
            <a:r>
              <a:rPr lang="en-US" baseline="0" dirty="0" smtClean="0"/>
              <a:t>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Characterize 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strength in 67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69Ni via 1nKO. Spec. strengths deduced from the partial x-secs are used to ID and quantify 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configs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A145C-BFA4-40D3-AEE0-88468796DA3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17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100% detection effs, so some scrambling of channels due to missed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064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channel from same experiment. Not even necessary for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g.s</a:t>
            </a:r>
            <a:r>
              <a:rPr lang="en-US" baseline="0" dirty="0" smtClean="0"/>
              <a:t>. to be known to be able to ID excited states via gammas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993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060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123,125Pd b- </a:t>
            </a:r>
            <a:r>
              <a:rPr lang="en-US" baseline="0" dirty="0" smtClean="0">
                <a:sym typeface="Wingdings" panose="05000000000000000000" pitchFamily="2" charset="2"/>
              </a:rPr>
              <a:t> Ag  Cd; can follow generations; also needn’t be only </a:t>
            </a:r>
            <a:r>
              <a:rPr lang="en-US" baseline="0" dirty="0" err="1" smtClean="0">
                <a:sym typeface="Wingdings" panose="05000000000000000000" pitchFamily="2" charset="2"/>
              </a:rPr>
              <a:t>g.s</a:t>
            </a:r>
            <a:r>
              <a:rPr lang="en-US" baseline="0" dirty="0" smtClean="0">
                <a:sym typeface="Wingdings" panose="05000000000000000000" pitchFamily="2" charset="2"/>
              </a:rPr>
              <a:t>. decay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Might not be unique if beta feeds above separation energy  </a:t>
            </a:r>
            <a:r>
              <a:rPr lang="en-US" baseline="0" dirty="0" err="1" smtClean="0">
                <a:sym typeface="Wingdings" panose="05000000000000000000" pitchFamily="2" charset="2"/>
              </a:rPr>
              <a:t>bxn</a:t>
            </a:r>
            <a:r>
              <a:rPr lang="en-US" baseline="0" dirty="0" smtClean="0">
                <a:sym typeface="Wingdings" panose="05000000000000000000" pitchFamily="2" charset="2"/>
              </a:rPr>
              <a:t>, </a:t>
            </a:r>
            <a:r>
              <a:rPr lang="en-US" baseline="0" dirty="0" err="1" smtClean="0">
                <a:sym typeface="Wingdings" panose="05000000000000000000" pitchFamily="2" charset="2"/>
              </a:rPr>
              <a:t>bp</a:t>
            </a:r>
            <a:r>
              <a:rPr lang="en-US" baseline="0" dirty="0" smtClean="0">
                <a:sym typeface="Wingdings" panose="05000000000000000000" pitchFamily="2" charset="2"/>
              </a:rPr>
              <a:t> modes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291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Study collective properties via observed band structures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 </a:t>
            </a:r>
            <a:r>
              <a:rPr lang="en-US" baseline="0" dirty="0" err="1" smtClean="0">
                <a:sym typeface="Wingdings" panose="05000000000000000000" pitchFamily="2" charset="2"/>
              </a:rPr>
              <a:t>config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ass’ts</a:t>
            </a:r>
            <a:r>
              <a:rPr lang="en-US" baseline="0" dirty="0" smtClean="0">
                <a:sym typeface="Wingdings" panose="05000000000000000000" pitchFamily="2" charset="2"/>
              </a:rPr>
              <a:t> based on alignments (essentially I vs </a:t>
            </a:r>
            <a:r>
              <a:rPr lang="en-US" baseline="0" dirty="0" err="1" smtClean="0">
                <a:sym typeface="Wingdings" panose="05000000000000000000" pitchFamily="2" charset="2"/>
              </a:rPr>
              <a:t>Egam</a:t>
            </a:r>
            <a:r>
              <a:rPr lang="en-US" baseline="0" dirty="0" smtClean="0">
                <a:sym typeface="Wingdings" panose="05000000000000000000" pitchFamily="2" charset="2"/>
              </a:rPr>
              <a:t>).</a:t>
            </a:r>
            <a:endParaRPr lang="en-US" dirty="0" smtClean="0"/>
          </a:p>
          <a:p>
            <a:r>
              <a:rPr lang="en-US" dirty="0" smtClean="0"/>
              <a:t>Excited states can also particle decay,</a:t>
            </a:r>
            <a:r>
              <a:rPr lang="en-US" baseline="0" dirty="0" smtClean="0"/>
              <a:t> e.g. p and </a:t>
            </a:r>
            <a:r>
              <a:rPr lang="en-US" baseline="0" dirty="0" smtClean="0"/>
              <a:t>alpha </a:t>
            </a:r>
            <a:r>
              <a:rPr lang="en-US" baseline="0" dirty="0" smtClean="0"/>
              <a:t>from </a:t>
            </a:r>
            <a:r>
              <a:rPr lang="en-US" baseline="0" dirty="0" smtClean="0"/>
              <a:t>highly deformed </a:t>
            </a:r>
            <a:r>
              <a:rPr lang="en-US" baseline="0" dirty="0" smtClean="0"/>
              <a:t>bands in A~60 Ni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156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756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N/Z equilibration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242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gammas might be known through</a:t>
            </a:r>
            <a:r>
              <a:rPr lang="en-US" baseline="0" dirty="0" smtClean="0"/>
              <a:t> population by different mechanism (e.g. beta decay vs DIS); or, might be all new e.g. gg-RDT.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659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562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81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Fig.1.12, p.28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30B04-AB5E-444D-BCAE-9091D5DE046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8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observables provide insight into the nuclear wave function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389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MGM’s model could reproduce the known magic numbers, but only with inclusion of strong s-o interaction; Nobel shared with J. Hans D. Jensen </a:t>
            </a:r>
            <a:r>
              <a:rPr lang="en-US" dirty="0" smtClean="0"/>
              <a:t>“for their discoveries concerning nuclear shell structure”</a:t>
            </a:r>
            <a:r>
              <a:rPr lang="en-US" baseline="0" dirty="0" smtClean="0"/>
              <a:t> (half of prize--other half was Wigner)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A145C-BFA4-40D3-AEE0-88468796DA3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N/Z </a:t>
            </a:r>
            <a:r>
              <a:rPr lang="en-US" dirty="0" smtClean="0">
                <a:sym typeface="Wingdings" pitchFamily="2" charset="2"/>
              </a:rPr>
              <a:t> ~</a:t>
            </a:r>
            <a:r>
              <a:rPr lang="en-US" dirty="0" smtClean="0">
                <a:sym typeface="Wingdings" pitchFamily="2" charset="2"/>
              </a:rPr>
              <a:t>3</a:t>
            </a:r>
            <a:endParaRPr lang="en-US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A145C-BFA4-40D3-AEE0-88468796DA3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61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Analogous to </a:t>
            </a:r>
            <a:r>
              <a:rPr lang="en-US" baseline="0" dirty="0" smtClean="0"/>
              <a:t>molecular rotors….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3EA1-26E4-430B-ABF6-E0CB49476D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29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777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2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09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2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45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42210" y="1228725"/>
            <a:ext cx="8094688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461963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684213" indent="-222250"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First level bullet</a:t>
            </a:r>
          </a:p>
          <a:p>
            <a:pPr lvl="1"/>
            <a:r>
              <a:rPr lang="en-US" noProof="0" dirty="0" smtClean="0"/>
              <a:t>Second level bullet</a:t>
            </a:r>
          </a:p>
          <a:p>
            <a:pPr lvl="2"/>
            <a:r>
              <a:rPr lang="en-US" noProof="0" dirty="0" smtClean="0"/>
              <a:t>Third level bullet</a:t>
            </a:r>
          </a:p>
          <a:p>
            <a:pPr lvl="0"/>
            <a:r>
              <a:rPr lang="en-US" noProof="0" dirty="0" smtClean="0"/>
              <a:t>First level bullet</a:t>
            </a:r>
          </a:p>
          <a:p>
            <a:pPr lvl="1"/>
            <a:r>
              <a:rPr lang="en-US" noProof="0" dirty="0" smtClean="0"/>
              <a:t>Second level bullet</a:t>
            </a:r>
          </a:p>
          <a:p>
            <a:pPr lvl="2"/>
            <a:r>
              <a:rPr lang="en-US" noProof="0" dirty="0" smtClean="0"/>
              <a:t>Third level bullet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42419" y="274639"/>
            <a:ext cx="594101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 smtClean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226147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42210" y="2286001"/>
            <a:ext cx="8237095" cy="1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SECTION 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2210" y="3569973"/>
            <a:ext cx="8237095" cy="85407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 dirty="0" smtClean="0"/>
              <a:t>SECTION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0727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4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8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2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2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9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3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0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1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07652-8E3C-4414-AC1A-BA9F03BE1A5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9F61F-EB2C-45E7-A681-17C58049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8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26.png"/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240.png"/><Relationship Id="rId5" Type="http://schemas.openxmlformats.org/officeDocument/2006/relationships/image" Target="../media/image180.png"/><Relationship Id="rId10" Type="http://schemas.openxmlformats.org/officeDocument/2006/relationships/image" Target="../media/image23.png"/><Relationship Id="rId4" Type="http://schemas.openxmlformats.org/officeDocument/2006/relationships/image" Target="../media/image42.jpeg"/><Relationship Id="rId9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dc.bnl.gov/logft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0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32" y="5457101"/>
            <a:ext cx="1360389" cy="867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296" y="5457100"/>
            <a:ext cx="2180213" cy="8677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91" y="1053034"/>
            <a:ext cx="80321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Exotic Beam Summer School 2019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Nuclear Structure – Experiment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5732" y="4626103"/>
            <a:ext cx="2753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Christopher J. Chiara</a:t>
            </a:r>
          </a:p>
          <a:p>
            <a:r>
              <a:rPr lang="en-US" sz="2400" dirty="0"/>
              <a:t>CCDC-ARL/ORAU</a:t>
            </a:r>
          </a:p>
        </p:txBody>
      </p:sp>
    </p:spTree>
    <p:extLst>
      <p:ext uri="{BB962C8B-B14F-4D97-AF65-F5344CB8AC3E}">
        <p14:creationId xmlns:p14="http://schemas.microsoft.com/office/powerpoint/2010/main" val="34091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17" y="838200"/>
            <a:ext cx="4326365" cy="47668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3" y="838200"/>
            <a:ext cx="4051821" cy="5727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4897" y="385346"/>
            <a:ext cx="3679634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Maria </a:t>
            </a:r>
            <a:r>
              <a:rPr lang="en-US" sz="1600" dirty="0" err="1" smtClean="0">
                <a:solidFill>
                  <a:srgbClr val="00B050"/>
                </a:solidFill>
              </a:rPr>
              <a:t>Goeppert</a:t>
            </a:r>
            <a:r>
              <a:rPr lang="en-US" sz="1600" dirty="0" smtClean="0">
                <a:solidFill>
                  <a:srgbClr val="00B050"/>
                </a:solidFill>
              </a:rPr>
              <a:t> Mayer, PR</a:t>
            </a:r>
            <a:r>
              <a:rPr lang="en-US" sz="1600" b="1" dirty="0" smtClean="0">
                <a:solidFill>
                  <a:srgbClr val="00B050"/>
                </a:solidFill>
              </a:rPr>
              <a:t>75</a:t>
            </a:r>
            <a:r>
              <a:rPr lang="en-US" sz="1600" dirty="0" smtClean="0">
                <a:solidFill>
                  <a:srgbClr val="00B050"/>
                </a:solidFill>
              </a:rPr>
              <a:t>, 1969 (1949)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0" y="3014246"/>
            <a:ext cx="2133600" cy="2590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201" y="1066800"/>
            <a:ext cx="2034136" cy="25026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919" y="5715000"/>
            <a:ext cx="41996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Big things come in small packages:</a:t>
            </a:r>
          </a:p>
          <a:p>
            <a:r>
              <a:rPr lang="en-US" sz="1800" dirty="0" smtClean="0"/>
              <a:t>&lt;1.5 page paper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Nobel Prize (1963)!      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104614" y="2318132"/>
            <a:ext cx="526105" cy="266226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2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8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20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28</a:t>
            </a:r>
          </a:p>
          <a:p>
            <a:pPr algn="ctr"/>
            <a:endParaRPr lang="en-US" sz="5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50</a:t>
            </a:r>
          </a:p>
          <a:p>
            <a:pPr algn="ctr"/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82</a:t>
            </a:r>
          </a:p>
          <a:p>
            <a:pPr algn="ctr"/>
            <a:endParaRPr lang="en-US" sz="1600" b="1" dirty="0" smtClean="0">
              <a:solidFill>
                <a:srgbClr val="0070C0"/>
              </a:solidFill>
            </a:endParaRPr>
          </a:p>
          <a:p>
            <a:pPr algn="ctr"/>
            <a:endParaRPr lang="en-US" sz="1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126</a:t>
            </a:r>
          </a:p>
        </p:txBody>
      </p:sp>
    </p:spTree>
    <p:extLst>
      <p:ext uri="{BB962C8B-B14F-4D97-AF65-F5344CB8AC3E}">
        <p14:creationId xmlns:p14="http://schemas.microsoft.com/office/powerpoint/2010/main" val="275908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74" y="1050733"/>
            <a:ext cx="4561141" cy="2423711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SM born from (and well established in) nuclei near </a:t>
            </a:r>
            <a:r>
              <a:rPr lang="en-US" sz="1800" dirty="0" smtClean="0">
                <a:latin typeface="Symbol" pitchFamily="18" charset="2"/>
              </a:rPr>
              <a:t>b</a:t>
            </a:r>
            <a:r>
              <a:rPr lang="en-US" sz="1800" dirty="0" smtClean="0"/>
              <a:t> stability. </a:t>
            </a:r>
          </a:p>
          <a:p>
            <a:r>
              <a:rPr lang="en-US" sz="1800" dirty="0" smtClean="0"/>
              <a:t>As neutrons are added, evidence that familiar shell gaps vanish and new ones appear.</a:t>
            </a:r>
          </a:p>
          <a:p>
            <a:r>
              <a:rPr lang="en-US" sz="1800" dirty="0" smtClean="0"/>
              <a:t>Diffuseness of density, reduced spin-orbit strength, tensor interaction would alter the well-known single-particle levels for very exotic (N &gt;&gt; Z) nuclei.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25509" t="36237" r="14969" b="16376"/>
          <a:stretch>
            <a:fillRect/>
          </a:stretch>
        </p:blipFill>
        <p:spPr bwMode="auto">
          <a:xfrm>
            <a:off x="524435" y="3657600"/>
            <a:ext cx="35141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6537" t="28629" r="28034" b="5401"/>
          <a:stretch>
            <a:fillRect/>
          </a:stretch>
        </p:blipFill>
        <p:spPr bwMode="auto">
          <a:xfrm rot="5400000">
            <a:off x="5940248" y="3167708"/>
            <a:ext cx="198549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25407" y="6005111"/>
            <a:ext cx="4120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Geesaman</a:t>
            </a:r>
            <a:r>
              <a:rPr lang="en-US" sz="1200" dirty="0" smtClean="0"/>
              <a:t> </a:t>
            </a:r>
            <a:r>
              <a:rPr lang="en-US" sz="1200" i="1" dirty="0" smtClean="0"/>
              <a:t>et al.</a:t>
            </a:r>
            <a:r>
              <a:rPr lang="en-US" sz="1200" dirty="0" smtClean="0"/>
              <a:t>, </a:t>
            </a:r>
            <a:r>
              <a:rPr lang="en-US" sz="1200" dirty="0" err="1" smtClean="0"/>
              <a:t>Annu</a:t>
            </a:r>
            <a:r>
              <a:rPr lang="en-US" sz="1200" dirty="0" smtClean="0"/>
              <a:t>. Rev. </a:t>
            </a:r>
            <a:r>
              <a:rPr lang="en-US" sz="1200" dirty="0" err="1" smtClean="0"/>
              <a:t>Nucl</a:t>
            </a:r>
            <a:r>
              <a:rPr lang="en-US" sz="1200" dirty="0" smtClean="0"/>
              <a:t>. Part. Sci. </a:t>
            </a:r>
            <a:r>
              <a:rPr lang="en-US" sz="1200" b="1" dirty="0" smtClean="0"/>
              <a:t>56</a:t>
            </a:r>
            <a:r>
              <a:rPr lang="en-US" sz="1200" dirty="0" smtClean="0"/>
              <a:t>, 53 (2006)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573241" y="5523415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Near stability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402041" y="5522712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 &gt;&gt; Z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236432" y="2167132"/>
            <a:ext cx="3571540" cy="1144585"/>
            <a:chOff x="4140934" y="1779836"/>
            <a:chExt cx="5070538" cy="1874114"/>
          </a:xfrm>
        </p:grpSpPr>
        <p:grpSp>
          <p:nvGrpSpPr>
            <p:cNvPr id="11" name="Group 10"/>
            <p:cNvGrpSpPr/>
            <p:nvPr/>
          </p:nvGrpSpPr>
          <p:grpSpPr>
            <a:xfrm>
              <a:off x="4140934" y="1779836"/>
              <a:ext cx="5070538" cy="1874114"/>
              <a:chOff x="4140934" y="1779836"/>
              <a:chExt cx="5070538" cy="1874114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7962224" y="2681785"/>
                <a:ext cx="696036" cy="627797"/>
              </a:xfrm>
              <a:custGeom>
                <a:avLst/>
                <a:gdLst>
                  <a:gd name="connsiteX0" fmla="*/ 614149 w 696036"/>
                  <a:gd name="connsiteY0" fmla="*/ 0 h 627797"/>
                  <a:gd name="connsiteX1" fmla="*/ 0 w 696036"/>
                  <a:gd name="connsiteY1" fmla="*/ 0 h 627797"/>
                  <a:gd name="connsiteX2" fmla="*/ 6824 w 696036"/>
                  <a:gd name="connsiteY2" fmla="*/ 627797 h 627797"/>
                  <a:gd name="connsiteX3" fmla="*/ 54591 w 696036"/>
                  <a:gd name="connsiteY3" fmla="*/ 627797 h 627797"/>
                  <a:gd name="connsiteX4" fmla="*/ 184245 w 696036"/>
                  <a:gd name="connsiteY4" fmla="*/ 607325 h 627797"/>
                  <a:gd name="connsiteX5" fmla="*/ 245660 w 696036"/>
                  <a:gd name="connsiteY5" fmla="*/ 539087 h 627797"/>
                  <a:gd name="connsiteX6" fmla="*/ 279779 w 696036"/>
                  <a:gd name="connsiteY6" fmla="*/ 409433 h 627797"/>
                  <a:gd name="connsiteX7" fmla="*/ 279779 w 696036"/>
                  <a:gd name="connsiteY7" fmla="*/ 197893 h 627797"/>
                  <a:gd name="connsiteX8" fmla="*/ 313899 w 696036"/>
                  <a:gd name="connsiteY8" fmla="*/ 95534 h 627797"/>
                  <a:gd name="connsiteX9" fmla="*/ 375314 w 696036"/>
                  <a:gd name="connsiteY9" fmla="*/ 54591 h 627797"/>
                  <a:gd name="connsiteX10" fmla="*/ 504967 w 696036"/>
                  <a:gd name="connsiteY10" fmla="*/ 20472 h 627797"/>
                  <a:gd name="connsiteX11" fmla="*/ 696036 w 696036"/>
                  <a:gd name="connsiteY11" fmla="*/ 13648 h 62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96036" h="627797">
                    <a:moveTo>
                      <a:pt x="614149" y="0"/>
                    </a:moveTo>
                    <a:lnTo>
                      <a:pt x="0" y="0"/>
                    </a:lnTo>
                    <a:cubicBezTo>
                      <a:pt x="2275" y="209266"/>
                      <a:pt x="4549" y="418531"/>
                      <a:pt x="6824" y="627797"/>
                    </a:cubicBezTo>
                    <a:lnTo>
                      <a:pt x="54591" y="627797"/>
                    </a:lnTo>
                    <a:lnTo>
                      <a:pt x="184245" y="607325"/>
                    </a:lnTo>
                    <a:lnTo>
                      <a:pt x="245660" y="539087"/>
                    </a:lnTo>
                    <a:lnTo>
                      <a:pt x="279779" y="409433"/>
                    </a:lnTo>
                    <a:lnTo>
                      <a:pt x="279779" y="197893"/>
                    </a:lnTo>
                    <a:lnTo>
                      <a:pt x="313899" y="95534"/>
                    </a:lnTo>
                    <a:lnTo>
                      <a:pt x="375314" y="54591"/>
                    </a:lnTo>
                    <a:lnTo>
                      <a:pt x="504967" y="20472"/>
                    </a:lnTo>
                    <a:lnTo>
                      <a:pt x="696036" y="13648"/>
                    </a:lnTo>
                  </a:path>
                </a:pathLst>
              </a:custGeom>
              <a:gradFill>
                <a:gsLst>
                  <a:gs pos="0">
                    <a:srgbClr val="2C9C89">
                      <a:lumMod val="50000"/>
                    </a:srgbClr>
                  </a:gs>
                  <a:gs pos="50000">
                    <a:srgbClr val="2C9C89">
                      <a:lumMod val="75000"/>
                    </a:srgbClr>
                  </a:gs>
                  <a:gs pos="100000">
                    <a:sysClr val="window" lastClr="FFFFFF"/>
                  </a:gs>
                </a:gsLst>
                <a:lin ang="16200000" scaled="1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4259902" y="2077726"/>
                <a:ext cx="1856015" cy="1375668"/>
                <a:chOff x="4465863" y="2077726"/>
                <a:chExt cx="1856015" cy="1375668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5082493" y="2877836"/>
                  <a:ext cx="330979" cy="297320"/>
                </a:xfrm>
                <a:custGeom>
                  <a:avLst/>
                  <a:gdLst>
                    <a:gd name="connsiteX0" fmla="*/ 0 w 330979"/>
                    <a:gd name="connsiteY0" fmla="*/ 0 h 297320"/>
                    <a:gd name="connsiteX1" fmla="*/ 330979 w 330979"/>
                    <a:gd name="connsiteY1" fmla="*/ 0 h 297320"/>
                    <a:gd name="connsiteX2" fmla="*/ 330979 w 330979"/>
                    <a:gd name="connsiteY2" fmla="*/ 297320 h 297320"/>
                    <a:gd name="connsiteX3" fmla="*/ 252442 w 330979"/>
                    <a:gd name="connsiteY3" fmla="*/ 291710 h 297320"/>
                    <a:gd name="connsiteX4" fmla="*/ 162685 w 330979"/>
                    <a:gd name="connsiteY4" fmla="*/ 269271 h 297320"/>
                    <a:gd name="connsiteX5" fmla="*/ 89757 w 330979"/>
                    <a:gd name="connsiteY5" fmla="*/ 224392 h 297320"/>
                    <a:gd name="connsiteX6" fmla="*/ 44879 w 330979"/>
                    <a:gd name="connsiteY6" fmla="*/ 157074 h 297320"/>
                    <a:gd name="connsiteX7" fmla="*/ 16830 w 330979"/>
                    <a:gd name="connsiteY7" fmla="*/ 67317 h 297320"/>
                    <a:gd name="connsiteX8" fmla="*/ 0 w 330979"/>
                    <a:gd name="connsiteY8" fmla="*/ 0 h 29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0979" h="297320">
                      <a:moveTo>
                        <a:pt x="0" y="0"/>
                      </a:moveTo>
                      <a:lnTo>
                        <a:pt x="330979" y="0"/>
                      </a:lnTo>
                      <a:lnTo>
                        <a:pt x="330979" y="297320"/>
                      </a:lnTo>
                      <a:lnTo>
                        <a:pt x="252442" y="291710"/>
                      </a:lnTo>
                      <a:lnTo>
                        <a:pt x="162685" y="269271"/>
                      </a:lnTo>
                      <a:lnTo>
                        <a:pt x="89757" y="224392"/>
                      </a:lnTo>
                      <a:lnTo>
                        <a:pt x="44879" y="157074"/>
                      </a:lnTo>
                      <a:lnTo>
                        <a:pt x="16830" y="673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2C9C89">
                        <a:lumMod val="50000"/>
                      </a:srgbClr>
                    </a:gs>
                    <a:gs pos="50000">
                      <a:srgbClr val="2C9C89">
                        <a:lumMod val="75000"/>
                      </a:srgbClr>
                    </a:gs>
                    <a:gs pos="100000">
                      <a:sysClr val="window" lastClr="FFFFFF"/>
                    </a:gs>
                  </a:gsLst>
                  <a:lin ang="16200000" scaled="1"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Helvetica Light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5413472" y="2877836"/>
                  <a:ext cx="274881" cy="431955"/>
                </a:xfrm>
                <a:custGeom>
                  <a:avLst/>
                  <a:gdLst>
                    <a:gd name="connsiteX0" fmla="*/ 0 w 274881"/>
                    <a:gd name="connsiteY0" fmla="*/ 426346 h 431955"/>
                    <a:gd name="connsiteX1" fmla="*/ 0 w 274881"/>
                    <a:gd name="connsiteY1" fmla="*/ 0 h 431955"/>
                    <a:gd name="connsiteX2" fmla="*/ 274881 w 274881"/>
                    <a:gd name="connsiteY2" fmla="*/ 0 h 431955"/>
                    <a:gd name="connsiteX3" fmla="*/ 274881 w 274881"/>
                    <a:gd name="connsiteY3" fmla="*/ 61708 h 431955"/>
                    <a:gd name="connsiteX4" fmla="*/ 274881 w 274881"/>
                    <a:gd name="connsiteY4" fmla="*/ 157074 h 431955"/>
                    <a:gd name="connsiteX5" fmla="*/ 269272 w 274881"/>
                    <a:gd name="connsiteY5" fmla="*/ 274881 h 431955"/>
                    <a:gd name="connsiteX6" fmla="*/ 241222 w 274881"/>
                    <a:gd name="connsiteY6" fmla="*/ 359028 h 431955"/>
                    <a:gd name="connsiteX7" fmla="*/ 185124 w 274881"/>
                    <a:gd name="connsiteY7" fmla="*/ 403906 h 431955"/>
                    <a:gd name="connsiteX8" fmla="*/ 100977 w 274881"/>
                    <a:gd name="connsiteY8" fmla="*/ 431955 h 431955"/>
                    <a:gd name="connsiteX9" fmla="*/ 0 w 274881"/>
                    <a:gd name="connsiteY9" fmla="*/ 426346 h 431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881" h="431955">
                      <a:moveTo>
                        <a:pt x="0" y="426346"/>
                      </a:moveTo>
                      <a:lnTo>
                        <a:pt x="0" y="0"/>
                      </a:lnTo>
                      <a:lnTo>
                        <a:pt x="274881" y="0"/>
                      </a:lnTo>
                      <a:lnTo>
                        <a:pt x="274881" y="61708"/>
                      </a:lnTo>
                      <a:lnTo>
                        <a:pt x="274881" y="157074"/>
                      </a:lnTo>
                      <a:lnTo>
                        <a:pt x="269272" y="274881"/>
                      </a:lnTo>
                      <a:lnTo>
                        <a:pt x="241222" y="359028"/>
                      </a:lnTo>
                      <a:lnTo>
                        <a:pt x="185124" y="403906"/>
                      </a:lnTo>
                      <a:lnTo>
                        <a:pt x="100977" y="431955"/>
                      </a:lnTo>
                      <a:lnTo>
                        <a:pt x="0" y="42634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C9C89">
                        <a:lumMod val="50000"/>
                      </a:srgbClr>
                    </a:gs>
                    <a:gs pos="50000">
                      <a:srgbClr val="2C9C89">
                        <a:lumMod val="75000"/>
                      </a:srgbClr>
                    </a:gs>
                    <a:gs pos="100000">
                      <a:sysClr val="window" lastClr="FFFFFF"/>
                    </a:gs>
                  </a:gsLst>
                  <a:lin ang="16200000" scaled="1"/>
                  <a:tileRect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Helvetica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4465863" y="2077726"/>
                  <a:ext cx="1856015" cy="1375668"/>
                  <a:chOff x="4757057" y="2038529"/>
                  <a:chExt cx="2492829" cy="1847671"/>
                </a:xfrm>
              </p:grpSpPr>
              <p:sp>
                <p:nvSpPr>
                  <p:cNvPr id="29" name="Freeform 28"/>
                  <p:cNvSpPr/>
                  <p:nvPr/>
                </p:nvSpPr>
                <p:spPr>
                  <a:xfrm>
                    <a:off x="4757057" y="2258099"/>
                    <a:ext cx="1273629" cy="1247103"/>
                  </a:xfrm>
                  <a:custGeom>
                    <a:avLst/>
                    <a:gdLst>
                      <a:gd name="connsiteX0" fmla="*/ 0 w 1273629"/>
                      <a:gd name="connsiteY0" fmla="*/ 679689 h 1267518"/>
                      <a:gd name="connsiteX1" fmla="*/ 413657 w 1273629"/>
                      <a:gd name="connsiteY1" fmla="*/ 679689 h 1267518"/>
                      <a:gd name="connsiteX2" fmla="*/ 489857 w 1273629"/>
                      <a:gd name="connsiteY2" fmla="*/ 679689 h 1267518"/>
                      <a:gd name="connsiteX3" fmla="*/ 620486 w 1273629"/>
                      <a:gd name="connsiteY3" fmla="*/ 657918 h 1267518"/>
                      <a:gd name="connsiteX4" fmla="*/ 664029 w 1273629"/>
                      <a:gd name="connsiteY4" fmla="*/ 483747 h 1267518"/>
                      <a:gd name="connsiteX5" fmla="*/ 685800 w 1273629"/>
                      <a:gd name="connsiteY5" fmla="*/ 102747 h 1267518"/>
                      <a:gd name="connsiteX6" fmla="*/ 740229 w 1273629"/>
                      <a:gd name="connsiteY6" fmla="*/ 80975 h 1267518"/>
                      <a:gd name="connsiteX7" fmla="*/ 881743 w 1273629"/>
                      <a:gd name="connsiteY7" fmla="*/ 1060689 h 1267518"/>
                      <a:gd name="connsiteX8" fmla="*/ 1273629 w 1273629"/>
                      <a:gd name="connsiteY8" fmla="*/ 1267518 h 1267518"/>
                      <a:gd name="connsiteX0" fmla="*/ 0 w 1273629"/>
                      <a:gd name="connsiteY0" fmla="*/ 679689 h 1267518"/>
                      <a:gd name="connsiteX1" fmla="*/ 324105 w 1273629"/>
                      <a:gd name="connsiteY1" fmla="*/ 628517 h 1267518"/>
                      <a:gd name="connsiteX2" fmla="*/ 489857 w 1273629"/>
                      <a:gd name="connsiteY2" fmla="*/ 679689 h 1267518"/>
                      <a:gd name="connsiteX3" fmla="*/ 620486 w 1273629"/>
                      <a:gd name="connsiteY3" fmla="*/ 657918 h 1267518"/>
                      <a:gd name="connsiteX4" fmla="*/ 664029 w 1273629"/>
                      <a:gd name="connsiteY4" fmla="*/ 483747 h 1267518"/>
                      <a:gd name="connsiteX5" fmla="*/ 685800 w 1273629"/>
                      <a:gd name="connsiteY5" fmla="*/ 102747 h 1267518"/>
                      <a:gd name="connsiteX6" fmla="*/ 740229 w 1273629"/>
                      <a:gd name="connsiteY6" fmla="*/ 80975 h 1267518"/>
                      <a:gd name="connsiteX7" fmla="*/ 881743 w 1273629"/>
                      <a:gd name="connsiteY7" fmla="*/ 1060689 h 1267518"/>
                      <a:gd name="connsiteX8" fmla="*/ 1273629 w 1273629"/>
                      <a:gd name="connsiteY8" fmla="*/ 1267518 h 1267518"/>
                      <a:gd name="connsiteX0" fmla="*/ 0 w 1273629"/>
                      <a:gd name="connsiteY0" fmla="*/ 679689 h 1267518"/>
                      <a:gd name="connsiteX1" fmla="*/ 324105 w 1273629"/>
                      <a:gd name="connsiteY1" fmla="*/ 628517 h 1267518"/>
                      <a:gd name="connsiteX2" fmla="*/ 489857 w 1273629"/>
                      <a:gd name="connsiteY2" fmla="*/ 564551 h 1267518"/>
                      <a:gd name="connsiteX3" fmla="*/ 620486 w 1273629"/>
                      <a:gd name="connsiteY3" fmla="*/ 657918 h 1267518"/>
                      <a:gd name="connsiteX4" fmla="*/ 664029 w 1273629"/>
                      <a:gd name="connsiteY4" fmla="*/ 483747 h 1267518"/>
                      <a:gd name="connsiteX5" fmla="*/ 685800 w 1273629"/>
                      <a:gd name="connsiteY5" fmla="*/ 102747 h 1267518"/>
                      <a:gd name="connsiteX6" fmla="*/ 740229 w 1273629"/>
                      <a:gd name="connsiteY6" fmla="*/ 80975 h 1267518"/>
                      <a:gd name="connsiteX7" fmla="*/ 881743 w 1273629"/>
                      <a:gd name="connsiteY7" fmla="*/ 1060689 h 1267518"/>
                      <a:gd name="connsiteX8" fmla="*/ 1273629 w 1273629"/>
                      <a:gd name="connsiteY8" fmla="*/ 1267518 h 1267518"/>
                      <a:gd name="connsiteX0" fmla="*/ 0 w 1273629"/>
                      <a:gd name="connsiteY0" fmla="*/ 679689 h 1267518"/>
                      <a:gd name="connsiteX1" fmla="*/ 324105 w 1273629"/>
                      <a:gd name="connsiteY1" fmla="*/ 628517 h 1267518"/>
                      <a:gd name="connsiteX2" fmla="*/ 489857 w 1273629"/>
                      <a:gd name="connsiteY2" fmla="*/ 564551 h 1267518"/>
                      <a:gd name="connsiteX3" fmla="*/ 543728 w 1273629"/>
                      <a:gd name="connsiteY3" fmla="*/ 466021 h 1267518"/>
                      <a:gd name="connsiteX4" fmla="*/ 664029 w 1273629"/>
                      <a:gd name="connsiteY4" fmla="*/ 483747 h 1267518"/>
                      <a:gd name="connsiteX5" fmla="*/ 685800 w 1273629"/>
                      <a:gd name="connsiteY5" fmla="*/ 102747 h 1267518"/>
                      <a:gd name="connsiteX6" fmla="*/ 740229 w 1273629"/>
                      <a:gd name="connsiteY6" fmla="*/ 80975 h 1267518"/>
                      <a:gd name="connsiteX7" fmla="*/ 881743 w 1273629"/>
                      <a:gd name="connsiteY7" fmla="*/ 1060689 h 1267518"/>
                      <a:gd name="connsiteX8" fmla="*/ 1273629 w 1273629"/>
                      <a:gd name="connsiteY8" fmla="*/ 1267518 h 1267518"/>
                      <a:gd name="connsiteX0" fmla="*/ 0 w 1273629"/>
                      <a:gd name="connsiteY0" fmla="*/ 672840 h 1260669"/>
                      <a:gd name="connsiteX1" fmla="*/ 324105 w 1273629"/>
                      <a:gd name="connsiteY1" fmla="*/ 621668 h 1260669"/>
                      <a:gd name="connsiteX2" fmla="*/ 489857 w 1273629"/>
                      <a:gd name="connsiteY2" fmla="*/ 557702 h 1260669"/>
                      <a:gd name="connsiteX3" fmla="*/ 543728 w 1273629"/>
                      <a:gd name="connsiteY3" fmla="*/ 459172 h 1260669"/>
                      <a:gd name="connsiteX4" fmla="*/ 612856 w 1273629"/>
                      <a:gd name="connsiteY4" fmla="*/ 310588 h 1260669"/>
                      <a:gd name="connsiteX5" fmla="*/ 685800 w 1273629"/>
                      <a:gd name="connsiteY5" fmla="*/ 95898 h 1260669"/>
                      <a:gd name="connsiteX6" fmla="*/ 740229 w 1273629"/>
                      <a:gd name="connsiteY6" fmla="*/ 74126 h 1260669"/>
                      <a:gd name="connsiteX7" fmla="*/ 881743 w 1273629"/>
                      <a:gd name="connsiteY7" fmla="*/ 1053840 h 1260669"/>
                      <a:gd name="connsiteX8" fmla="*/ 1273629 w 1273629"/>
                      <a:gd name="connsiteY8" fmla="*/ 1260669 h 1260669"/>
                      <a:gd name="connsiteX0" fmla="*/ 0 w 1273629"/>
                      <a:gd name="connsiteY0" fmla="*/ 672840 h 1260669"/>
                      <a:gd name="connsiteX1" fmla="*/ 285726 w 1273629"/>
                      <a:gd name="connsiteY1" fmla="*/ 544909 h 1260669"/>
                      <a:gd name="connsiteX2" fmla="*/ 489857 w 1273629"/>
                      <a:gd name="connsiteY2" fmla="*/ 557702 h 1260669"/>
                      <a:gd name="connsiteX3" fmla="*/ 543728 w 1273629"/>
                      <a:gd name="connsiteY3" fmla="*/ 459172 h 1260669"/>
                      <a:gd name="connsiteX4" fmla="*/ 612856 w 1273629"/>
                      <a:gd name="connsiteY4" fmla="*/ 310588 h 1260669"/>
                      <a:gd name="connsiteX5" fmla="*/ 685800 w 1273629"/>
                      <a:gd name="connsiteY5" fmla="*/ 95898 h 1260669"/>
                      <a:gd name="connsiteX6" fmla="*/ 740229 w 1273629"/>
                      <a:gd name="connsiteY6" fmla="*/ 74126 h 1260669"/>
                      <a:gd name="connsiteX7" fmla="*/ 881743 w 1273629"/>
                      <a:gd name="connsiteY7" fmla="*/ 1053840 h 1260669"/>
                      <a:gd name="connsiteX8" fmla="*/ 1273629 w 1273629"/>
                      <a:gd name="connsiteY8" fmla="*/ 1260669 h 1260669"/>
                      <a:gd name="connsiteX0" fmla="*/ 0 w 1273629"/>
                      <a:gd name="connsiteY0" fmla="*/ 677439 h 1265268"/>
                      <a:gd name="connsiteX1" fmla="*/ 285726 w 1273629"/>
                      <a:gd name="connsiteY1" fmla="*/ 549508 h 1265268"/>
                      <a:gd name="connsiteX2" fmla="*/ 489857 w 1273629"/>
                      <a:gd name="connsiteY2" fmla="*/ 562301 h 1265268"/>
                      <a:gd name="connsiteX3" fmla="*/ 543728 w 1273629"/>
                      <a:gd name="connsiteY3" fmla="*/ 463771 h 1265268"/>
                      <a:gd name="connsiteX4" fmla="*/ 612856 w 1273629"/>
                      <a:gd name="connsiteY4" fmla="*/ 315187 h 1265268"/>
                      <a:gd name="connsiteX5" fmla="*/ 647421 w 1273629"/>
                      <a:gd name="connsiteY5" fmla="*/ 87704 h 1265268"/>
                      <a:gd name="connsiteX6" fmla="*/ 740229 w 1273629"/>
                      <a:gd name="connsiteY6" fmla="*/ 78725 h 1265268"/>
                      <a:gd name="connsiteX7" fmla="*/ 881743 w 1273629"/>
                      <a:gd name="connsiteY7" fmla="*/ 1058439 h 1265268"/>
                      <a:gd name="connsiteX8" fmla="*/ 1273629 w 1273629"/>
                      <a:gd name="connsiteY8" fmla="*/ 1265268 h 1265268"/>
                      <a:gd name="connsiteX0" fmla="*/ 0 w 1273629"/>
                      <a:gd name="connsiteY0" fmla="*/ 675857 h 1263686"/>
                      <a:gd name="connsiteX1" fmla="*/ 285726 w 1273629"/>
                      <a:gd name="connsiteY1" fmla="*/ 547926 h 1263686"/>
                      <a:gd name="connsiteX2" fmla="*/ 489857 w 1273629"/>
                      <a:gd name="connsiteY2" fmla="*/ 560719 h 1263686"/>
                      <a:gd name="connsiteX3" fmla="*/ 543728 w 1273629"/>
                      <a:gd name="connsiteY3" fmla="*/ 462189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85726 w 1273629"/>
                      <a:gd name="connsiteY1" fmla="*/ 547926 h 1263686"/>
                      <a:gd name="connsiteX2" fmla="*/ 489857 w 1273629"/>
                      <a:gd name="connsiteY2" fmla="*/ 560719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85726 w 1273629"/>
                      <a:gd name="connsiteY1" fmla="*/ 547926 h 1263686"/>
                      <a:gd name="connsiteX2" fmla="*/ 323547 w 1273629"/>
                      <a:gd name="connsiteY2" fmla="*/ 496754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195312 w 1273629"/>
                      <a:gd name="connsiteY1" fmla="*/ 585599 h 1263686"/>
                      <a:gd name="connsiteX2" fmla="*/ 323547 w 1273629"/>
                      <a:gd name="connsiteY2" fmla="*/ 496754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195312 w 1273629"/>
                      <a:gd name="connsiteY1" fmla="*/ 585599 h 1263686"/>
                      <a:gd name="connsiteX2" fmla="*/ 346151 w 1273629"/>
                      <a:gd name="connsiteY2" fmla="*/ 496754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17917 w 1273629"/>
                      <a:gd name="connsiteY1" fmla="*/ 608202 h 1263686"/>
                      <a:gd name="connsiteX2" fmla="*/ 346151 w 1273629"/>
                      <a:gd name="connsiteY2" fmla="*/ 496754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17917 w 1273629"/>
                      <a:gd name="connsiteY1" fmla="*/ 608202 h 1263686"/>
                      <a:gd name="connsiteX2" fmla="*/ 346151 w 1273629"/>
                      <a:gd name="connsiteY2" fmla="*/ 496754 h 1263686"/>
                      <a:gd name="connsiteX3" fmla="*/ 452763 w 1273629"/>
                      <a:gd name="connsiteY3" fmla="*/ 426085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17917 w 1273629"/>
                      <a:gd name="connsiteY1" fmla="*/ 608202 h 1263686"/>
                      <a:gd name="connsiteX2" fmla="*/ 346151 w 1273629"/>
                      <a:gd name="connsiteY2" fmla="*/ 496754 h 1263686"/>
                      <a:gd name="connsiteX3" fmla="*/ 452763 w 1273629"/>
                      <a:gd name="connsiteY3" fmla="*/ 426085 h 1263686"/>
                      <a:gd name="connsiteX4" fmla="*/ 542926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17917 w 1273629"/>
                      <a:gd name="connsiteY1" fmla="*/ 608202 h 1263686"/>
                      <a:gd name="connsiteX2" fmla="*/ 368754 w 1273629"/>
                      <a:gd name="connsiteY2" fmla="*/ 519357 h 1263686"/>
                      <a:gd name="connsiteX3" fmla="*/ 452763 w 1273629"/>
                      <a:gd name="connsiteY3" fmla="*/ 426085 h 1263686"/>
                      <a:gd name="connsiteX4" fmla="*/ 542926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83617 h 1271446"/>
                      <a:gd name="connsiteX1" fmla="*/ 217917 w 1273629"/>
                      <a:gd name="connsiteY1" fmla="*/ 615962 h 1271446"/>
                      <a:gd name="connsiteX2" fmla="*/ 368754 w 1273629"/>
                      <a:gd name="connsiteY2" fmla="*/ 527117 h 1271446"/>
                      <a:gd name="connsiteX3" fmla="*/ 452763 w 1273629"/>
                      <a:gd name="connsiteY3" fmla="*/ 433845 h 1271446"/>
                      <a:gd name="connsiteX4" fmla="*/ 542926 w 1273629"/>
                      <a:gd name="connsiteY4" fmla="*/ 282986 h 1271446"/>
                      <a:gd name="connsiteX5" fmla="*/ 633925 w 1273629"/>
                      <a:gd name="connsiteY5" fmla="*/ 73638 h 1271446"/>
                      <a:gd name="connsiteX6" fmla="*/ 740229 w 1273629"/>
                      <a:gd name="connsiteY6" fmla="*/ 84903 h 1271446"/>
                      <a:gd name="connsiteX7" fmla="*/ 881743 w 1273629"/>
                      <a:gd name="connsiteY7" fmla="*/ 1064617 h 1271446"/>
                      <a:gd name="connsiteX8" fmla="*/ 1273629 w 1273629"/>
                      <a:gd name="connsiteY8" fmla="*/ 1271446 h 1271446"/>
                      <a:gd name="connsiteX0" fmla="*/ 0 w 1273629"/>
                      <a:gd name="connsiteY0" fmla="*/ 653568 h 1241397"/>
                      <a:gd name="connsiteX1" fmla="*/ 217917 w 1273629"/>
                      <a:gd name="connsiteY1" fmla="*/ 585913 h 1241397"/>
                      <a:gd name="connsiteX2" fmla="*/ 368754 w 1273629"/>
                      <a:gd name="connsiteY2" fmla="*/ 497068 h 1241397"/>
                      <a:gd name="connsiteX3" fmla="*/ 452763 w 1273629"/>
                      <a:gd name="connsiteY3" fmla="*/ 403796 h 1241397"/>
                      <a:gd name="connsiteX4" fmla="*/ 542926 w 1273629"/>
                      <a:gd name="connsiteY4" fmla="*/ 252937 h 1241397"/>
                      <a:gd name="connsiteX5" fmla="*/ 600185 w 1273629"/>
                      <a:gd name="connsiteY5" fmla="*/ 138061 h 1241397"/>
                      <a:gd name="connsiteX6" fmla="*/ 740229 w 1273629"/>
                      <a:gd name="connsiteY6" fmla="*/ 54854 h 1241397"/>
                      <a:gd name="connsiteX7" fmla="*/ 881743 w 1273629"/>
                      <a:gd name="connsiteY7" fmla="*/ 1034568 h 1241397"/>
                      <a:gd name="connsiteX8" fmla="*/ 1273629 w 1273629"/>
                      <a:gd name="connsiteY8" fmla="*/ 1241397 h 1241397"/>
                      <a:gd name="connsiteX0" fmla="*/ 0 w 1273629"/>
                      <a:gd name="connsiteY0" fmla="*/ 659274 h 1247103"/>
                      <a:gd name="connsiteX1" fmla="*/ 217917 w 1273629"/>
                      <a:gd name="connsiteY1" fmla="*/ 591619 h 1247103"/>
                      <a:gd name="connsiteX2" fmla="*/ 368754 w 1273629"/>
                      <a:gd name="connsiteY2" fmla="*/ 502774 h 1247103"/>
                      <a:gd name="connsiteX3" fmla="*/ 452763 w 1273629"/>
                      <a:gd name="connsiteY3" fmla="*/ 409502 h 1247103"/>
                      <a:gd name="connsiteX4" fmla="*/ 542926 w 1273629"/>
                      <a:gd name="connsiteY4" fmla="*/ 258643 h 1247103"/>
                      <a:gd name="connsiteX5" fmla="*/ 600185 w 1273629"/>
                      <a:gd name="connsiteY5" fmla="*/ 143767 h 1247103"/>
                      <a:gd name="connsiteX6" fmla="*/ 740229 w 1273629"/>
                      <a:gd name="connsiteY6" fmla="*/ 60560 h 1247103"/>
                      <a:gd name="connsiteX7" fmla="*/ 881743 w 1273629"/>
                      <a:gd name="connsiteY7" fmla="*/ 1040274 h 1247103"/>
                      <a:gd name="connsiteX8" fmla="*/ 1273629 w 1273629"/>
                      <a:gd name="connsiteY8" fmla="*/ 1247103 h 1247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3629" h="1247103">
                        <a:moveTo>
                          <a:pt x="0" y="659274"/>
                        </a:moveTo>
                        <a:cubicBezTo>
                          <a:pt x="108035" y="642217"/>
                          <a:pt x="156458" y="617702"/>
                          <a:pt x="217917" y="591619"/>
                        </a:cubicBezTo>
                        <a:cubicBezTo>
                          <a:pt x="279376" y="565536"/>
                          <a:pt x="329613" y="533127"/>
                          <a:pt x="368754" y="502774"/>
                        </a:cubicBezTo>
                        <a:cubicBezTo>
                          <a:pt x="407895" y="472421"/>
                          <a:pt x="423734" y="450191"/>
                          <a:pt x="452763" y="409502"/>
                        </a:cubicBezTo>
                        <a:cubicBezTo>
                          <a:pt x="481792" y="368814"/>
                          <a:pt x="518356" y="302932"/>
                          <a:pt x="542926" y="258643"/>
                        </a:cubicBezTo>
                        <a:cubicBezTo>
                          <a:pt x="567496" y="214354"/>
                          <a:pt x="567301" y="210521"/>
                          <a:pt x="600185" y="143767"/>
                        </a:cubicBezTo>
                        <a:cubicBezTo>
                          <a:pt x="633069" y="77013"/>
                          <a:pt x="693303" y="-88858"/>
                          <a:pt x="740229" y="60560"/>
                        </a:cubicBezTo>
                        <a:cubicBezTo>
                          <a:pt x="787155" y="209978"/>
                          <a:pt x="792843" y="842517"/>
                          <a:pt x="881743" y="1040274"/>
                        </a:cubicBezTo>
                        <a:cubicBezTo>
                          <a:pt x="970643" y="1238031"/>
                          <a:pt x="1122136" y="1242567"/>
                          <a:pt x="1273629" y="1247103"/>
                        </a:cubicBezTo>
                      </a:path>
                    </a:pathLst>
                  </a:custGeom>
                  <a:noFill/>
                  <a:ln w="31750" cap="flat" cmpd="sng" algn="ctr">
                    <a:solidFill>
                      <a:srgbClr val="1D86C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Helvetica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29"/>
                  <p:cNvSpPr/>
                  <p:nvPr/>
                </p:nvSpPr>
                <p:spPr>
                  <a:xfrm>
                    <a:off x="6035627" y="2852057"/>
                    <a:ext cx="1214259" cy="844143"/>
                  </a:xfrm>
                  <a:custGeom>
                    <a:avLst/>
                    <a:gdLst>
                      <a:gd name="connsiteX0" fmla="*/ 0 w 1197429"/>
                      <a:gd name="connsiteY0" fmla="*/ 827314 h 840247"/>
                      <a:gd name="connsiteX1" fmla="*/ 261257 w 1197429"/>
                      <a:gd name="connsiteY1" fmla="*/ 816429 h 840247"/>
                      <a:gd name="connsiteX2" fmla="*/ 348343 w 1197429"/>
                      <a:gd name="connsiteY2" fmla="*/ 609600 h 840247"/>
                      <a:gd name="connsiteX3" fmla="*/ 370114 w 1197429"/>
                      <a:gd name="connsiteY3" fmla="*/ 195943 h 840247"/>
                      <a:gd name="connsiteX4" fmla="*/ 598714 w 1197429"/>
                      <a:gd name="connsiteY4" fmla="*/ 32657 h 840247"/>
                      <a:gd name="connsiteX5" fmla="*/ 1197429 w 1197429"/>
                      <a:gd name="connsiteY5" fmla="*/ 0 h 840247"/>
                      <a:gd name="connsiteX0" fmla="*/ 0 w 1214259"/>
                      <a:gd name="connsiteY0" fmla="*/ 844143 h 851306"/>
                      <a:gd name="connsiteX1" fmla="*/ 278087 w 1214259"/>
                      <a:gd name="connsiteY1" fmla="*/ 816429 h 851306"/>
                      <a:gd name="connsiteX2" fmla="*/ 365173 w 1214259"/>
                      <a:gd name="connsiteY2" fmla="*/ 609600 h 851306"/>
                      <a:gd name="connsiteX3" fmla="*/ 386944 w 1214259"/>
                      <a:gd name="connsiteY3" fmla="*/ 195943 h 851306"/>
                      <a:gd name="connsiteX4" fmla="*/ 615544 w 1214259"/>
                      <a:gd name="connsiteY4" fmla="*/ 32657 h 851306"/>
                      <a:gd name="connsiteX5" fmla="*/ 1214259 w 1214259"/>
                      <a:gd name="connsiteY5" fmla="*/ 0 h 851306"/>
                      <a:gd name="connsiteX0" fmla="*/ 0 w 1214259"/>
                      <a:gd name="connsiteY0" fmla="*/ 844143 h 844143"/>
                      <a:gd name="connsiteX1" fmla="*/ 278087 w 1214259"/>
                      <a:gd name="connsiteY1" fmla="*/ 816429 h 844143"/>
                      <a:gd name="connsiteX2" fmla="*/ 365173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  <a:gd name="connsiteX0" fmla="*/ 0 w 1214259"/>
                      <a:gd name="connsiteY0" fmla="*/ 844143 h 844143"/>
                      <a:gd name="connsiteX1" fmla="*/ 255648 w 1214259"/>
                      <a:gd name="connsiteY1" fmla="*/ 799600 h 844143"/>
                      <a:gd name="connsiteX2" fmla="*/ 365173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  <a:gd name="connsiteX0" fmla="*/ 0 w 1214259"/>
                      <a:gd name="connsiteY0" fmla="*/ 844143 h 844143"/>
                      <a:gd name="connsiteX1" fmla="*/ 255648 w 1214259"/>
                      <a:gd name="connsiteY1" fmla="*/ 799600 h 844143"/>
                      <a:gd name="connsiteX2" fmla="*/ 353954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4259" h="844143">
                        <a:moveTo>
                          <a:pt x="0" y="844143"/>
                        </a:moveTo>
                        <a:cubicBezTo>
                          <a:pt x="146478" y="840014"/>
                          <a:pt x="196656" y="838691"/>
                          <a:pt x="255648" y="799600"/>
                        </a:cubicBezTo>
                        <a:cubicBezTo>
                          <a:pt x="314640" y="760510"/>
                          <a:pt x="332071" y="710210"/>
                          <a:pt x="353954" y="609600"/>
                        </a:cubicBezTo>
                        <a:cubicBezTo>
                          <a:pt x="375837" y="508991"/>
                          <a:pt x="343346" y="292100"/>
                          <a:pt x="386944" y="195943"/>
                        </a:cubicBezTo>
                        <a:cubicBezTo>
                          <a:pt x="430542" y="99786"/>
                          <a:pt x="477658" y="65314"/>
                          <a:pt x="615544" y="32657"/>
                        </a:cubicBezTo>
                        <a:cubicBezTo>
                          <a:pt x="753430" y="0"/>
                          <a:pt x="983844" y="0"/>
                          <a:pt x="1214259" y="0"/>
                        </a:cubicBezTo>
                      </a:path>
                    </a:pathLst>
                  </a:custGeom>
                  <a:noFill/>
                  <a:ln w="31750" cap="flat" cmpd="sng" algn="ctr">
                    <a:solidFill>
                      <a:srgbClr val="1D86C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Helvetica Light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1" name="Straight Connector 30"/>
                  <p:cNvCxnSpPr/>
                  <p:nvPr/>
                </p:nvCxnSpPr>
                <p:spPr>
                  <a:xfrm flipV="1">
                    <a:off x="6030686" y="2038529"/>
                    <a:ext cx="0" cy="1847671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1D86CD"/>
                    </a:solidFill>
                    <a:prstDash val="solid"/>
                  </a:ln>
                  <a:effectLst/>
                </p:spPr>
              </p:cxnSp>
            </p:grpSp>
          </p:grpSp>
          <p:sp>
            <p:nvSpPr>
              <p:cNvPr id="15" name="Rectangle 14"/>
              <p:cNvSpPr/>
              <p:nvPr/>
            </p:nvSpPr>
            <p:spPr>
              <a:xfrm>
                <a:off x="6194839" y="2209801"/>
                <a:ext cx="837948" cy="957496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Light"/>
                    <a:sym typeface="Symbol"/>
                  </a:rPr>
                  <a:t>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7623936" y="2077726"/>
                <a:ext cx="1239384" cy="1375668"/>
                <a:chOff x="5082493" y="2077726"/>
                <a:chExt cx="1239384" cy="1375668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5082493" y="2877836"/>
                  <a:ext cx="330979" cy="297320"/>
                </a:xfrm>
                <a:custGeom>
                  <a:avLst/>
                  <a:gdLst>
                    <a:gd name="connsiteX0" fmla="*/ 0 w 330979"/>
                    <a:gd name="connsiteY0" fmla="*/ 0 h 297320"/>
                    <a:gd name="connsiteX1" fmla="*/ 330979 w 330979"/>
                    <a:gd name="connsiteY1" fmla="*/ 0 h 297320"/>
                    <a:gd name="connsiteX2" fmla="*/ 330979 w 330979"/>
                    <a:gd name="connsiteY2" fmla="*/ 297320 h 297320"/>
                    <a:gd name="connsiteX3" fmla="*/ 252442 w 330979"/>
                    <a:gd name="connsiteY3" fmla="*/ 291710 h 297320"/>
                    <a:gd name="connsiteX4" fmla="*/ 162685 w 330979"/>
                    <a:gd name="connsiteY4" fmla="*/ 269271 h 297320"/>
                    <a:gd name="connsiteX5" fmla="*/ 89757 w 330979"/>
                    <a:gd name="connsiteY5" fmla="*/ 224392 h 297320"/>
                    <a:gd name="connsiteX6" fmla="*/ 44879 w 330979"/>
                    <a:gd name="connsiteY6" fmla="*/ 157074 h 297320"/>
                    <a:gd name="connsiteX7" fmla="*/ 16830 w 330979"/>
                    <a:gd name="connsiteY7" fmla="*/ 67317 h 297320"/>
                    <a:gd name="connsiteX8" fmla="*/ 0 w 330979"/>
                    <a:gd name="connsiteY8" fmla="*/ 0 h 29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0979" h="297320">
                      <a:moveTo>
                        <a:pt x="0" y="0"/>
                      </a:moveTo>
                      <a:lnTo>
                        <a:pt x="330979" y="0"/>
                      </a:lnTo>
                      <a:lnTo>
                        <a:pt x="330979" y="297320"/>
                      </a:lnTo>
                      <a:lnTo>
                        <a:pt x="252442" y="291710"/>
                      </a:lnTo>
                      <a:lnTo>
                        <a:pt x="162685" y="269271"/>
                      </a:lnTo>
                      <a:lnTo>
                        <a:pt x="89757" y="224392"/>
                      </a:lnTo>
                      <a:lnTo>
                        <a:pt x="44879" y="157074"/>
                      </a:lnTo>
                      <a:lnTo>
                        <a:pt x="16830" y="673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2C9C89">
                        <a:lumMod val="50000"/>
                      </a:srgbClr>
                    </a:gs>
                    <a:gs pos="50000">
                      <a:srgbClr val="2C9C89">
                        <a:lumMod val="75000"/>
                      </a:srgbClr>
                    </a:gs>
                    <a:gs pos="100000">
                      <a:sysClr val="window" lastClr="FFFFFF"/>
                    </a:gs>
                  </a:gsLst>
                  <a:lin ang="16200000" scaled="1"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Helvetica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5414132" y="2077726"/>
                  <a:ext cx="907745" cy="1375668"/>
                  <a:chOff x="6030686" y="2038529"/>
                  <a:chExt cx="1219200" cy="1847671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>
                  <a:xfrm flipV="1">
                    <a:off x="6030686" y="2038529"/>
                    <a:ext cx="0" cy="1847671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1D86CD"/>
                    </a:solidFill>
                    <a:prstDash val="solid"/>
                  </a:ln>
                  <a:effectLst/>
                </p:spPr>
              </p:cxnSp>
              <p:sp>
                <p:nvSpPr>
                  <p:cNvPr id="25" name="Freeform 24"/>
                  <p:cNvSpPr/>
                  <p:nvPr/>
                </p:nvSpPr>
                <p:spPr>
                  <a:xfrm>
                    <a:off x="6035627" y="2852057"/>
                    <a:ext cx="1214259" cy="844143"/>
                  </a:xfrm>
                  <a:custGeom>
                    <a:avLst/>
                    <a:gdLst>
                      <a:gd name="connsiteX0" fmla="*/ 0 w 1197429"/>
                      <a:gd name="connsiteY0" fmla="*/ 827314 h 840247"/>
                      <a:gd name="connsiteX1" fmla="*/ 261257 w 1197429"/>
                      <a:gd name="connsiteY1" fmla="*/ 816429 h 840247"/>
                      <a:gd name="connsiteX2" fmla="*/ 348343 w 1197429"/>
                      <a:gd name="connsiteY2" fmla="*/ 609600 h 840247"/>
                      <a:gd name="connsiteX3" fmla="*/ 370114 w 1197429"/>
                      <a:gd name="connsiteY3" fmla="*/ 195943 h 840247"/>
                      <a:gd name="connsiteX4" fmla="*/ 598714 w 1197429"/>
                      <a:gd name="connsiteY4" fmla="*/ 32657 h 840247"/>
                      <a:gd name="connsiteX5" fmla="*/ 1197429 w 1197429"/>
                      <a:gd name="connsiteY5" fmla="*/ 0 h 840247"/>
                      <a:gd name="connsiteX0" fmla="*/ 0 w 1214259"/>
                      <a:gd name="connsiteY0" fmla="*/ 844143 h 851306"/>
                      <a:gd name="connsiteX1" fmla="*/ 278087 w 1214259"/>
                      <a:gd name="connsiteY1" fmla="*/ 816429 h 851306"/>
                      <a:gd name="connsiteX2" fmla="*/ 365173 w 1214259"/>
                      <a:gd name="connsiteY2" fmla="*/ 609600 h 851306"/>
                      <a:gd name="connsiteX3" fmla="*/ 386944 w 1214259"/>
                      <a:gd name="connsiteY3" fmla="*/ 195943 h 851306"/>
                      <a:gd name="connsiteX4" fmla="*/ 615544 w 1214259"/>
                      <a:gd name="connsiteY4" fmla="*/ 32657 h 851306"/>
                      <a:gd name="connsiteX5" fmla="*/ 1214259 w 1214259"/>
                      <a:gd name="connsiteY5" fmla="*/ 0 h 851306"/>
                      <a:gd name="connsiteX0" fmla="*/ 0 w 1214259"/>
                      <a:gd name="connsiteY0" fmla="*/ 844143 h 844143"/>
                      <a:gd name="connsiteX1" fmla="*/ 278087 w 1214259"/>
                      <a:gd name="connsiteY1" fmla="*/ 816429 h 844143"/>
                      <a:gd name="connsiteX2" fmla="*/ 365173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  <a:gd name="connsiteX0" fmla="*/ 0 w 1214259"/>
                      <a:gd name="connsiteY0" fmla="*/ 844143 h 844143"/>
                      <a:gd name="connsiteX1" fmla="*/ 255648 w 1214259"/>
                      <a:gd name="connsiteY1" fmla="*/ 799600 h 844143"/>
                      <a:gd name="connsiteX2" fmla="*/ 365173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  <a:gd name="connsiteX0" fmla="*/ 0 w 1214259"/>
                      <a:gd name="connsiteY0" fmla="*/ 844143 h 844143"/>
                      <a:gd name="connsiteX1" fmla="*/ 255648 w 1214259"/>
                      <a:gd name="connsiteY1" fmla="*/ 799600 h 844143"/>
                      <a:gd name="connsiteX2" fmla="*/ 353954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4259" h="844143">
                        <a:moveTo>
                          <a:pt x="0" y="844143"/>
                        </a:moveTo>
                        <a:cubicBezTo>
                          <a:pt x="146478" y="840014"/>
                          <a:pt x="196656" y="838691"/>
                          <a:pt x="255648" y="799600"/>
                        </a:cubicBezTo>
                        <a:cubicBezTo>
                          <a:pt x="314640" y="760510"/>
                          <a:pt x="332071" y="710210"/>
                          <a:pt x="353954" y="609600"/>
                        </a:cubicBezTo>
                        <a:cubicBezTo>
                          <a:pt x="375837" y="508991"/>
                          <a:pt x="343346" y="292100"/>
                          <a:pt x="386944" y="195943"/>
                        </a:cubicBezTo>
                        <a:cubicBezTo>
                          <a:pt x="430542" y="99786"/>
                          <a:pt x="477658" y="65314"/>
                          <a:pt x="615544" y="32657"/>
                        </a:cubicBezTo>
                        <a:cubicBezTo>
                          <a:pt x="753430" y="0"/>
                          <a:pt x="983844" y="0"/>
                          <a:pt x="1214259" y="0"/>
                        </a:cubicBezTo>
                      </a:path>
                    </a:pathLst>
                  </a:custGeom>
                  <a:noFill/>
                  <a:ln w="31750" cap="flat" cmpd="sng" algn="ctr">
                    <a:solidFill>
                      <a:srgbClr val="1D86C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Helvetica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7" name="TextBox 16"/>
              <p:cNvSpPr txBox="1"/>
              <p:nvPr/>
            </p:nvSpPr>
            <p:spPr>
              <a:xfrm>
                <a:off x="4140934" y="3195081"/>
                <a:ext cx="956289" cy="45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Protons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295205" y="3200399"/>
                <a:ext cx="1090560" cy="45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Neutrons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924865" y="3192933"/>
                <a:ext cx="956289" cy="45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Protons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120912" y="3184787"/>
                <a:ext cx="1090560" cy="45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Neutrons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583023" y="1779836"/>
                <a:ext cx="1861245" cy="755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Toward neutron drip-line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7001046" y="2248899"/>
              <a:ext cx="948270" cy="928520"/>
            </a:xfrm>
            <a:custGeom>
              <a:avLst/>
              <a:gdLst>
                <a:gd name="connsiteX0" fmla="*/ 0 w 1273629"/>
                <a:gd name="connsiteY0" fmla="*/ 679689 h 1267518"/>
                <a:gd name="connsiteX1" fmla="*/ 413657 w 1273629"/>
                <a:gd name="connsiteY1" fmla="*/ 679689 h 1267518"/>
                <a:gd name="connsiteX2" fmla="*/ 489857 w 1273629"/>
                <a:gd name="connsiteY2" fmla="*/ 679689 h 1267518"/>
                <a:gd name="connsiteX3" fmla="*/ 620486 w 1273629"/>
                <a:gd name="connsiteY3" fmla="*/ 657918 h 1267518"/>
                <a:gd name="connsiteX4" fmla="*/ 664029 w 1273629"/>
                <a:gd name="connsiteY4" fmla="*/ 483747 h 1267518"/>
                <a:gd name="connsiteX5" fmla="*/ 685800 w 1273629"/>
                <a:gd name="connsiteY5" fmla="*/ 102747 h 1267518"/>
                <a:gd name="connsiteX6" fmla="*/ 740229 w 1273629"/>
                <a:gd name="connsiteY6" fmla="*/ 80975 h 1267518"/>
                <a:gd name="connsiteX7" fmla="*/ 881743 w 1273629"/>
                <a:gd name="connsiteY7" fmla="*/ 1060689 h 1267518"/>
                <a:gd name="connsiteX8" fmla="*/ 1273629 w 1273629"/>
                <a:gd name="connsiteY8" fmla="*/ 1267518 h 1267518"/>
                <a:gd name="connsiteX0" fmla="*/ 0 w 1273629"/>
                <a:gd name="connsiteY0" fmla="*/ 679689 h 1267518"/>
                <a:gd name="connsiteX1" fmla="*/ 324105 w 1273629"/>
                <a:gd name="connsiteY1" fmla="*/ 628517 h 1267518"/>
                <a:gd name="connsiteX2" fmla="*/ 489857 w 1273629"/>
                <a:gd name="connsiteY2" fmla="*/ 679689 h 1267518"/>
                <a:gd name="connsiteX3" fmla="*/ 620486 w 1273629"/>
                <a:gd name="connsiteY3" fmla="*/ 657918 h 1267518"/>
                <a:gd name="connsiteX4" fmla="*/ 664029 w 1273629"/>
                <a:gd name="connsiteY4" fmla="*/ 483747 h 1267518"/>
                <a:gd name="connsiteX5" fmla="*/ 685800 w 1273629"/>
                <a:gd name="connsiteY5" fmla="*/ 102747 h 1267518"/>
                <a:gd name="connsiteX6" fmla="*/ 740229 w 1273629"/>
                <a:gd name="connsiteY6" fmla="*/ 80975 h 1267518"/>
                <a:gd name="connsiteX7" fmla="*/ 881743 w 1273629"/>
                <a:gd name="connsiteY7" fmla="*/ 1060689 h 1267518"/>
                <a:gd name="connsiteX8" fmla="*/ 1273629 w 1273629"/>
                <a:gd name="connsiteY8" fmla="*/ 1267518 h 1267518"/>
                <a:gd name="connsiteX0" fmla="*/ 0 w 1273629"/>
                <a:gd name="connsiteY0" fmla="*/ 679689 h 1267518"/>
                <a:gd name="connsiteX1" fmla="*/ 324105 w 1273629"/>
                <a:gd name="connsiteY1" fmla="*/ 628517 h 1267518"/>
                <a:gd name="connsiteX2" fmla="*/ 489857 w 1273629"/>
                <a:gd name="connsiteY2" fmla="*/ 564551 h 1267518"/>
                <a:gd name="connsiteX3" fmla="*/ 620486 w 1273629"/>
                <a:gd name="connsiteY3" fmla="*/ 657918 h 1267518"/>
                <a:gd name="connsiteX4" fmla="*/ 664029 w 1273629"/>
                <a:gd name="connsiteY4" fmla="*/ 483747 h 1267518"/>
                <a:gd name="connsiteX5" fmla="*/ 685800 w 1273629"/>
                <a:gd name="connsiteY5" fmla="*/ 102747 h 1267518"/>
                <a:gd name="connsiteX6" fmla="*/ 740229 w 1273629"/>
                <a:gd name="connsiteY6" fmla="*/ 80975 h 1267518"/>
                <a:gd name="connsiteX7" fmla="*/ 881743 w 1273629"/>
                <a:gd name="connsiteY7" fmla="*/ 1060689 h 1267518"/>
                <a:gd name="connsiteX8" fmla="*/ 1273629 w 1273629"/>
                <a:gd name="connsiteY8" fmla="*/ 1267518 h 1267518"/>
                <a:gd name="connsiteX0" fmla="*/ 0 w 1273629"/>
                <a:gd name="connsiteY0" fmla="*/ 679689 h 1267518"/>
                <a:gd name="connsiteX1" fmla="*/ 324105 w 1273629"/>
                <a:gd name="connsiteY1" fmla="*/ 628517 h 1267518"/>
                <a:gd name="connsiteX2" fmla="*/ 489857 w 1273629"/>
                <a:gd name="connsiteY2" fmla="*/ 564551 h 1267518"/>
                <a:gd name="connsiteX3" fmla="*/ 543728 w 1273629"/>
                <a:gd name="connsiteY3" fmla="*/ 466021 h 1267518"/>
                <a:gd name="connsiteX4" fmla="*/ 664029 w 1273629"/>
                <a:gd name="connsiteY4" fmla="*/ 483747 h 1267518"/>
                <a:gd name="connsiteX5" fmla="*/ 685800 w 1273629"/>
                <a:gd name="connsiteY5" fmla="*/ 102747 h 1267518"/>
                <a:gd name="connsiteX6" fmla="*/ 740229 w 1273629"/>
                <a:gd name="connsiteY6" fmla="*/ 80975 h 1267518"/>
                <a:gd name="connsiteX7" fmla="*/ 881743 w 1273629"/>
                <a:gd name="connsiteY7" fmla="*/ 1060689 h 1267518"/>
                <a:gd name="connsiteX8" fmla="*/ 1273629 w 1273629"/>
                <a:gd name="connsiteY8" fmla="*/ 1267518 h 1267518"/>
                <a:gd name="connsiteX0" fmla="*/ 0 w 1273629"/>
                <a:gd name="connsiteY0" fmla="*/ 672840 h 1260669"/>
                <a:gd name="connsiteX1" fmla="*/ 324105 w 1273629"/>
                <a:gd name="connsiteY1" fmla="*/ 621668 h 1260669"/>
                <a:gd name="connsiteX2" fmla="*/ 489857 w 1273629"/>
                <a:gd name="connsiteY2" fmla="*/ 557702 h 1260669"/>
                <a:gd name="connsiteX3" fmla="*/ 543728 w 1273629"/>
                <a:gd name="connsiteY3" fmla="*/ 459172 h 1260669"/>
                <a:gd name="connsiteX4" fmla="*/ 612856 w 1273629"/>
                <a:gd name="connsiteY4" fmla="*/ 310588 h 1260669"/>
                <a:gd name="connsiteX5" fmla="*/ 685800 w 1273629"/>
                <a:gd name="connsiteY5" fmla="*/ 95898 h 1260669"/>
                <a:gd name="connsiteX6" fmla="*/ 740229 w 1273629"/>
                <a:gd name="connsiteY6" fmla="*/ 74126 h 1260669"/>
                <a:gd name="connsiteX7" fmla="*/ 881743 w 1273629"/>
                <a:gd name="connsiteY7" fmla="*/ 1053840 h 1260669"/>
                <a:gd name="connsiteX8" fmla="*/ 1273629 w 1273629"/>
                <a:gd name="connsiteY8" fmla="*/ 1260669 h 1260669"/>
                <a:gd name="connsiteX0" fmla="*/ 0 w 1273629"/>
                <a:gd name="connsiteY0" fmla="*/ 672840 h 1260669"/>
                <a:gd name="connsiteX1" fmla="*/ 285726 w 1273629"/>
                <a:gd name="connsiteY1" fmla="*/ 544909 h 1260669"/>
                <a:gd name="connsiteX2" fmla="*/ 489857 w 1273629"/>
                <a:gd name="connsiteY2" fmla="*/ 557702 h 1260669"/>
                <a:gd name="connsiteX3" fmla="*/ 543728 w 1273629"/>
                <a:gd name="connsiteY3" fmla="*/ 459172 h 1260669"/>
                <a:gd name="connsiteX4" fmla="*/ 612856 w 1273629"/>
                <a:gd name="connsiteY4" fmla="*/ 310588 h 1260669"/>
                <a:gd name="connsiteX5" fmla="*/ 685800 w 1273629"/>
                <a:gd name="connsiteY5" fmla="*/ 95898 h 1260669"/>
                <a:gd name="connsiteX6" fmla="*/ 740229 w 1273629"/>
                <a:gd name="connsiteY6" fmla="*/ 74126 h 1260669"/>
                <a:gd name="connsiteX7" fmla="*/ 881743 w 1273629"/>
                <a:gd name="connsiteY7" fmla="*/ 1053840 h 1260669"/>
                <a:gd name="connsiteX8" fmla="*/ 1273629 w 1273629"/>
                <a:gd name="connsiteY8" fmla="*/ 1260669 h 1260669"/>
                <a:gd name="connsiteX0" fmla="*/ 0 w 1273629"/>
                <a:gd name="connsiteY0" fmla="*/ 677439 h 1265268"/>
                <a:gd name="connsiteX1" fmla="*/ 285726 w 1273629"/>
                <a:gd name="connsiteY1" fmla="*/ 549508 h 1265268"/>
                <a:gd name="connsiteX2" fmla="*/ 489857 w 1273629"/>
                <a:gd name="connsiteY2" fmla="*/ 562301 h 1265268"/>
                <a:gd name="connsiteX3" fmla="*/ 543728 w 1273629"/>
                <a:gd name="connsiteY3" fmla="*/ 463771 h 1265268"/>
                <a:gd name="connsiteX4" fmla="*/ 612856 w 1273629"/>
                <a:gd name="connsiteY4" fmla="*/ 315187 h 1265268"/>
                <a:gd name="connsiteX5" fmla="*/ 647421 w 1273629"/>
                <a:gd name="connsiteY5" fmla="*/ 87704 h 1265268"/>
                <a:gd name="connsiteX6" fmla="*/ 740229 w 1273629"/>
                <a:gd name="connsiteY6" fmla="*/ 78725 h 1265268"/>
                <a:gd name="connsiteX7" fmla="*/ 881743 w 1273629"/>
                <a:gd name="connsiteY7" fmla="*/ 1058439 h 1265268"/>
                <a:gd name="connsiteX8" fmla="*/ 1273629 w 1273629"/>
                <a:gd name="connsiteY8" fmla="*/ 1265268 h 1265268"/>
                <a:gd name="connsiteX0" fmla="*/ 0 w 1273629"/>
                <a:gd name="connsiteY0" fmla="*/ 675857 h 1263686"/>
                <a:gd name="connsiteX1" fmla="*/ 285726 w 1273629"/>
                <a:gd name="connsiteY1" fmla="*/ 547926 h 1263686"/>
                <a:gd name="connsiteX2" fmla="*/ 489857 w 1273629"/>
                <a:gd name="connsiteY2" fmla="*/ 560719 h 1263686"/>
                <a:gd name="connsiteX3" fmla="*/ 543728 w 1273629"/>
                <a:gd name="connsiteY3" fmla="*/ 462189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85726 w 1273629"/>
                <a:gd name="connsiteY1" fmla="*/ 547926 h 1263686"/>
                <a:gd name="connsiteX2" fmla="*/ 489857 w 1273629"/>
                <a:gd name="connsiteY2" fmla="*/ 560719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85726 w 1273629"/>
                <a:gd name="connsiteY1" fmla="*/ 547926 h 1263686"/>
                <a:gd name="connsiteX2" fmla="*/ 323547 w 1273629"/>
                <a:gd name="connsiteY2" fmla="*/ 496754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195312 w 1273629"/>
                <a:gd name="connsiteY1" fmla="*/ 585599 h 1263686"/>
                <a:gd name="connsiteX2" fmla="*/ 323547 w 1273629"/>
                <a:gd name="connsiteY2" fmla="*/ 496754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195312 w 1273629"/>
                <a:gd name="connsiteY1" fmla="*/ 585599 h 1263686"/>
                <a:gd name="connsiteX2" fmla="*/ 346151 w 1273629"/>
                <a:gd name="connsiteY2" fmla="*/ 496754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17917 w 1273629"/>
                <a:gd name="connsiteY1" fmla="*/ 608202 h 1263686"/>
                <a:gd name="connsiteX2" fmla="*/ 346151 w 1273629"/>
                <a:gd name="connsiteY2" fmla="*/ 496754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17917 w 1273629"/>
                <a:gd name="connsiteY1" fmla="*/ 608202 h 1263686"/>
                <a:gd name="connsiteX2" fmla="*/ 346151 w 1273629"/>
                <a:gd name="connsiteY2" fmla="*/ 496754 h 1263686"/>
                <a:gd name="connsiteX3" fmla="*/ 452763 w 1273629"/>
                <a:gd name="connsiteY3" fmla="*/ 426085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17917 w 1273629"/>
                <a:gd name="connsiteY1" fmla="*/ 608202 h 1263686"/>
                <a:gd name="connsiteX2" fmla="*/ 346151 w 1273629"/>
                <a:gd name="connsiteY2" fmla="*/ 496754 h 1263686"/>
                <a:gd name="connsiteX3" fmla="*/ 452763 w 1273629"/>
                <a:gd name="connsiteY3" fmla="*/ 426085 h 1263686"/>
                <a:gd name="connsiteX4" fmla="*/ 542926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17917 w 1273629"/>
                <a:gd name="connsiteY1" fmla="*/ 608202 h 1263686"/>
                <a:gd name="connsiteX2" fmla="*/ 368754 w 1273629"/>
                <a:gd name="connsiteY2" fmla="*/ 519357 h 1263686"/>
                <a:gd name="connsiteX3" fmla="*/ 452763 w 1273629"/>
                <a:gd name="connsiteY3" fmla="*/ 426085 h 1263686"/>
                <a:gd name="connsiteX4" fmla="*/ 542926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83617 h 1271446"/>
                <a:gd name="connsiteX1" fmla="*/ 217917 w 1273629"/>
                <a:gd name="connsiteY1" fmla="*/ 615962 h 1271446"/>
                <a:gd name="connsiteX2" fmla="*/ 368754 w 1273629"/>
                <a:gd name="connsiteY2" fmla="*/ 527117 h 1271446"/>
                <a:gd name="connsiteX3" fmla="*/ 452763 w 1273629"/>
                <a:gd name="connsiteY3" fmla="*/ 433845 h 1271446"/>
                <a:gd name="connsiteX4" fmla="*/ 542926 w 1273629"/>
                <a:gd name="connsiteY4" fmla="*/ 282986 h 1271446"/>
                <a:gd name="connsiteX5" fmla="*/ 633925 w 1273629"/>
                <a:gd name="connsiteY5" fmla="*/ 73638 h 1271446"/>
                <a:gd name="connsiteX6" fmla="*/ 740229 w 1273629"/>
                <a:gd name="connsiteY6" fmla="*/ 84903 h 1271446"/>
                <a:gd name="connsiteX7" fmla="*/ 881743 w 1273629"/>
                <a:gd name="connsiteY7" fmla="*/ 1064617 h 1271446"/>
                <a:gd name="connsiteX8" fmla="*/ 1273629 w 1273629"/>
                <a:gd name="connsiteY8" fmla="*/ 1271446 h 1271446"/>
                <a:gd name="connsiteX0" fmla="*/ 0 w 1273629"/>
                <a:gd name="connsiteY0" fmla="*/ 653568 h 1241397"/>
                <a:gd name="connsiteX1" fmla="*/ 217917 w 1273629"/>
                <a:gd name="connsiteY1" fmla="*/ 585913 h 1241397"/>
                <a:gd name="connsiteX2" fmla="*/ 368754 w 1273629"/>
                <a:gd name="connsiteY2" fmla="*/ 497068 h 1241397"/>
                <a:gd name="connsiteX3" fmla="*/ 452763 w 1273629"/>
                <a:gd name="connsiteY3" fmla="*/ 403796 h 1241397"/>
                <a:gd name="connsiteX4" fmla="*/ 542926 w 1273629"/>
                <a:gd name="connsiteY4" fmla="*/ 252937 h 1241397"/>
                <a:gd name="connsiteX5" fmla="*/ 600185 w 1273629"/>
                <a:gd name="connsiteY5" fmla="*/ 138061 h 1241397"/>
                <a:gd name="connsiteX6" fmla="*/ 740229 w 1273629"/>
                <a:gd name="connsiteY6" fmla="*/ 54854 h 1241397"/>
                <a:gd name="connsiteX7" fmla="*/ 881743 w 1273629"/>
                <a:gd name="connsiteY7" fmla="*/ 1034568 h 1241397"/>
                <a:gd name="connsiteX8" fmla="*/ 1273629 w 1273629"/>
                <a:gd name="connsiteY8" fmla="*/ 1241397 h 1241397"/>
                <a:gd name="connsiteX0" fmla="*/ 0 w 1273629"/>
                <a:gd name="connsiteY0" fmla="*/ 659274 h 1247103"/>
                <a:gd name="connsiteX1" fmla="*/ 217917 w 1273629"/>
                <a:gd name="connsiteY1" fmla="*/ 591619 h 1247103"/>
                <a:gd name="connsiteX2" fmla="*/ 368754 w 1273629"/>
                <a:gd name="connsiteY2" fmla="*/ 502774 h 1247103"/>
                <a:gd name="connsiteX3" fmla="*/ 452763 w 1273629"/>
                <a:gd name="connsiteY3" fmla="*/ 409502 h 1247103"/>
                <a:gd name="connsiteX4" fmla="*/ 542926 w 1273629"/>
                <a:gd name="connsiteY4" fmla="*/ 258643 h 1247103"/>
                <a:gd name="connsiteX5" fmla="*/ 600185 w 1273629"/>
                <a:gd name="connsiteY5" fmla="*/ 143767 h 1247103"/>
                <a:gd name="connsiteX6" fmla="*/ 740229 w 1273629"/>
                <a:gd name="connsiteY6" fmla="*/ 60560 h 1247103"/>
                <a:gd name="connsiteX7" fmla="*/ 881743 w 1273629"/>
                <a:gd name="connsiteY7" fmla="*/ 1040274 h 1247103"/>
                <a:gd name="connsiteX8" fmla="*/ 1273629 w 1273629"/>
                <a:gd name="connsiteY8" fmla="*/ 1247103 h 12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3629" h="1247103">
                  <a:moveTo>
                    <a:pt x="0" y="659274"/>
                  </a:moveTo>
                  <a:cubicBezTo>
                    <a:pt x="108035" y="642217"/>
                    <a:pt x="156458" y="617702"/>
                    <a:pt x="217917" y="591619"/>
                  </a:cubicBezTo>
                  <a:cubicBezTo>
                    <a:pt x="279376" y="565536"/>
                    <a:pt x="329613" y="533127"/>
                    <a:pt x="368754" y="502774"/>
                  </a:cubicBezTo>
                  <a:cubicBezTo>
                    <a:pt x="407895" y="472421"/>
                    <a:pt x="423734" y="450191"/>
                    <a:pt x="452763" y="409502"/>
                  </a:cubicBezTo>
                  <a:cubicBezTo>
                    <a:pt x="481792" y="368814"/>
                    <a:pt x="518356" y="302932"/>
                    <a:pt x="542926" y="258643"/>
                  </a:cubicBezTo>
                  <a:cubicBezTo>
                    <a:pt x="567496" y="214354"/>
                    <a:pt x="567301" y="210521"/>
                    <a:pt x="600185" y="143767"/>
                  </a:cubicBezTo>
                  <a:cubicBezTo>
                    <a:pt x="633069" y="77013"/>
                    <a:pt x="693303" y="-88858"/>
                    <a:pt x="740229" y="60560"/>
                  </a:cubicBezTo>
                  <a:cubicBezTo>
                    <a:pt x="787155" y="209978"/>
                    <a:pt x="792843" y="842517"/>
                    <a:pt x="881743" y="1040274"/>
                  </a:cubicBezTo>
                  <a:cubicBezTo>
                    <a:pt x="970643" y="1238031"/>
                    <a:pt x="1122136" y="1242567"/>
                    <a:pt x="1273629" y="1247103"/>
                  </a:cubicBezTo>
                </a:path>
              </a:pathLst>
            </a:custGeom>
            <a:noFill/>
            <a:ln w="31750" cap="flat" cmpd="sng" algn="ctr">
              <a:solidFill>
                <a:srgbClr val="1D86C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</p:grpSp>
      <p:sp>
        <p:nvSpPr>
          <p:cNvPr id="32" name="Title 2"/>
          <p:cNvSpPr txBox="1">
            <a:spLocks/>
          </p:cNvSpPr>
          <p:nvPr/>
        </p:nvSpPr>
        <p:spPr>
          <a:xfrm>
            <a:off x="1442419" y="274639"/>
            <a:ext cx="5941019" cy="506411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cap="all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/>
              <a:t>A </a:t>
            </a:r>
            <a:r>
              <a:rPr lang="en-US" sz="2000" b="1" u="sng" dirty="0"/>
              <a:t>quick</a:t>
            </a:r>
            <a:r>
              <a:rPr lang="en-US" sz="2000" b="1" dirty="0"/>
              <a:t> SM recap</a:t>
            </a:r>
          </a:p>
        </p:txBody>
      </p:sp>
    </p:spTree>
    <p:extLst>
      <p:ext uri="{BB962C8B-B14F-4D97-AF65-F5344CB8AC3E}">
        <p14:creationId xmlns:p14="http://schemas.microsoft.com/office/powerpoint/2010/main" val="83371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2926" y="2093205"/>
            <a:ext cx="2868129" cy="266608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Stretch the spherical SM to deformed shapes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Nilsson model</a:t>
            </a:r>
          </a:p>
          <a:p>
            <a:endParaRPr lang="en-US" sz="2000" dirty="0"/>
          </a:p>
          <a:p>
            <a:r>
              <a:rPr lang="en-US" sz="2000" dirty="0" smtClean="0"/>
              <a:t>Deformation splits the orbital </a:t>
            </a:r>
            <a:r>
              <a:rPr lang="en-US" sz="2000" dirty="0" err="1" smtClean="0"/>
              <a:t>substates</a:t>
            </a:r>
            <a:r>
              <a:rPr lang="en-US" sz="2000" dirty="0" smtClean="0"/>
              <a:t>, modifies shell gaps</a:t>
            </a:r>
            <a:endParaRPr lang="en-US" sz="2000" dirty="0"/>
          </a:p>
        </p:txBody>
      </p:sp>
      <p:pic>
        <p:nvPicPr>
          <p:cNvPr id="4" name="Picture 2" descr="http://ns.ph.liv.ac.uk/~esp/nuclear/WS/Nilss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260" y="1129994"/>
            <a:ext cx="3625000" cy="4466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thumb/b/b5/OblateSpheroid.PNG/240px-OblateSphero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786" y="5240095"/>
            <a:ext cx="633037" cy="535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le:ProlateSpheroi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8278" y="5139887"/>
            <a:ext cx="424231" cy="691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2918" y="5716539"/>
            <a:ext cx="1096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Oblate</a:t>
            </a:r>
          </a:p>
          <a:p>
            <a:pPr algn="ctr"/>
            <a:r>
              <a:rPr lang="en-US" sz="1600" dirty="0" smtClean="0">
                <a:latin typeface="Helvetica Light"/>
              </a:rPr>
              <a:t>“pancake”</a:t>
            </a:r>
            <a:endParaRPr lang="en-US" sz="1600" dirty="0">
              <a:latin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4" y="5808912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latin typeface="Helvetica Light"/>
              </a:rPr>
              <a:t>Prolate</a:t>
            </a:r>
            <a:endParaRPr lang="en-US" sz="1600" dirty="0" smtClean="0">
              <a:latin typeface="Helvetica Light"/>
            </a:endParaRPr>
          </a:p>
          <a:p>
            <a:pPr algn="ctr"/>
            <a:r>
              <a:rPr lang="en-US" sz="1600" dirty="0" smtClean="0">
                <a:latin typeface="Helvetica Light"/>
              </a:rPr>
              <a:t>“football”</a:t>
            </a:r>
            <a:endParaRPr lang="en-US" sz="1600" dirty="0">
              <a:latin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6647" y="6060710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Sphere</a:t>
            </a:r>
            <a:endParaRPr lang="en-US" sz="1600" dirty="0">
              <a:latin typeface="Helvetica Light"/>
            </a:endParaRPr>
          </a:p>
        </p:txBody>
      </p:sp>
      <p:pic>
        <p:nvPicPr>
          <p:cNvPr id="12" name="Picture 2" descr="http://upload.wikimedia.org/wikipedia/commons/thumb/b/b5/OblateSpheroid.PNG/240px-OblateSpheroid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489" y="5472558"/>
            <a:ext cx="612648" cy="63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80938" y="630447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Helvetica Light"/>
              </a:rPr>
              <a:t>“football”??</a:t>
            </a:r>
            <a:endParaRPr lang="en-US" sz="1600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2772" y="6069701"/>
            <a:ext cx="13244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Helvetica Light"/>
              </a:rPr>
              <a:t>“rugby ball”?</a:t>
            </a:r>
            <a:endParaRPr lang="en-US" sz="1600" dirty="0">
              <a:solidFill>
                <a:srgbClr val="0070C0"/>
              </a:solidFill>
              <a:latin typeface="Helvetica Light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1442419" y="274639"/>
            <a:ext cx="5941019" cy="506411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cap="all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/>
              <a:t>A </a:t>
            </a:r>
            <a:r>
              <a:rPr lang="en-US" sz="2000" b="1" u="sng" dirty="0"/>
              <a:t>quick</a:t>
            </a:r>
            <a:r>
              <a:rPr lang="en-US" sz="2000" b="1" dirty="0"/>
              <a:t> SM recap</a:t>
            </a:r>
          </a:p>
        </p:txBody>
      </p:sp>
    </p:spTree>
    <p:extLst>
      <p:ext uri="{BB962C8B-B14F-4D97-AF65-F5344CB8AC3E}">
        <p14:creationId xmlns:p14="http://schemas.microsoft.com/office/powerpoint/2010/main" val="41754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68780" y="484843"/>
            <a:ext cx="3632020" cy="923330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defTabSz="923925">
              <a:tabLst>
                <a:tab pos="727075" algn="l"/>
                <a:tab pos="3794125" algn="l"/>
                <a:tab pos="4389438" algn="l"/>
                <a:tab pos="5121275" algn="l"/>
                <a:tab pos="5853113" algn="l"/>
                <a:tab pos="6584950" algn="l"/>
                <a:tab pos="73152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827088" indent="-317500" defTabSz="923925">
              <a:tabLst>
                <a:tab pos="727075" algn="l"/>
                <a:tab pos="3794125" algn="l"/>
                <a:tab pos="4389438" algn="l"/>
                <a:tab pos="5121275" algn="l"/>
                <a:tab pos="5853113" algn="l"/>
                <a:tab pos="6584950" algn="l"/>
                <a:tab pos="73152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73175" indent="-254000" defTabSz="923925">
              <a:tabLst>
                <a:tab pos="727075" algn="l"/>
                <a:tab pos="3794125" algn="l"/>
                <a:tab pos="4389438" algn="l"/>
                <a:tab pos="5121275" algn="l"/>
                <a:tab pos="5853113" algn="l"/>
                <a:tab pos="6584950" algn="l"/>
                <a:tab pos="73152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82763" indent="-254000" defTabSz="923925">
              <a:tabLst>
                <a:tab pos="727075" algn="l"/>
                <a:tab pos="3794125" algn="l"/>
                <a:tab pos="4389438" algn="l"/>
                <a:tab pos="5121275" algn="l"/>
                <a:tab pos="5853113" algn="l"/>
                <a:tab pos="6584950" algn="l"/>
                <a:tab pos="73152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92350" indent="-254000" defTabSz="923925">
              <a:tabLst>
                <a:tab pos="727075" algn="l"/>
                <a:tab pos="3794125" algn="l"/>
                <a:tab pos="4389438" algn="l"/>
                <a:tab pos="5121275" algn="l"/>
                <a:tab pos="5853113" algn="l"/>
                <a:tab pos="6584950" algn="l"/>
                <a:tab pos="73152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495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3794125" algn="l"/>
                <a:tab pos="4389438" algn="l"/>
                <a:tab pos="5121275" algn="l"/>
                <a:tab pos="5853113" algn="l"/>
                <a:tab pos="6584950" algn="l"/>
                <a:tab pos="73152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067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3794125" algn="l"/>
                <a:tab pos="4389438" algn="l"/>
                <a:tab pos="5121275" algn="l"/>
                <a:tab pos="5853113" algn="l"/>
                <a:tab pos="6584950" algn="l"/>
                <a:tab pos="73152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639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3794125" algn="l"/>
                <a:tab pos="4389438" algn="l"/>
                <a:tab pos="5121275" algn="l"/>
                <a:tab pos="5853113" algn="l"/>
                <a:tab pos="6584950" algn="l"/>
                <a:tab pos="73152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211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3794125" algn="l"/>
                <a:tab pos="4389438" algn="l"/>
                <a:tab pos="5121275" algn="l"/>
                <a:tab pos="5853113" algn="l"/>
                <a:tab pos="6584950" algn="l"/>
                <a:tab pos="73152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buClr>
                <a:srgbClr val="000000"/>
              </a:buClr>
              <a:buSzPct val="33000"/>
              <a:buFont typeface="StarBats" charset="0"/>
              <a:buNone/>
            </a:pPr>
            <a:r>
              <a:rPr lang="en-GB" sz="2000" dirty="0" smtClean="0">
                <a:latin typeface="+mn-lt"/>
                <a:cs typeface="Helvetica Light"/>
              </a:rPr>
              <a:t>What might we expect to observe?</a:t>
            </a:r>
          </a:p>
          <a:p>
            <a:pPr algn="ctr" eaLnBrk="0" hangingPunct="0">
              <a:buClr>
                <a:srgbClr val="000000"/>
              </a:buClr>
              <a:buSzPct val="33000"/>
              <a:buFont typeface="StarBats" charset="0"/>
              <a:buNone/>
            </a:pPr>
            <a:endParaRPr lang="en-GB" sz="2000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Helvetica Light"/>
            </a:endParaRPr>
          </a:p>
          <a:p>
            <a:pPr algn="ctr" eaLnBrk="0" hangingPunct="0">
              <a:buClr>
                <a:srgbClr val="000000"/>
              </a:buClr>
              <a:buSzPct val="33000"/>
              <a:buFont typeface="StarBats" charset="0"/>
              <a:buNone/>
            </a:pPr>
            <a:r>
              <a:rPr lang="en-GB" sz="2000" dirty="0" smtClean="0">
                <a:latin typeface="+mn-lt"/>
                <a:cs typeface="Helvetica Light"/>
              </a:rPr>
              <a:t>Level schemes…two extremes:</a:t>
            </a:r>
            <a:endParaRPr lang="en-GB" sz="2000" dirty="0">
              <a:latin typeface="+mn-lt"/>
              <a:cs typeface="Helvetica Ligh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412" y="1614580"/>
            <a:ext cx="4539826" cy="476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715001" y="5658077"/>
            <a:ext cx="3200400" cy="338554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defTabSz="923925">
              <a:tabLst>
                <a:tab pos="727075" algn="l"/>
                <a:tab pos="731838" algn="l"/>
                <a:tab pos="1462088" algn="l"/>
                <a:tab pos="2195513" algn="l"/>
                <a:tab pos="292735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827088" indent="-317500" defTabSz="923925">
              <a:tabLst>
                <a:tab pos="727075" algn="l"/>
                <a:tab pos="731838" algn="l"/>
                <a:tab pos="1462088" algn="l"/>
                <a:tab pos="2195513" algn="l"/>
                <a:tab pos="292735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73175" indent="-254000" defTabSz="923925">
              <a:tabLst>
                <a:tab pos="727075" algn="l"/>
                <a:tab pos="731838" algn="l"/>
                <a:tab pos="1462088" algn="l"/>
                <a:tab pos="2195513" algn="l"/>
                <a:tab pos="292735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82763" indent="-254000" defTabSz="923925">
              <a:tabLst>
                <a:tab pos="727075" algn="l"/>
                <a:tab pos="731838" algn="l"/>
                <a:tab pos="1462088" algn="l"/>
                <a:tab pos="2195513" algn="l"/>
                <a:tab pos="292735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92350" indent="-254000" defTabSz="923925">
              <a:tabLst>
                <a:tab pos="727075" algn="l"/>
                <a:tab pos="731838" algn="l"/>
                <a:tab pos="1462088" algn="l"/>
                <a:tab pos="2195513" algn="l"/>
                <a:tab pos="292735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495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731838" algn="l"/>
                <a:tab pos="1462088" algn="l"/>
                <a:tab pos="2195513" algn="l"/>
                <a:tab pos="292735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067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731838" algn="l"/>
                <a:tab pos="1462088" algn="l"/>
                <a:tab pos="2195513" algn="l"/>
                <a:tab pos="292735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639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731838" algn="l"/>
                <a:tab pos="1462088" algn="l"/>
                <a:tab pos="2195513" algn="l"/>
                <a:tab pos="292735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211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731838" algn="l"/>
                <a:tab pos="1462088" algn="l"/>
                <a:tab pos="2195513" algn="l"/>
                <a:tab pos="292735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buClr>
                <a:srgbClr val="000000"/>
              </a:buClr>
              <a:buSzPct val="49000"/>
              <a:buFont typeface="StarBats" charset="0"/>
              <a:buNone/>
            </a:pPr>
            <a:r>
              <a:rPr lang="en-GB" sz="220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Helvetica Light"/>
              </a:rPr>
              <a:t>Single-Particle 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+mn-lt"/>
                <a:cs typeface="Helvetica Light"/>
              </a:rPr>
              <a:t>Alignment</a:t>
            </a:r>
            <a:endParaRPr lang="en-GB" sz="2200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Helvetica Ligh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38200" y="5658077"/>
            <a:ext cx="2151038" cy="338554"/>
          </a:xfrm>
          <a:prstGeom prst="rect">
            <a:avLst/>
          </a:prstGeom>
          <a:noFill/>
          <a:ln w="1836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defTabSz="923925">
              <a:tabLst>
                <a:tab pos="727075" algn="l"/>
                <a:tab pos="731838" algn="l"/>
                <a:tab pos="1462088" algn="l"/>
                <a:tab pos="219551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827088" indent="-317500" defTabSz="923925">
              <a:tabLst>
                <a:tab pos="727075" algn="l"/>
                <a:tab pos="731838" algn="l"/>
                <a:tab pos="1462088" algn="l"/>
                <a:tab pos="219551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73175" indent="-254000" defTabSz="923925">
              <a:tabLst>
                <a:tab pos="727075" algn="l"/>
                <a:tab pos="731838" algn="l"/>
                <a:tab pos="1462088" algn="l"/>
                <a:tab pos="219551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82763" indent="-254000" defTabSz="923925">
              <a:tabLst>
                <a:tab pos="727075" algn="l"/>
                <a:tab pos="731838" algn="l"/>
                <a:tab pos="1462088" algn="l"/>
                <a:tab pos="219551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292350" indent="-254000" defTabSz="923925">
              <a:tabLst>
                <a:tab pos="727075" algn="l"/>
                <a:tab pos="731838" algn="l"/>
                <a:tab pos="1462088" algn="l"/>
                <a:tab pos="219551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7495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731838" algn="l"/>
                <a:tab pos="1462088" algn="l"/>
                <a:tab pos="219551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2067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731838" algn="l"/>
                <a:tab pos="1462088" algn="l"/>
                <a:tab pos="219551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639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731838" algn="l"/>
                <a:tab pos="1462088" algn="l"/>
                <a:tab pos="219551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21150" indent="-254000" defTabSz="923925" fontAlgn="base">
              <a:spcBef>
                <a:spcPct val="0"/>
              </a:spcBef>
              <a:spcAft>
                <a:spcPct val="0"/>
              </a:spcAft>
              <a:tabLst>
                <a:tab pos="727075" algn="l"/>
                <a:tab pos="731838" algn="l"/>
                <a:tab pos="1462088" algn="l"/>
                <a:tab pos="2195513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buClr>
                <a:srgbClr val="000000"/>
              </a:buClr>
              <a:buSzPct val="49000"/>
              <a:buFont typeface="StarBats" charset="0"/>
              <a:buNone/>
            </a:pPr>
            <a:r>
              <a:rPr lang="en-GB" sz="2200" dirty="0">
                <a:solidFill>
                  <a:schemeClr val="accent2"/>
                </a:solidFill>
                <a:latin typeface="+mn-lt"/>
                <a:cs typeface="Helvetica Light"/>
              </a:rPr>
              <a:t>Collective Rotation</a:t>
            </a:r>
            <a:endParaRPr lang="en-GB" sz="2200" u="sng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Helvetica Light"/>
            </a:endParaRPr>
          </a:p>
        </p:txBody>
      </p:sp>
      <p:pic>
        <p:nvPicPr>
          <p:cNvPr id="9" name="Picture 9" descr="oblat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719072"/>
            <a:ext cx="1905000" cy="159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prolat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1841500" cy="159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37037" y="6204665"/>
            <a:ext cx="49084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HLC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8473" y="4076241"/>
            <a:ext cx="19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nucleons moving in concert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78170" y="6087657"/>
                <a:ext cx="1990610" cy="5878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70" y="6087657"/>
                <a:ext cx="1990610" cy="58785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957410" y="4076240"/>
            <a:ext cx="19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One/few nucleons involved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9832" y="6132840"/>
            <a:ext cx="2977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Recoupling of </a:t>
            </a:r>
            <a:r>
              <a:rPr lang="en-US" dirty="0" err="1" smtClean="0"/>
              <a:t>ang.mom</a:t>
            </a:r>
            <a:r>
              <a:rPr lang="en-US" dirty="0" smtClean="0"/>
              <a:t>. generates irregular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28" y="1097468"/>
            <a:ext cx="5164789" cy="1990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Single-particle excitations</a:t>
            </a:r>
          </a:p>
          <a:p>
            <a:r>
              <a:rPr lang="en-US" sz="2200" dirty="0" smtClean="0"/>
              <a:t>Levels can be associated with particular orbitals or couplings (configurations) of multiple nucleons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4639" y="6079841"/>
            <a:ext cx="49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/>
              </a:rPr>
              <a:t>7</a:t>
            </a:r>
            <a:r>
              <a:rPr lang="en-US" sz="1400" dirty="0" smtClean="0">
                <a:latin typeface="Helvetica Light"/>
              </a:rPr>
              <a:t>/2-</a:t>
            </a:r>
            <a:endParaRPr lang="en-US" sz="1400" dirty="0">
              <a:latin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4638" y="3842884"/>
            <a:ext cx="49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3/2-</a:t>
            </a:r>
            <a:endParaRPr lang="en-US" sz="1400" dirty="0">
              <a:latin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4639" y="3367795"/>
            <a:ext cx="5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3/2+</a:t>
            </a:r>
            <a:endParaRPr lang="en-US" sz="1400" dirty="0">
              <a:latin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4638" y="3161713"/>
            <a:ext cx="5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1/2+</a:t>
            </a:r>
            <a:endParaRPr lang="en-US" sz="1400" dirty="0">
              <a:latin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6124" y="4912533"/>
            <a:ext cx="788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 smtClean="0">
                <a:latin typeface="Helvetica Light"/>
              </a:rPr>
              <a:t>47</a:t>
            </a:r>
            <a:r>
              <a:rPr lang="en-US" sz="2000" b="1" dirty="0" smtClean="0">
                <a:latin typeface="Helvetica Light"/>
              </a:rPr>
              <a:t>Ca</a:t>
            </a:r>
            <a:endParaRPr lang="en-US" sz="2000" b="1" dirty="0">
              <a:latin typeface="Helvetica Light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44604" y="4028831"/>
            <a:ext cx="731520" cy="2237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501908" y="4916964"/>
            <a:ext cx="102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Light"/>
              </a:rPr>
              <a:t>2014 keV </a:t>
            </a:r>
            <a:endParaRPr lang="en-US" sz="1400" dirty="0">
              <a:solidFill>
                <a:schemeClr val="bg1"/>
              </a:solidFill>
              <a:latin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0192" y="3825111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0192" y="6062068"/>
            <a:ext cx="298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0</a:t>
            </a:r>
            <a:endParaRPr lang="en-US" sz="1600" dirty="0">
              <a:latin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0192" y="3272339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2578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0192" y="309657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2599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90192" y="2132215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3562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0192" y="164801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3999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90192" y="120416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4403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0192" y="750226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4811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7641860" y="3418187"/>
            <a:ext cx="219456" cy="610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260860" y="3388235"/>
            <a:ext cx="216478" cy="6236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70804" y="3554704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585 keV </a:t>
            </a:r>
            <a:endParaRPr lang="en-US" sz="1200" dirty="0">
              <a:latin typeface="Helvetica Light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7141918" y="3418186"/>
            <a:ext cx="45720" cy="28480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550925" y="4774499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2578/2599 keV </a:t>
            </a:r>
            <a:endParaRPr lang="en-US" sz="1400" dirty="0">
              <a:latin typeface="Helvetica Light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6882838" y="1834758"/>
            <a:ext cx="54864" cy="484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93129" y="1922969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437 keV </a:t>
            </a:r>
            <a:endParaRPr lang="en-US" sz="1200" dirty="0">
              <a:latin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554782" y="3550076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564 keV </a:t>
            </a:r>
            <a:endParaRPr lang="en-US" sz="1200" dirty="0">
              <a:latin typeface="Helvetica Light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6654004" y="1390907"/>
            <a:ext cx="45720" cy="44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6654004" y="932930"/>
            <a:ext cx="45720" cy="44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63148" y="1458942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404 keV </a:t>
            </a:r>
            <a:endParaRPr lang="en-US" sz="1200" dirty="0">
              <a:latin typeface="Helvetica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3148" y="1000965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408 keV </a:t>
            </a:r>
            <a:endParaRPr lang="en-US" sz="1200" dirty="0">
              <a:latin typeface="Helvetica Ligh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37592" y="936970"/>
            <a:ext cx="1760753" cy="5328818"/>
            <a:chOff x="2286000" y="948744"/>
            <a:chExt cx="1455953" cy="5328818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294153" y="627756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94153" y="4040605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286000" y="948744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286000" y="140268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286000" y="184653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286000" y="233073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86000" y="3400009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286000" y="3420184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Down Arrow 39"/>
          <p:cNvSpPr/>
          <p:nvPr/>
        </p:nvSpPr>
        <p:spPr>
          <a:xfrm>
            <a:off x="7035238" y="2318958"/>
            <a:ext cx="45719" cy="3947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6212370" y="4526528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3562 keV </a:t>
            </a:r>
            <a:endParaRPr lang="en-US" sz="1400" dirty="0">
              <a:latin typeface="Helvetica Light"/>
            </a:endParaRPr>
          </a:p>
        </p:txBody>
      </p:sp>
      <p:sp>
        <p:nvSpPr>
          <p:cNvPr id="42" name="Down Arrow 41"/>
          <p:cNvSpPr/>
          <p:nvPr/>
        </p:nvSpPr>
        <p:spPr>
          <a:xfrm flipH="1">
            <a:off x="6756168" y="1837813"/>
            <a:ext cx="50469" cy="4407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5907570" y="4547315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3999 keV</a:t>
            </a:r>
            <a:endParaRPr lang="en-US" sz="1400" dirty="0">
              <a:latin typeface="Helvetica Light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524013" y="3087841"/>
            <a:ext cx="17563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288485" y="2859241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2875</a:t>
            </a:r>
          </a:p>
        </p:txBody>
      </p:sp>
      <p:sp>
        <p:nvSpPr>
          <p:cNvPr id="46" name="Down Arrow 45"/>
          <p:cNvSpPr/>
          <p:nvPr/>
        </p:nvSpPr>
        <p:spPr>
          <a:xfrm flipH="1">
            <a:off x="7218118" y="3100193"/>
            <a:ext cx="45719" cy="92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68982" y="2580709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862 keV </a:t>
            </a:r>
            <a:endParaRPr lang="en-US" sz="1200" dirty="0">
              <a:latin typeface="Helvetica Light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147044" y="5409160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47044" y="480629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47044" y="464993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347755" y="5409160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47755" y="480629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347755" y="464993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347755" y="3959614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347755" y="3306064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440187" y="522449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5/2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39476" y="522449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5/2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39476" y="4649937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s</a:t>
            </a:r>
            <a:r>
              <a:rPr lang="en-US" baseline="-25000" dirty="0" smtClean="0">
                <a:latin typeface="Helvetica Light"/>
                <a:cs typeface="Helvetica Light"/>
              </a:rPr>
              <a:t>1/2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239476" y="441690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40187" y="4617671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s</a:t>
            </a:r>
            <a:r>
              <a:rPr lang="en-US" baseline="-25000" dirty="0" smtClean="0">
                <a:latin typeface="Helvetica Light"/>
                <a:cs typeface="Helvetica Light"/>
              </a:rPr>
              <a:t>1/2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40187" y="438463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40187" y="377494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f</a:t>
            </a:r>
            <a:r>
              <a:rPr lang="en-US" baseline="-25000" dirty="0" smtClean="0">
                <a:latin typeface="Helvetica Light"/>
                <a:cs typeface="Helvetica Light"/>
              </a:rPr>
              <a:t>7/2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40187" y="312139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p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47044" y="5958092"/>
            <a:ext cx="109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Protons</a:t>
            </a:r>
            <a:endParaRPr lang="en-US" sz="1600" dirty="0">
              <a:latin typeface="Helvetica Ligh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47755" y="5961656"/>
            <a:ext cx="109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Neutrons</a:t>
            </a:r>
            <a:endParaRPr lang="en-US" sz="1600" dirty="0">
              <a:latin typeface="Helvetica Light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3678055" y="3457974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28</a:t>
            </a:r>
            <a:endParaRPr lang="en-US" sz="1800" dirty="0">
              <a:latin typeface="Helvetica Light"/>
              <a:cs typeface="Helvetica Light"/>
            </a:endParaRPr>
          </a:p>
        </p:txBody>
      </p:sp>
      <p:sp>
        <p:nvSpPr>
          <p:cNvPr id="72" name="TextBox 71"/>
          <p:cNvSpPr txBox="1"/>
          <p:nvPr/>
        </p:nvSpPr>
        <p:spPr>
          <a:xfrm flipH="1">
            <a:off x="3678055" y="4144280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20</a:t>
            </a:r>
            <a:endParaRPr lang="en-US" sz="1800" dirty="0">
              <a:latin typeface="Helvetica Light"/>
              <a:cs typeface="Helvetica Light"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1468070" y="4144280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20</a:t>
            </a:r>
            <a:endParaRPr lang="en-US" sz="1800" dirty="0">
              <a:latin typeface="Helvetica Light"/>
              <a:cs typeface="Helvetica Light"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1468070" y="5455774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 Light"/>
                <a:cs typeface="Helvetica Light"/>
              </a:rPr>
              <a:t>8</a:t>
            </a:r>
            <a:endParaRPr lang="en-US" sz="1800" dirty="0">
              <a:latin typeface="Helvetica Light"/>
              <a:cs typeface="Helvetica Ligh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454415" y="4116970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678055" y="4116970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678055" y="3438313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526688" y="5483521"/>
            <a:ext cx="346292" cy="3462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1" name="TextBox 80"/>
          <p:cNvSpPr txBox="1"/>
          <p:nvPr/>
        </p:nvSpPr>
        <p:spPr>
          <a:xfrm flipH="1">
            <a:off x="3678055" y="5469189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 Light"/>
                <a:cs typeface="Helvetica Light"/>
              </a:rPr>
              <a:t>8</a:t>
            </a:r>
            <a:endParaRPr lang="en-US" sz="1800" dirty="0">
              <a:latin typeface="Helvetica Light"/>
              <a:cs typeface="Helvetica Light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736673" y="5496936"/>
            <a:ext cx="346292" cy="3462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1323736" y="5346262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1451698" y="5350317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1585648" y="53503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1713610" y="5354404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1838667" y="53503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1966629" y="5354404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1428766" y="45951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1562716" y="45951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1690678" y="4599236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1815735" y="45951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1564911" y="47475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1692873" y="4751636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3538041" y="5348457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3666003" y="5352512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3799953" y="53525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3927915" y="535659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4052972" y="53525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4180934" y="535659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3643071" y="45973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777021" y="45973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904983" y="460143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4030040" y="45973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3779216" y="47497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3907178" y="475383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3390031" y="3903222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3517993" y="3907277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3651943" y="390730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3779905" y="391136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3904962" y="390730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4032924" y="391136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4171669" y="391355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4310414" y="3915754"/>
            <a:ext cx="109512" cy="109512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cxnSp>
        <p:nvCxnSpPr>
          <p:cNvPr id="116" name="Straight Arrow Connector 115"/>
          <p:cNvCxnSpPr>
            <a:stCxn id="67" idx="2"/>
            <a:endCxn id="4" idx="1"/>
          </p:cNvCxnSpPr>
          <p:nvPr/>
        </p:nvCxnSpPr>
        <p:spPr>
          <a:xfrm>
            <a:off x="4883993" y="4144280"/>
            <a:ext cx="1160646" cy="20894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8007487" y="6425005"/>
            <a:ext cx="72039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KGL/HLC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533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4639" y="6079841"/>
            <a:ext cx="49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/>
              </a:rPr>
              <a:t>7</a:t>
            </a:r>
            <a:r>
              <a:rPr lang="en-US" sz="1400" dirty="0" smtClean="0">
                <a:latin typeface="Helvetica Light"/>
              </a:rPr>
              <a:t>/2-</a:t>
            </a:r>
            <a:endParaRPr lang="en-US" sz="1400" dirty="0">
              <a:latin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4638" y="3842884"/>
            <a:ext cx="49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3/2-</a:t>
            </a:r>
            <a:endParaRPr lang="en-US" sz="1400" dirty="0">
              <a:latin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4639" y="3367795"/>
            <a:ext cx="5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3/2+</a:t>
            </a:r>
            <a:endParaRPr lang="en-US" sz="1400" dirty="0">
              <a:latin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4638" y="3161713"/>
            <a:ext cx="5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1/2+</a:t>
            </a:r>
            <a:endParaRPr lang="en-US" sz="1400" dirty="0">
              <a:latin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6124" y="4912533"/>
            <a:ext cx="788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 smtClean="0">
                <a:latin typeface="Helvetica Light"/>
              </a:rPr>
              <a:t>47</a:t>
            </a:r>
            <a:r>
              <a:rPr lang="en-US" sz="2000" b="1" dirty="0" smtClean="0">
                <a:latin typeface="Helvetica Light"/>
              </a:rPr>
              <a:t>Ca</a:t>
            </a:r>
            <a:endParaRPr lang="en-US" sz="2000" b="1" dirty="0">
              <a:latin typeface="Helvetica Light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44604" y="4028831"/>
            <a:ext cx="731520" cy="2237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501908" y="4916964"/>
            <a:ext cx="102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Light"/>
              </a:rPr>
              <a:t>2014 keV </a:t>
            </a:r>
            <a:endParaRPr lang="en-US" sz="1400" dirty="0">
              <a:solidFill>
                <a:schemeClr val="bg1"/>
              </a:solidFill>
              <a:latin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0192" y="3825111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0192" y="6062068"/>
            <a:ext cx="298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0</a:t>
            </a:r>
            <a:endParaRPr lang="en-US" sz="1600" dirty="0">
              <a:latin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0192" y="3272339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2578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0192" y="309657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2599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90192" y="2132215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3562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0192" y="164801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3999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90192" y="120416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4403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0192" y="750226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4811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7641860" y="3418187"/>
            <a:ext cx="219456" cy="610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260860" y="3388235"/>
            <a:ext cx="216478" cy="6236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70804" y="3554704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585 keV </a:t>
            </a:r>
            <a:endParaRPr lang="en-US" sz="1200" dirty="0">
              <a:latin typeface="Helvetica Light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7141918" y="3418186"/>
            <a:ext cx="45720" cy="28480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550925" y="4774499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2578/2599 keV </a:t>
            </a:r>
            <a:endParaRPr lang="en-US" sz="1400" dirty="0">
              <a:latin typeface="Helvetica Light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6882838" y="1834758"/>
            <a:ext cx="54864" cy="484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93129" y="1922969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437 keV </a:t>
            </a:r>
            <a:endParaRPr lang="en-US" sz="1200" dirty="0">
              <a:latin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554782" y="3550076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564 keV </a:t>
            </a:r>
            <a:endParaRPr lang="en-US" sz="1200" dirty="0">
              <a:latin typeface="Helvetica Light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6654004" y="1390907"/>
            <a:ext cx="45720" cy="44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6654004" y="932930"/>
            <a:ext cx="45720" cy="44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63148" y="1458942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404 keV </a:t>
            </a:r>
            <a:endParaRPr lang="en-US" sz="1200" dirty="0">
              <a:latin typeface="Helvetica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3148" y="1000965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408 keV </a:t>
            </a:r>
            <a:endParaRPr lang="en-US" sz="1200" dirty="0">
              <a:latin typeface="Helvetica Ligh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37592" y="936970"/>
            <a:ext cx="1760753" cy="5328818"/>
            <a:chOff x="2286000" y="948744"/>
            <a:chExt cx="1455953" cy="5328818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294153" y="627756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94153" y="4040605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286000" y="948744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286000" y="140268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286000" y="184653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286000" y="233073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86000" y="3400009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286000" y="3420184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Down Arrow 39"/>
          <p:cNvSpPr/>
          <p:nvPr/>
        </p:nvSpPr>
        <p:spPr>
          <a:xfrm>
            <a:off x="7035238" y="2318958"/>
            <a:ext cx="45719" cy="3947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6212370" y="4526528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3562 keV </a:t>
            </a:r>
            <a:endParaRPr lang="en-US" sz="1400" dirty="0">
              <a:latin typeface="Helvetica Light"/>
            </a:endParaRPr>
          </a:p>
        </p:txBody>
      </p:sp>
      <p:sp>
        <p:nvSpPr>
          <p:cNvPr id="42" name="Down Arrow 41"/>
          <p:cNvSpPr/>
          <p:nvPr/>
        </p:nvSpPr>
        <p:spPr>
          <a:xfrm flipH="1">
            <a:off x="6756168" y="1837813"/>
            <a:ext cx="50469" cy="4407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5907570" y="4547315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3999 keV</a:t>
            </a:r>
            <a:endParaRPr lang="en-US" sz="1400" dirty="0">
              <a:latin typeface="Helvetica Light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524013" y="3087841"/>
            <a:ext cx="17563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288485" y="2859241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2875</a:t>
            </a:r>
          </a:p>
        </p:txBody>
      </p:sp>
      <p:sp>
        <p:nvSpPr>
          <p:cNvPr id="46" name="Down Arrow 45"/>
          <p:cNvSpPr/>
          <p:nvPr/>
        </p:nvSpPr>
        <p:spPr>
          <a:xfrm flipH="1">
            <a:off x="7218118" y="3100193"/>
            <a:ext cx="45719" cy="92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68982" y="2580709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862 keV </a:t>
            </a:r>
            <a:endParaRPr lang="en-US" sz="1200" dirty="0">
              <a:latin typeface="Helvetica Light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147044" y="5409160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47044" y="480629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47044" y="464993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347755" y="5409160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47755" y="480629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347755" y="464993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347755" y="3959614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347755" y="3306064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440187" y="522449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5/2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39476" y="522449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5/2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39476" y="4649937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s</a:t>
            </a:r>
            <a:r>
              <a:rPr lang="en-US" baseline="-25000" dirty="0" smtClean="0">
                <a:latin typeface="Helvetica Light"/>
                <a:cs typeface="Helvetica Light"/>
              </a:rPr>
              <a:t>1/2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239476" y="441690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40187" y="4617671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s</a:t>
            </a:r>
            <a:r>
              <a:rPr lang="en-US" baseline="-25000" dirty="0" smtClean="0">
                <a:latin typeface="Helvetica Light"/>
                <a:cs typeface="Helvetica Light"/>
              </a:rPr>
              <a:t>1/2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40187" y="438463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40187" y="377494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f</a:t>
            </a:r>
            <a:r>
              <a:rPr lang="en-US" baseline="-25000" dirty="0" smtClean="0">
                <a:latin typeface="Helvetica Light"/>
                <a:cs typeface="Helvetica Light"/>
              </a:rPr>
              <a:t>7/2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40187" y="312139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p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47044" y="5958092"/>
            <a:ext cx="109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Protons</a:t>
            </a:r>
            <a:endParaRPr lang="en-US" sz="1600" dirty="0">
              <a:latin typeface="Helvetica Ligh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47755" y="5961656"/>
            <a:ext cx="109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Neutrons</a:t>
            </a:r>
            <a:endParaRPr lang="en-US" sz="1600" dirty="0">
              <a:latin typeface="Helvetica Light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3678055" y="3457974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28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2" name="TextBox 71"/>
          <p:cNvSpPr txBox="1"/>
          <p:nvPr/>
        </p:nvSpPr>
        <p:spPr>
          <a:xfrm flipH="1">
            <a:off x="3678055" y="4144280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20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1468070" y="4144280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20</a:t>
            </a:r>
            <a:endParaRPr lang="en-US" sz="1800" dirty="0">
              <a:latin typeface="Helvetica Light"/>
              <a:cs typeface="Helvetica Light"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1468070" y="5455774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 Light"/>
                <a:cs typeface="Helvetica Light"/>
              </a:rPr>
              <a:t>8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454415" y="4116970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678055" y="4116970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678055" y="3438313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526688" y="5483521"/>
            <a:ext cx="346292" cy="3462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1" name="TextBox 80"/>
          <p:cNvSpPr txBox="1"/>
          <p:nvPr/>
        </p:nvSpPr>
        <p:spPr>
          <a:xfrm flipH="1">
            <a:off x="3678055" y="5469189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 Light"/>
                <a:cs typeface="Helvetica Light"/>
              </a:rPr>
              <a:t>8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736673" y="5496936"/>
            <a:ext cx="346292" cy="3462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1323736" y="5346262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1451698" y="5350317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1585648" y="53503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1713610" y="5354404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1838667" y="53503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1966629" y="5354404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1428766" y="45951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1562716" y="45951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1690678" y="4599236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1815735" y="45951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1564911" y="47475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1692873" y="4751636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3538041" y="5348457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3666003" y="5352512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3799953" y="53525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3927915" y="535659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4052972" y="53525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4180934" y="535659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3643071" y="45973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777021" y="45973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904983" y="460143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4030040" y="45973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3779216" y="47497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3907178" y="475383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3390031" y="3903222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3517993" y="3907277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3651943" y="390730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3779905" y="391136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3904962" y="390730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4032924" y="391136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3854709" y="3251308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4310414" y="3915754"/>
            <a:ext cx="109512" cy="109512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4968607" y="3367795"/>
            <a:ext cx="1076032" cy="66992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6" name="Oval 115"/>
          <p:cNvSpPr>
            <a:spLocks noChangeAspect="1"/>
          </p:cNvSpPr>
          <p:nvPr/>
        </p:nvSpPr>
        <p:spPr>
          <a:xfrm>
            <a:off x="4167706" y="3909099"/>
            <a:ext cx="109512" cy="109512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7" name="Content Placeholder 2"/>
          <p:cNvSpPr>
            <a:spLocks noGrp="1"/>
          </p:cNvSpPr>
          <p:nvPr>
            <p:ph idx="1"/>
          </p:nvPr>
        </p:nvSpPr>
        <p:spPr>
          <a:xfrm>
            <a:off x="470428" y="1097468"/>
            <a:ext cx="5164789" cy="1990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Single-particle excitations</a:t>
            </a:r>
          </a:p>
          <a:p>
            <a:r>
              <a:rPr lang="en-US" sz="2200" dirty="0" smtClean="0"/>
              <a:t>Levels can be associated with particular orbitals or couplings (configurations) of multiple nucleons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007487" y="6425005"/>
            <a:ext cx="72039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KGL/HLC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830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4639" y="6079841"/>
            <a:ext cx="49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/>
              </a:rPr>
              <a:t>7</a:t>
            </a:r>
            <a:r>
              <a:rPr lang="en-US" sz="1400" dirty="0" smtClean="0">
                <a:latin typeface="Helvetica Light"/>
              </a:rPr>
              <a:t>/2-</a:t>
            </a:r>
            <a:endParaRPr lang="en-US" sz="1400" dirty="0">
              <a:latin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4638" y="3842884"/>
            <a:ext cx="49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3/2-</a:t>
            </a:r>
            <a:endParaRPr lang="en-US" sz="1400" dirty="0">
              <a:latin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4639" y="3367795"/>
            <a:ext cx="5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3/2+</a:t>
            </a:r>
            <a:endParaRPr lang="en-US" sz="1400" dirty="0">
              <a:latin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4638" y="3161713"/>
            <a:ext cx="5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1/2+</a:t>
            </a:r>
            <a:endParaRPr lang="en-US" sz="1400" dirty="0">
              <a:latin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6124" y="4912533"/>
            <a:ext cx="788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 smtClean="0">
                <a:latin typeface="Helvetica Light"/>
              </a:rPr>
              <a:t>47</a:t>
            </a:r>
            <a:r>
              <a:rPr lang="en-US" sz="2000" b="1" dirty="0" smtClean="0">
                <a:latin typeface="Helvetica Light"/>
              </a:rPr>
              <a:t>Ca</a:t>
            </a:r>
            <a:endParaRPr lang="en-US" sz="2000" b="1" dirty="0">
              <a:latin typeface="Helvetica Light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44604" y="4028831"/>
            <a:ext cx="731520" cy="2237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501908" y="4916964"/>
            <a:ext cx="102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Light"/>
              </a:rPr>
              <a:t>2014 keV </a:t>
            </a:r>
            <a:endParaRPr lang="en-US" sz="1400" dirty="0">
              <a:solidFill>
                <a:schemeClr val="bg1"/>
              </a:solidFill>
              <a:latin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0192" y="3825111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0192" y="6062068"/>
            <a:ext cx="298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0</a:t>
            </a:r>
            <a:endParaRPr lang="en-US" sz="1600" dirty="0">
              <a:latin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0192" y="3272339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2578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0192" y="309657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2599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90192" y="2132215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3562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0192" y="164801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3999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90192" y="120416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4403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0192" y="750226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4811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7641860" y="3418187"/>
            <a:ext cx="219456" cy="610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260860" y="3388235"/>
            <a:ext cx="216478" cy="6236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70804" y="3554704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585 keV </a:t>
            </a:r>
            <a:endParaRPr lang="en-US" sz="1200" dirty="0">
              <a:latin typeface="Helvetica Light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7141918" y="3418186"/>
            <a:ext cx="45720" cy="28480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550925" y="4774499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2578/2599 keV </a:t>
            </a:r>
            <a:endParaRPr lang="en-US" sz="1400" dirty="0">
              <a:latin typeface="Helvetica Light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6882838" y="1834758"/>
            <a:ext cx="54864" cy="484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93129" y="1922969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437 keV </a:t>
            </a:r>
            <a:endParaRPr lang="en-US" sz="1200" dirty="0">
              <a:latin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554782" y="3550076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564 keV </a:t>
            </a:r>
            <a:endParaRPr lang="en-US" sz="1200" dirty="0">
              <a:latin typeface="Helvetica Light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6654004" y="1390907"/>
            <a:ext cx="45720" cy="44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6654004" y="932930"/>
            <a:ext cx="45720" cy="44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63148" y="1458942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404 keV </a:t>
            </a:r>
            <a:endParaRPr lang="en-US" sz="1200" dirty="0">
              <a:latin typeface="Helvetica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3148" y="1000965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408 keV </a:t>
            </a:r>
            <a:endParaRPr lang="en-US" sz="1200" dirty="0">
              <a:latin typeface="Helvetica Ligh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37592" y="936970"/>
            <a:ext cx="1760753" cy="5328818"/>
            <a:chOff x="2286000" y="948744"/>
            <a:chExt cx="1455953" cy="5328818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294153" y="627756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94153" y="4040605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286000" y="948744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286000" y="140268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286000" y="184653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286000" y="233073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86000" y="3400009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286000" y="3420184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Down Arrow 39"/>
          <p:cNvSpPr/>
          <p:nvPr/>
        </p:nvSpPr>
        <p:spPr>
          <a:xfrm>
            <a:off x="7035238" y="2318958"/>
            <a:ext cx="45719" cy="3947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6212370" y="4526528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3562 keV </a:t>
            </a:r>
            <a:endParaRPr lang="en-US" sz="1400" dirty="0">
              <a:latin typeface="Helvetica Light"/>
            </a:endParaRPr>
          </a:p>
        </p:txBody>
      </p:sp>
      <p:sp>
        <p:nvSpPr>
          <p:cNvPr id="42" name="Down Arrow 41"/>
          <p:cNvSpPr/>
          <p:nvPr/>
        </p:nvSpPr>
        <p:spPr>
          <a:xfrm flipH="1">
            <a:off x="6756168" y="1837813"/>
            <a:ext cx="50469" cy="4407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5907570" y="4547315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3999 keV</a:t>
            </a:r>
            <a:endParaRPr lang="en-US" sz="1400" dirty="0">
              <a:latin typeface="Helvetica Light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524013" y="3087841"/>
            <a:ext cx="17563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288485" y="2859241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2875</a:t>
            </a:r>
          </a:p>
        </p:txBody>
      </p:sp>
      <p:sp>
        <p:nvSpPr>
          <p:cNvPr id="46" name="Down Arrow 45"/>
          <p:cNvSpPr/>
          <p:nvPr/>
        </p:nvSpPr>
        <p:spPr>
          <a:xfrm flipH="1">
            <a:off x="7218118" y="3100193"/>
            <a:ext cx="45719" cy="92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68982" y="2580709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862 keV </a:t>
            </a:r>
            <a:endParaRPr lang="en-US" sz="1200" dirty="0">
              <a:latin typeface="Helvetica Light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147044" y="5409160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47044" y="480629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47044" y="464993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347755" y="5409160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47755" y="480629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347755" y="464993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347755" y="3959614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347755" y="3306064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440187" y="522449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5/2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39476" y="522449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5/2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39476" y="4649937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s</a:t>
            </a:r>
            <a:r>
              <a:rPr lang="en-US" baseline="-25000" dirty="0" smtClean="0">
                <a:latin typeface="Helvetica Light"/>
                <a:cs typeface="Helvetica Light"/>
              </a:rPr>
              <a:t>1/2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239476" y="441690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40187" y="4617671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s</a:t>
            </a:r>
            <a:r>
              <a:rPr lang="en-US" baseline="-25000" dirty="0" smtClean="0">
                <a:latin typeface="Helvetica Light"/>
                <a:cs typeface="Helvetica Light"/>
              </a:rPr>
              <a:t>1/2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40187" y="438463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40187" y="377494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f</a:t>
            </a:r>
            <a:r>
              <a:rPr lang="en-US" baseline="-25000" dirty="0" smtClean="0">
                <a:latin typeface="Helvetica Light"/>
                <a:cs typeface="Helvetica Light"/>
              </a:rPr>
              <a:t>7/2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40187" y="312139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p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47044" y="5958092"/>
            <a:ext cx="109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Protons</a:t>
            </a:r>
            <a:endParaRPr lang="en-US" sz="1600" dirty="0">
              <a:latin typeface="Helvetica Ligh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47755" y="5961656"/>
            <a:ext cx="109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Neutrons</a:t>
            </a:r>
            <a:endParaRPr lang="en-US" sz="1600" dirty="0">
              <a:latin typeface="Helvetica Light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3678055" y="3457974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28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2" name="TextBox 71"/>
          <p:cNvSpPr txBox="1"/>
          <p:nvPr/>
        </p:nvSpPr>
        <p:spPr>
          <a:xfrm flipH="1">
            <a:off x="3678055" y="4144280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20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1468070" y="4144280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20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1468070" y="5455774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 Light"/>
                <a:cs typeface="Helvetica Light"/>
              </a:rPr>
              <a:t>8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454415" y="4116970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678055" y="4116970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678055" y="3438313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526688" y="5483521"/>
            <a:ext cx="346292" cy="3462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1" name="TextBox 80"/>
          <p:cNvSpPr txBox="1"/>
          <p:nvPr/>
        </p:nvSpPr>
        <p:spPr>
          <a:xfrm flipH="1">
            <a:off x="3678055" y="5469189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 Light"/>
                <a:cs typeface="Helvetica Light"/>
              </a:rPr>
              <a:t>8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736673" y="5496936"/>
            <a:ext cx="346292" cy="3462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1323736" y="5346262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1451698" y="5350317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1585648" y="53503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1713610" y="5354404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1838667" y="53503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1966629" y="5354404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1428766" y="45951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1562716" y="45951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1690678" y="4599236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1815735" y="45951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1564911" y="47475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1692873" y="4751636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3538041" y="5348457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3666003" y="5352512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3799953" y="53525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3927915" y="535659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4052972" y="53525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4180934" y="535659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3643071" y="45973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777021" y="45973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904983" y="460143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3779216" y="47497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3907178" y="475383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3390031" y="3903222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3517993" y="3907277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3651943" y="390730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3779905" y="391136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3904962" y="390730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4032924" y="391136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4181257" y="390234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flipV="1">
            <a:off x="4957590" y="3566447"/>
            <a:ext cx="1087049" cy="10269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6" name="Oval 115"/>
          <p:cNvSpPr>
            <a:spLocks noChangeAspect="1"/>
          </p:cNvSpPr>
          <p:nvPr/>
        </p:nvSpPr>
        <p:spPr>
          <a:xfrm>
            <a:off x="4052972" y="4593427"/>
            <a:ext cx="109512" cy="109512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4330675" y="3908590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4" name="Content Placeholder 2"/>
          <p:cNvSpPr>
            <a:spLocks noGrp="1"/>
          </p:cNvSpPr>
          <p:nvPr>
            <p:ph idx="1"/>
          </p:nvPr>
        </p:nvSpPr>
        <p:spPr>
          <a:xfrm>
            <a:off x="470428" y="1097468"/>
            <a:ext cx="5164789" cy="1990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Single-particle excitations</a:t>
            </a:r>
          </a:p>
          <a:p>
            <a:r>
              <a:rPr lang="en-US" sz="2200" dirty="0" smtClean="0"/>
              <a:t>Levels can be associated with particular orbitals or couplings (configurations) of multiple nucleons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007487" y="6425005"/>
            <a:ext cx="72039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KGL/HLC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548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4639" y="6079841"/>
            <a:ext cx="49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/>
              </a:rPr>
              <a:t>7</a:t>
            </a:r>
            <a:r>
              <a:rPr lang="en-US" sz="1400" dirty="0" smtClean="0">
                <a:latin typeface="Helvetica Light"/>
              </a:rPr>
              <a:t>/2-</a:t>
            </a:r>
            <a:endParaRPr lang="en-US" sz="1400" dirty="0">
              <a:latin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4638" y="3842884"/>
            <a:ext cx="49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3/2-</a:t>
            </a:r>
            <a:endParaRPr lang="en-US" sz="1400" dirty="0">
              <a:latin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4639" y="3367795"/>
            <a:ext cx="5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3/2+</a:t>
            </a:r>
            <a:endParaRPr lang="en-US" sz="1400" dirty="0">
              <a:latin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4638" y="3161713"/>
            <a:ext cx="5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1/2+</a:t>
            </a:r>
            <a:endParaRPr lang="en-US" sz="1400" dirty="0">
              <a:latin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6124" y="4912533"/>
            <a:ext cx="788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 smtClean="0">
                <a:latin typeface="Helvetica Light"/>
              </a:rPr>
              <a:t>47</a:t>
            </a:r>
            <a:r>
              <a:rPr lang="en-US" sz="2000" b="1" dirty="0" smtClean="0">
                <a:latin typeface="Helvetica Light"/>
              </a:rPr>
              <a:t>Ca</a:t>
            </a:r>
            <a:endParaRPr lang="en-US" sz="2000" b="1" dirty="0">
              <a:latin typeface="Helvetica Light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44604" y="4028831"/>
            <a:ext cx="731520" cy="2237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501908" y="4916964"/>
            <a:ext cx="102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Light"/>
              </a:rPr>
              <a:t>2014 keV </a:t>
            </a:r>
            <a:endParaRPr lang="en-US" sz="1400" dirty="0">
              <a:solidFill>
                <a:schemeClr val="bg1"/>
              </a:solidFill>
              <a:latin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0192" y="3825111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0192" y="6062068"/>
            <a:ext cx="298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0</a:t>
            </a:r>
            <a:endParaRPr lang="en-US" sz="1600" dirty="0">
              <a:latin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0192" y="3272339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2578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0192" y="309657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2599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90192" y="2132215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3562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0192" y="164801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3999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90192" y="1204164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4403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0192" y="750226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4811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7641860" y="3418187"/>
            <a:ext cx="219456" cy="610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260860" y="3388235"/>
            <a:ext cx="216478" cy="6236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70804" y="3554704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585 keV </a:t>
            </a:r>
            <a:endParaRPr lang="en-US" sz="1200" dirty="0">
              <a:latin typeface="Helvetica Light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7141918" y="3418186"/>
            <a:ext cx="45720" cy="28480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550925" y="4774499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2578/2599 keV </a:t>
            </a:r>
            <a:endParaRPr lang="en-US" sz="1400" dirty="0">
              <a:latin typeface="Helvetica Light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6882838" y="1834758"/>
            <a:ext cx="54864" cy="484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93129" y="1922969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437 keV </a:t>
            </a:r>
            <a:endParaRPr lang="en-US" sz="1200" dirty="0">
              <a:latin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554782" y="3550076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564 keV </a:t>
            </a:r>
            <a:endParaRPr lang="en-US" sz="1200" dirty="0">
              <a:latin typeface="Helvetica Light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6654004" y="1390907"/>
            <a:ext cx="45720" cy="44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6654004" y="932930"/>
            <a:ext cx="45720" cy="44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63148" y="1458942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404 keV </a:t>
            </a:r>
            <a:endParaRPr lang="en-US" sz="1200" dirty="0">
              <a:latin typeface="Helvetica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3148" y="1000965"/>
            <a:ext cx="7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408 keV </a:t>
            </a:r>
            <a:endParaRPr lang="en-US" sz="1200" dirty="0">
              <a:latin typeface="Helvetica Ligh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37592" y="936970"/>
            <a:ext cx="1760753" cy="5328818"/>
            <a:chOff x="2286000" y="948744"/>
            <a:chExt cx="1455953" cy="5328818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294153" y="627756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94153" y="4040605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286000" y="948744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286000" y="140268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286000" y="184653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286000" y="2330732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86000" y="3400009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286000" y="3420184"/>
              <a:ext cx="1447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Down Arrow 39"/>
          <p:cNvSpPr/>
          <p:nvPr/>
        </p:nvSpPr>
        <p:spPr>
          <a:xfrm>
            <a:off x="7035238" y="2318958"/>
            <a:ext cx="45719" cy="3947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6212370" y="4526528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3562 keV </a:t>
            </a:r>
            <a:endParaRPr lang="en-US" sz="1400" dirty="0">
              <a:latin typeface="Helvetica Light"/>
            </a:endParaRPr>
          </a:p>
        </p:txBody>
      </p:sp>
      <p:sp>
        <p:nvSpPr>
          <p:cNvPr id="42" name="Down Arrow 41"/>
          <p:cNvSpPr/>
          <p:nvPr/>
        </p:nvSpPr>
        <p:spPr>
          <a:xfrm flipH="1">
            <a:off x="6756168" y="1837813"/>
            <a:ext cx="50469" cy="4407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5907570" y="4547315"/>
            <a:ext cx="145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Light"/>
              </a:rPr>
              <a:t>3999 keV</a:t>
            </a:r>
            <a:endParaRPr lang="en-US" sz="1400" dirty="0">
              <a:latin typeface="Helvetica Light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524013" y="3087841"/>
            <a:ext cx="17563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288485" y="2859241"/>
            <a:ext cx="64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Light"/>
              </a:rPr>
              <a:t>2875</a:t>
            </a:r>
          </a:p>
        </p:txBody>
      </p:sp>
      <p:sp>
        <p:nvSpPr>
          <p:cNvPr id="46" name="Down Arrow 45"/>
          <p:cNvSpPr/>
          <p:nvPr/>
        </p:nvSpPr>
        <p:spPr>
          <a:xfrm flipH="1">
            <a:off x="7218118" y="3100193"/>
            <a:ext cx="45719" cy="928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Light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68982" y="2580709"/>
            <a:ext cx="78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</a:rPr>
              <a:t>862 keV </a:t>
            </a:r>
            <a:endParaRPr lang="en-US" sz="1200" dirty="0">
              <a:latin typeface="Helvetica Light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147044" y="5409160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47044" y="480629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47044" y="464993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347755" y="5409160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47755" y="480629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347755" y="4649937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347755" y="3959614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347755" y="3306064"/>
            <a:ext cx="10924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440187" y="522449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5/2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39476" y="522449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5/2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39476" y="4649937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s</a:t>
            </a:r>
            <a:r>
              <a:rPr lang="en-US" baseline="-25000" dirty="0" smtClean="0">
                <a:latin typeface="Helvetica Light"/>
                <a:cs typeface="Helvetica Light"/>
              </a:rPr>
              <a:t>1/2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239476" y="4416904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40187" y="4617671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s</a:t>
            </a:r>
            <a:r>
              <a:rPr lang="en-US" baseline="-25000" dirty="0" smtClean="0">
                <a:latin typeface="Helvetica Light"/>
                <a:cs typeface="Helvetica Light"/>
              </a:rPr>
              <a:t>1/2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40187" y="438463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40187" y="377494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f</a:t>
            </a:r>
            <a:r>
              <a:rPr lang="en-US" baseline="-25000" dirty="0" smtClean="0">
                <a:latin typeface="Helvetica Light"/>
                <a:cs typeface="Helvetica Light"/>
              </a:rPr>
              <a:t>7/2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40187" y="3121398"/>
            <a:ext cx="8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p</a:t>
            </a:r>
            <a:r>
              <a:rPr lang="en-US" baseline="-25000" dirty="0" smtClean="0">
                <a:latin typeface="Helvetica Light"/>
                <a:cs typeface="Helvetica Light"/>
              </a:rPr>
              <a:t>3/2</a:t>
            </a:r>
            <a:endParaRPr lang="en-US" baseline="-25000" dirty="0">
              <a:latin typeface="Helvetica Light"/>
              <a:cs typeface="Helvetica Ligh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47044" y="5958092"/>
            <a:ext cx="109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Protons</a:t>
            </a:r>
            <a:endParaRPr lang="en-US" sz="1600" dirty="0">
              <a:latin typeface="Helvetica Ligh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47755" y="5961656"/>
            <a:ext cx="109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Neutrons</a:t>
            </a:r>
            <a:endParaRPr lang="en-US" sz="1600" dirty="0">
              <a:latin typeface="Helvetica Light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3678055" y="3457974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28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2" name="TextBox 71"/>
          <p:cNvSpPr txBox="1"/>
          <p:nvPr/>
        </p:nvSpPr>
        <p:spPr>
          <a:xfrm flipH="1">
            <a:off x="3678055" y="4144280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20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1468070" y="4144280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 Light"/>
                <a:cs typeface="Helvetica Light"/>
              </a:rPr>
              <a:t>20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1468070" y="5455774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 Light"/>
                <a:cs typeface="Helvetica Light"/>
              </a:rPr>
              <a:t>8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454415" y="4116970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678055" y="4116970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678055" y="3438313"/>
            <a:ext cx="445875" cy="4458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526688" y="5483521"/>
            <a:ext cx="346292" cy="3462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1" name="TextBox 80"/>
          <p:cNvSpPr txBox="1"/>
          <p:nvPr/>
        </p:nvSpPr>
        <p:spPr>
          <a:xfrm flipH="1">
            <a:off x="3678055" y="5469189"/>
            <a:ext cx="44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 Light"/>
                <a:cs typeface="Helvetica Light"/>
              </a:rPr>
              <a:t>8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736673" y="5496936"/>
            <a:ext cx="346292" cy="34629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1323736" y="5346262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1451698" y="5350317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1585648" y="53503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1713610" y="5354404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1838667" y="53503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1966629" y="5354404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1428766" y="4595149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1562716" y="45951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1690678" y="4599236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1815735" y="45951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1564911" y="4747581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1692873" y="4751636"/>
            <a:ext cx="109512" cy="1095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3538041" y="5348457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3666003" y="5352512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3799953" y="53525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3927915" y="535659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4052972" y="53525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4180934" y="535659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3643071" y="459734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777021" y="45973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904983" y="460143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3779216" y="4749776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3390031" y="3903222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3517993" y="3907277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3651943" y="390730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3779905" y="391136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3904962" y="3907309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4032924" y="3911364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4181257" y="390234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flipV="1">
            <a:off x="4968607" y="3362194"/>
            <a:ext cx="1076032" cy="14441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6" name="Oval 115"/>
          <p:cNvSpPr>
            <a:spLocks noChangeAspect="1"/>
          </p:cNvSpPr>
          <p:nvPr/>
        </p:nvSpPr>
        <p:spPr>
          <a:xfrm>
            <a:off x="3925680" y="4747015"/>
            <a:ext cx="109512" cy="109512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4330675" y="3908590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4057383" y="4595071"/>
            <a:ext cx="109512" cy="1095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20" name="Content Placeholder 2"/>
          <p:cNvSpPr>
            <a:spLocks noGrp="1"/>
          </p:cNvSpPr>
          <p:nvPr>
            <p:ph idx="1"/>
          </p:nvPr>
        </p:nvSpPr>
        <p:spPr>
          <a:xfrm>
            <a:off x="470428" y="1097468"/>
            <a:ext cx="5164789" cy="1990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Single-particle excitations</a:t>
            </a:r>
          </a:p>
          <a:p>
            <a:r>
              <a:rPr lang="en-US" sz="2200" dirty="0" smtClean="0"/>
              <a:t>Levels can be associated with particular orbitals or couplings (configurations) of multiple nucleons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007487" y="6425005"/>
            <a:ext cx="72039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KGL/HLC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6147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WHAT</a:t>
            </a:r>
            <a:r>
              <a:rPr lang="en-US" dirty="0" smtClean="0"/>
              <a:t> would we study? Theory can make predictions for various nuclear properties, but ultimately they must be experimentally measured to test models.</a:t>
            </a:r>
          </a:p>
          <a:p>
            <a:pPr lvl="1"/>
            <a:r>
              <a:rPr lang="en-US" dirty="0" smtClean="0"/>
              <a:t>Masses</a:t>
            </a:r>
          </a:p>
          <a:p>
            <a:pPr lvl="1"/>
            <a:r>
              <a:rPr lang="en-US" dirty="0" smtClean="0"/>
              <a:t>Shapes</a:t>
            </a:r>
          </a:p>
          <a:p>
            <a:pPr lvl="1"/>
            <a:r>
              <a:rPr lang="en-US" dirty="0" smtClean="0"/>
              <a:t>Energies of excited states</a:t>
            </a:r>
          </a:p>
          <a:p>
            <a:pPr lvl="1"/>
            <a:r>
              <a:rPr lang="en-US" dirty="0" smtClean="0"/>
              <a:t>Band structures/decay schemes</a:t>
            </a:r>
          </a:p>
          <a:p>
            <a:pPr lvl="1"/>
            <a:r>
              <a:rPr lang="en-US" dirty="0" smtClean="0"/>
              <a:t>Spins and parities</a:t>
            </a:r>
          </a:p>
          <a:p>
            <a:pPr lvl="1"/>
            <a:r>
              <a:rPr lang="en-US" dirty="0" smtClean="0"/>
              <a:t>Half-lives</a:t>
            </a:r>
          </a:p>
          <a:p>
            <a:pPr lvl="1"/>
            <a:r>
              <a:rPr lang="en-US" dirty="0" smtClean="0"/>
              <a:t>Transition intensities/branching ratios</a:t>
            </a:r>
          </a:p>
          <a:p>
            <a:pPr lvl="1"/>
            <a:r>
              <a:rPr lang="en-US" dirty="0" smtClean="0"/>
              <a:t>Decay modes/probabilities/energies</a:t>
            </a:r>
          </a:p>
          <a:p>
            <a:pPr lvl="1"/>
            <a:r>
              <a:rPr lang="en-US" dirty="0" smtClean="0"/>
              <a:t>Moments/</a:t>
            </a:r>
            <a:r>
              <a:rPr lang="en-US" i="1" dirty="0" smtClean="0"/>
              <a:t>g</a:t>
            </a:r>
            <a:r>
              <a:rPr lang="en-US" dirty="0" smtClean="0"/>
              <a:t>-factors</a:t>
            </a:r>
          </a:p>
          <a:p>
            <a:pPr lvl="1"/>
            <a:r>
              <a:rPr lang="en-US" dirty="0" smtClean="0"/>
              <a:t>Cross sections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Some measurements are direct; others indirect and may require model interpretation.</a:t>
            </a:r>
          </a:p>
          <a:p>
            <a:endParaRPr lang="en-US" dirty="0"/>
          </a:p>
          <a:p>
            <a:r>
              <a:rPr lang="en-US" dirty="0"/>
              <a:t>Many complementary techniques available—only a small sampling will be presented here….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Nuclear structure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9756" y="2504209"/>
            <a:ext cx="24626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List” (incomplete!)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We will cover many of these topics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7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03" y="1648765"/>
            <a:ext cx="6513193" cy="45978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0349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Production of Rare Isotope Beams Worldwide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693825" y="6246590"/>
            <a:ext cx="15424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050" dirty="0">
                <a:latin typeface="Helvetica Light"/>
                <a:cs typeface="Helvetica Light"/>
              </a:rPr>
              <a:t>Courtesy: Brad Sherrill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6235" y="6204665"/>
            <a:ext cx="492443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KGL</a:t>
            </a:r>
            <a:endParaRPr lang="en-US" sz="1200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1442419" y="274639"/>
            <a:ext cx="5941019" cy="506411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cap="all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 smtClean="0"/>
              <a:t>Nuclear structure (</a:t>
            </a:r>
            <a:r>
              <a:rPr lang="en-US" sz="2000" b="1" cap="none" dirty="0" smtClean="0"/>
              <a:t>the</a:t>
            </a:r>
            <a:r>
              <a:rPr lang="en-US" sz="2000" b="1" dirty="0" smtClean="0"/>
              <a:t> </a:t>
            </a:r>
            <a:r>
              <a:rPr lang="en-US" sz="2000" b="1" i="1" dirty="0" smtClean="0"/>
              <a:t>where?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4369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184565" y="274639"/>
            <a:ext cx="6442362" cy="506411"/>
          </a:xfrm>
        </p:spPr>
        <p:txBody>
          <a:bodyPr>
            <a:noAutofit/>
          </a:bodyPr>
          <a:lstStyle/>
          <a:p>
            <a:pPr algn="ctr"/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Before we get started…</a:t>
            </a:r>
            <a:endParaRPr lang="en-US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43" y="1443210"/>
            <a:ext cx="33050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My location: SEDD at ALC, CCDC-ARL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Army loves acronyms! (Even bad ones….)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Army loves dense, complicated slides!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036"/>
          <a:stretch/>
        </p:blipFill>
        <p:spPr>
          <a:xfrm>
            <a:off x="3999122" y="1443210"/>
            <a:ext cx="4582097" cy="4080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843" y="4762163"/>
            <a:ext cx="3084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Completely unrelated observation: “active radio” at ORNL</a:t>
            </a:r>
          </a:p>
        </p:txBody>
      </p:sp>
    </p:spTree>
    <p:extLst>
      <p:ext uri="{BB962C8B-B14F-4D97-AF65-F5344CB8AC3E}">
        <p14:creationId xmlns:p14="http://schemas.microsoft.com/office/powerpoint/2010/main" val="5485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0" y="1000555"/>
            <a:ext cx="7493023" cy="548110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36235" y="6204665"/>
            <a:ext cx="492443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KGL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17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3312796" y="1877315"/>
            <a:ext cx="5094219" cy="4275105"/>
            <a:chOff x="3010119" y="1140768"/>
            <a:chExt cx="6067263" cy="5415860"/>
          </a:xfrm>
        </p:grpSpPr>
        <p:sp>
          <p:nvSpPr>
            <p:cNvPr id="2" name="Rectangle 1"/>
            <p:cNvSpPr/>
            <p:nvPr/>
          </p:nvSpPr>
          <p:spPr>
            <a:xfrm>
              <a:off x="4844818" y="1140768"/>
              <a:ext cx="5334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06718" y="2740968"/>
              <a:ext cx="609600" cy="609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10182" y="3579168"/>
              <a:ext cx="609600" cy="6096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7" name="Block Arc 6"/>
            <p:cNvSpPr/>
            <p:nvPr/>
          </p:nvSpPr>
          <p:spPr>
            <a:xfrm rot="5400000">
              <a:off x="5038782" y="3731568"/>
              <a:ext cx="2286000" cy="2133600"/>
            </a:xfrm>
            <a:prstGeom prst="blockArc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Helvetica Ligh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10182" y="5407968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53053" y="1443335"/>
              <a:ext cx="1854726" cy="53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 Light"/>
                  <a:cs typeface="Helvetica Light"/>
                </a:rPr>
                <a:t>Accelerator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86400" y="2814935"/>
              <a:ext cx="2640960" cy="53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 Light"/>
                  <a:cs typeface="Helvetica Light"/>
                </a:rPr>
                <a:t>Thick, Hot Target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91893" y="4204532"/>
              <a:ext cx="1784338" cy="539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 Light"/>
                  <a:cs typeface="Helvetica Light"/>
                </a:rPr>
                <a:t>Ion Source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48582" y="4382869"/>
              <a:ext cx="1828800" cy="94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Helvetica Light"/>
                  <a:cs typeface="Helvetica Light"/>
                </a:rPr>
                <a:t>Fragment Separator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10119" y="6017568"/>
              <a:ext cx="4336779" cy="539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Helvetica Light"/>
                  <a:cs typeface="Helvetica Light"/>
                </a:rPr>
                <a:t>Post-Accelerator/ Experiment</a:t>
              </a:r>
            </a:p>
          </p:txBody>
        </p:sp>
        <p:cxnSp>
          <p:nvCxnSpPr>
            <p:cNvPr id="15" name="Straight Arrow Connector 14"/>
            <p:cNvCxnSpPr>
              <a:stCxn id="5" idx="0"/>
              <a:endCxn id="2" idx="2"/>
            </p:cNvCxnSpPr>
            <p:nvPr/>
          </p:nvCxnSpPr>
          <p:spPr>
            <a:xfrm flipV="1">
              <a:off x="5111518" y="2207568"/>
              <a:ext cx="0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0"/>
              <a:endCxn id="5" idx="2"/>
            </p:cNvCxnSpPr>
            <p:nvPr/>
          </p:nvCxnSpPr>
          <p:spPr>
            <a:xfrm flipH="1" flipV="1">
              <a:off x="5111518" y="3350568"/>
              <a:ext cx="3464" cy="2286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7" idx="0"/>
              <a:endCxn id="6" idx="3"/>
            </p:cNvCxnSpPr>
            <p:nvPr/>
          </p:nvCxnSpPr>
          <p:spPr>
            <a:xfrm flipH="1" flipV="1">
              <a:off x="5419782" y="3883968"/>
              <a:ext cx="762000" cy="381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60000" flipV="1">
              <a:off x="5419782" y="5688458"/>
              <a:ext cx="762000" cy="381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c 35"/>
            <p:cNvSpPr/>
            <p:nvPr/>
          </p:nvSpPr>
          <p:spPr>
            <a:xfrm>
              <a:off x="5257800" y="3922068"/>
              <a:ext cx="1838382" cy="1758296"/>
            </a:xfrm>
            <a:prstGeom prst="arc">
              <a:avLst>
                <a:gd name="adj1" fmla="val 16200000"/>
                <a:gd name="adj2" fmla="val 541299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37" name="Arc 36"/>
            <p:cNvSpPr/>
            <p:nvPr/>
          </p:nvSpPr>
          <p:spPr>
            <a:xfrm>
              <a:off x="5257800" y="3922068"/>
              <a:ext cx="1676400" cy="1291798"/>
            </a:xfrm>
            <a:prstGeom prst="arc">
              <a:avLst>
                <a:gd name="adj1" fmla="val 16200000"/>
                <a:gd name="adj2" fmla="val 2383559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93304" y="3901233"/>
            <a:ext cx="1557542" cy="1628777"/>
            <a:chOff x="304800" y="3429000"/>
            <a:chExt cx="2971800" cy="3276600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552825"/>
              <a:ext cx="2971800" cy="3152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590800" y="3429000"/>
              <a:ext cx="685800" cy="22859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H="1">
            <a:off x="1393304" y="3129710"/>
            <a:ext cx="3414752" cy="833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958033" y="3586910"/>
            <a:ext cx="1850023" cy="1943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8510" y="1222620"/>
            <a:ext cx="3148383" cy="203132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cs typeface="Helvetica Light"/>
              </a:rPr>
              <a:t>Examples of ISOL facilities:</a:t>
            </a:r>
          </a:p>
          <a:p>
            <a:pPr algn="ctr"/>
            <a:r>
              <a:rPr lang="en-US" sz="1800" dirty="0">
                <a:cs typeface="Helvetica Light"/>
              </a:rPr>
              <a:t>TRIUMF (Canada)</a:t>
            </a:r>
          </a:p>
          <a:p>
            <a:pPr algn="ctr"/>
            <a:r>
              <a:rPr lang="en-US" sz="1800" dirty="0">
                <a:cs typeface="Helvetica Light"/>
              </a:rPr>
              <a:t>SPIRAL/SPIRAL2 (France)</a:t>
            </a:r>
          </a:p>
          <a:p>
            <a:pPr algn="ctr"/>
            <a:r>
              <a:rPr lang="en-US" sz="1800" dirty="0">
                <a:cs typeface="Helvetica Light"/>
              </a:rPr>
              <a:t>REX-ISOLDE/HIE-ISOLDE (CERN)</a:t>
            </a:r>
          </a:p>
          <a:p>
            <a:pPr algn="ctr"/>
            <a:r>
              <a:rPr lang="en-US" sz="1800" dirty="0" err="1">
                <a:cs typeface="Helvetica Light"/>
              </a:rPr>
              <a:t>iTHEMBA</a:t>
            </a:r>
            <a:r>
              <a:rPr lang="en-US" sz="1800" dirty="0">
                <a:cs typeface="Helvetica Light"/>
              </a:rPr>
              <a:t> - future </a:t>
            </a:r>
            <a:r>
              <a:rPr lang="en-US" sz="1800" dirty="0" smtClean="0">
                <a:cs typeface="Helvetica Light"/>
              </a:rPr>
              <a:t>radioactive-beam </a:t>
            </a:r>
            <a:r>
              <a:rPr lang="en-US" sz="1800" dirty="0">
                <a:cs typeface="Helvetica Light"/>
              </a:rPr>
              <a:t>facility (South Africa)</a:t>
            </a:r>
          </a:p>
          <a:p>
            <a:pPr algn="ctr"/>
            <a:r>
              <a:rPr lang="en-US" sz="1800" dirty="0">
                <a:cs typeface="Helvetica Light"/>
              </a:rPr>
              <a:t>JYFL (Finland) - IGISOL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499665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Isotope </a:t>
            </a:r>
            <a:r>
              <a:rPr lang="en-US" sz="2700" dirty="0"/>
              <a:t>Separation On-Line (ISOL)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86781" y="6204666"/>
            <a:ext cx="841897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HLC/KGL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994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499383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In-flight projectile fragmentation</a:t>
            </a:r>
            <a:endParaRPr lang="en-US" sz="2700" dirty="0"/>
          </a:p>
        </p:txBody>
      </p: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1472457" y="3171509"/>
            <a:ext cx="7046514" cy="3198819"/>
            <a:chOff x="993595" y="702926"/>
            <a:chExt cx="7503623" cy="3406328"/>
          </a:xfrm>
        </p:grpSpPr>
        <p:sp>
          <p:nvSpPr>
            <p:cNvPr id="13" name="TextBox 12"/>
            <p:cNvSpPr txBox="1"/>
            <p:nvPr/>
          </p:nvSpPr>
          <p:spPr>
            <a:xfrm>
              <a:off x="6668418" y="2486890"/>
              <a:ext cx="1828800" cy="688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cs typeface="Helvetica Light"/>
                </a:rPr>
                <a:t>Fragment Separator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993595" y="702926"/>
              <a:ext cx="5647114" cy="3406328"/>
              <a:chOff x="993595" y="702926"/>
              <a:chExt cx="5647114" cy="3406328"/>
            </a:xfrm>
          </p:grpSpPr>
          <p:sp>
            <p:nvSpPr>
              <p:cNvPr id="5" name="Rectangle 4"/>
              <p:cNvSpPr/>
              <p:nvPr/>
            </p:nvSpPr>
            <p:spPr>
              <a:xfrm rot="16200000">
                <a:off x="2871355" y="1483667"/>
                <a:ext cx="533400" cy="1066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408344" y="1461154"/>
                <a:ext cx="76200" cy="1111825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16182" y="1712267"/>
                <a:ext cx="609600" cy="6096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" name="Block Arc 7"/>
              <p:cNvSpPr/>
              <p:nvPr/>
            </p:nvSpPr>
            <p:spPr>
              <a:xfrm rot="5400000">
                <a:off x="4430909" y="1835589"/>
                <a:ext cx="2286000" cy="2133600"/>
              </a:xfrm>
              <a:prstGeom prst="blockArc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  <a:latin typeface="Helvetica Ligh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484308" y="2324754"/>
                <a:ext cx="1339168" cy="39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cs typeface="Helvetica Light"/>
                  </a:rPr>
                  <a:t>Accelerator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31886" y="702926"/>
                <a:ext cx="2237232" cy="688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cs typeface="Helvetica Light"/>
                  </a:rPr>
                  <a:t>Thin, light </a:t>
                </a:r>
                <a:r>
                  <a:rPr lang="en-US" sz="1800" dirty="0" smtClean="0">
                    <a:cs typeface="Helvetica Light"/>
                  </a:rPr>
                  <a:t>Production </a:t>
                </a:r>
                <a:r>
                  <a:rPr lang="en-US" sz="1800" dirty="0">
                    <a:cs typeface="Helvetica Light"/>
                  </a:rPr>
                  <a:t>Target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93595" y="2283767"/>
                <a:ext cx="1254774" cy="688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cs typeface="Helvetica Light"/>
                  </a:rPr>
                  <a:t>Ion Source</a:t>
                </a:r>
              </a:p>
              <a:p>
                <a:pPr algn="ctr"/>
                <a:r>
                  <a:rPr lang="en-US" sz="1800" dirty="0">
                    <a:cs typeface="Helvetica Light"/>
                  </a:rPr>
                  <a:t>(Heavy)</a:t>
                </a:r>
              </a:p>
            </p:txBody>
          </p:sp>
          <p:cxnSp>
            <p:nvCxnSpPr>
              <p:cNvPr id="15" name="Straight Arrow Connector 14"/>
              <p:cNvCxnSpPr>
                <a:stCxn id="6" idx="1"/>
                <a:endCxn id="5" idx="2"/>
              </p:cNvCxnSpPr>
              <p:nvPr/>
            </p:nvCxnSpPr>
            <p:spPr>
              <a:xfrm flipH="1">
                <a:off x="3671455" y="2017067"/>
                <a:ext cx="73688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endCxn id="8" idx="1"/>
              </p:cNvCxnSpPr>
              <p:nvPr/>
            </p:nvCxnSpPr>
            <p:spPr>
              <a:xfrm flipV="1">
                <a:off x="4800600" y="3778689"/>
                <a:ext cx="773309" cy="569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Arc 18"/>
              <p:cNvSpPr/>
              <p:nvPr/>
            </p:nvSpPr>
            <p:spPr>
              <a:xfrm>
                <a:off x="4649927" y="2026089"/>
                <a:ext cx="1838382" cy="1758296"/>
              </a:xfrm>
              <a:prstGeom prst="arc">
                <a:avLst>
                  <a:gd name="adj1" fmla="val 16200000"/>
                  <a:gd name="adj2" fmla="val 541299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" name="Arc 19"/>
              <p:cNvSpPr/>
              <p:nvPr/>
            </p:nvSpPr>
            <p:spPr>
              <a:xfrm>
                <a:off x="4649927" y="2026089"/>
                <a:ext cx="1676400" cy="1291798"/>
              </a:xfrm>
              <a:prstGeom prst="arc">
                <a:avLst>
                  <a:gd name="adj1" fmla="val 16200000"/>
                  <a:gd name="adj2" fmla="val 2383559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cxnSp>
            <p:nvCxnSpPr>
              <p:cNvPr id="44" name="Straight Arrow Connector 43"/>
              <p:cNvCxnSpPr>
                <a:stCxn id="5" idx="0"/>
                <a:endCxn id="7" idx="3"/>
              </p:cNvCxnSpPr>
              <p:nvPr/>
            </p:nvCxnSpPr>
            <p:spPr>
              <a:xfrm flipH="1">
                <a:off x="1925782" y="2017067"/>
                <a:ext cx="67887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8" idx="0"/>
                <a:endCxn id="6" idx="3"/>
              </p:cNvCxnSpPr>
              <p:nvPr/>
            </p:nvCxnSpPr>
            <p:spPr>
              <a:xfrm flipH="1" flipV="1">
                <a:off x="4484544" y="2017067"/>
                <a:ext cx="1089365" cy="902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342967" y="3420995"/>
                <a:ext cx="1457633" cy="688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cs typeface="Helvetica Light"/>
                  </a:rPr>
                  <a:t>Rare Isotope</a:t>
                </a:r>
              </a:p>
              <a:p>
                <a:pPr algn="ctr"/>
                <a:r>
                  <a:rPr lang="en-US" sz="1800" dirty="0">
                    <a:cs typeface="Helvetica Light"/>
                  </a:rPr>
                  <a:t>Beams</a:t>
                </a: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566057" y="1736522"/>
            <a:ext cx="3401032" cy="13234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Helvetica Light"/>
              </a:rPr>
              <a:t>Examples of fragmentation facilities:</a:t>
            </a:r>
          </a:p>
          <a:p>
            <a:pPr algn="ctr"/>
            <a:r>
              <a:rPr lang="en-US" sz="1600" b="1" dirty="0">
                <a:cs typeface="Helvetica Light"/>
              </a:rPr>
              <a:t>NSCL (USA) </a:t>
            </a:r>
            <a:r>
              <a:rPr lang="en-US" sz="1600" b="1" dirty="0" smtClean="0">
                <a:cs typeface="Helvetica Light"/>
                <a:sym typeface="Wingdings" panose="05000000000000000000" pitchFamily="2" charset="2"/>
              </a:rPr>
              <a:t></a:t>
            </a:r>
            <a:r>
              <a:rPr lang="en-US" sz="1600" b="1" dirty="0" smtClean="0">
                <a:cs typeface="Helvetica Light"/>
              </a:rPr>
              <a:t> </a:t>
            </a:r>
            <a:r>
              <a:rPr lang="en-US" sz="1600" b="1" dirty="0">
                <a:cs typeface="Helvetica Light"/>
              </a:rPr>
              <a:t>FRIB</a:t>
            </a:r>
          </a:p>
          <a:p>
            <a:pPr algn="ctr"/>
            <a:r>
              <a:rPr lang="en-US" sz="1600" dirty="0">
                <a:cs typeface="Helvetica Light"/>
              </a:rPr>
              <a:t>RIKEN (Japan)</a:t>
            </a:r>
          </a:p>
          <a:p>
            <a:pPr algn="ctr"/>
            <a:r>
              <a:rPr lang="en-US" sz="1600" dirty="0">
                <a:cs typeface="Helvetica Light"/>
              </a:rPr>
              <a:t>GANIL (France)</a:t>
            </a:r>
          </a:p>
          <a:p>
            <a:pPr algn="ctr"/>
            <a:r>
              <a:rPr lang="en-US" sz="1600" dirty="0">
                <a:cs typeface="Helvetica Light"/>
              </a:rPr>
              <a:t>GSI (Germany)</a:t>
            </a:r>
          </a:p>
        </p:txBody>
      </p:sp>
      <p:pic>
        <p:nvPicPr>
          <p:cNvPr id="3074" name="Picture 2" descr="http://images.slideplayer.com/26/8486079/slides/slid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t="23575" r="4370" b="49491"/>
          <a:stretch/>
        </p:blipFill>
        <p:spPr bwMode="auto">
          <a:xfrm>
            <a:off x="4406406" y="1731369"/>
            <a:ext cx="4452071" cy="10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886781" y="6204666"/>
            <a:ext cx="841897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HLC/KGL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38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667943" y="3846039"/>
            <a:ext cx="5158947" cy="2835788"/>
            <a:chOff x="224504" y="990600"/>
            <a:chExt cx="8453393" cy="44958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04" y="1143000"/>
              <a:ext cx="8453393" cy="434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304800" y="990600"/>
              <a:ext cx="2057400" cy="1981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82091" y="1143000"/>
              <a:ext cx="762000" cy="15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19400" y="1253836"/>
              <a:ext cx="762000" cy="1108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42" y="1907624"/>
            <a:ext cx="4174108" cy="34505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4647" y="2694732"/>
            <a:ext cx="1973607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 Light"/>
                <a:cs typeface="Helvetica Light"/>
              </a:rPr>
              <a:t> ~Ci </a:t>
            </a:r>
            <a:r>
              <a:rPr lang="en-US" sz="1800" baseline="30000" dirty="0">
                <a:latin typeface="Helvetica Light"/>
                <a:cs typeface="Helvetica Light"/>
              </a:rPr>
              <a:t>252</a:t>
            </a:r>
            <a:r>
              <a:rPr lang="en-US" sz="1800" dirty="0">
                <a:latin typeface="Helvetica Light"/>
                <a:cs typeface="Helvetica Light"/>
              </a:rPr>
              <a:t>Cf source </a:t>
            </a:r>
          </a:p>
        </p:txBody>
      </p:sp>
      <p:cxnSp>
        <p:nvCxnSpPr>
          <p:cNvPr id="6" name="Straight Arrow Connector 5"/>
          <p:cNvCxnSpPr>
            <a:stCxn id="2" idx="1"/>
          </p:cNvCxnSpPr>
          <p:nvPr/>
        </p:nvCxnSpPr>
        <p:spPr>
          <a:xfrm flipH="1" flipV="1">
            <a:off x="2225185" y="2597730"/>
            <a:ext cx="2539462" cy="281668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9016" y="6048326"/>
            <a:ext cx="3167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Helvetica Light"/>
              </a:rPr>
              <a:t>CARIBU: https://www.anl.gov/phy/californium-rare-isotope-breeder-upgrade-caribu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252" y="1436028"/>
            <a:ext cx="89113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latin typeface="Helvetica Light"/>
                <a:cs typeface="Helvetica Light"/>
              </a:rPr>
              <a:t>CARIBU (</a:t>
            </a:r>
            <a:r>
              <a:rPr lang="en-US" sz="1800" dirty="0" err="1" smtClean="0">
                <a:latin typeface="Helvetica Light"/>
                <a:cs typeface="Helvetica Light"/>
              </a:rPr>
              <a:t>CAlifornium</a:t>
            </a:r>
            <a:r>
              <a:rPr lang="en-US" sz="1800" dirty="0" smtClean="0">
                <a:latin typeface="Helvetica Light"/>
                <a:cs typeface="Helvetica Light"/>
              </a:rPr>
              <a:t> </a:t>
            </a:r>
            <a:r>
              <a:rPr lang="en-US" sz="1800" dirty="0">
                <a:latin typeface="Helvetica Light"/>
                <a:cs typeface="Helvetica Light"/>
              </a:rPr>
              <a:t>Rare Ion Breeder Upgrade</a:t>
            </a:r>
            <a:r>
              <a:rPr lang="en-US" sz="1800" dirty="0" smtClean="0">
                <a:latin typeface="Helvetica Light"/>
                <a:cs typeface="Helvetica Light"/>
              </a:rPr>
              <a:t>) – Argonne </a:t>
            </a:r>
            <a:r>
              <a:rPr lang="en-US" sz="1800" dirty="0">
                <a:latin typeface="Helvetica Light"/>
                <a:cs typeface="Helvetica Light"/>
              </a:rPr>
              <a:t>National </a:t>
            </a:r>
            <a:r>
              <a:rPr lang="en-US" sz="1800" dirty="0" smtClean="0">
                <a:latin typeface="Helvetica Light"/>
                <a:cs typeface="Helvetica Light"/>
              </a:rPr>
              <a:t>Lab</a:t>
            </a:r>
            <a:endParaRPr lang="en-US" sz="1800" dirty="0">
              <a:latin typeface="Helvetica Light"/>
              <a:cs typeface="Helvetica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66969" y="53290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ea typeface="Arial" charset="0"/>
                <a:cs typeface="Arial" charset="0"/>
              </a:rPr>
              <a:t>Electroweak Interactions Group</a:t>
            </a:r>
          </a:p>
          <a:p>
            <a:pPr algn="r"/>
            <a:r>
              <a:rPr lang="en-US" sz="900" dirty="0">
                <a:solidFill>
                  <a:schemeClr val="bg1"/>
                </a:solidFill>
                <a:ea typeface="Arial" charset="0"/>
                <a:cs typeface="Arial" charset="0"/>
              </a:rPr>
              <a:t>Department of Physics</a:t>
            </a:r>
          </a:p>
          <a:p>
            <a:pPr algn="r"/>
            <a:r>
              <a:rPr lang="en-US" sz="900" dirty="0">
                <a:solidFill>
                  <a:schemeClr val="bg1"/>
                </a:solidFill>
                <a:ea typeface="Arial" charset="0"/>
                <a:cs typeface="Arial" charset="0"/>
              </a:rPr>
              <a:t>Colorado School of Mines</a:t>
            </a:r>
          </a:p>
          <a:p>
            <a:pPr algn="r"/>
            <a:r>
              <a:rPr lang="en-US" sz="900" dirty="0">
                <a:solidFill>
                  <a:schemeClr val="bg1"/>
                </a:solidFill>
                <a:ea typeface="Arial" charset="0"/>
                <a:cs typeface="Arial" charset="0"/>
              </a:rPr>
              <a:t>http://electroweak.mines.edu</a:t>
            </a:r>
            <a:endParaRPr lang="en-US" sz="825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09" y="501157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Accelerated spontaneous-fission fragments</a:t>
            </a:r>
            <a:endParaRPr lang="en-US" sz="2700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957EFA7-4BD9-4003-B40C-A87080FF6A34}"/>
              </a:ext>
            </a:extLst>
          </p:cNvPr>
          <p:cNvSpPr/>
          <p:nvPr/>
        </p:nvSpPr>
        <p:spPr>
          <a:xfrm>
            <a:off x="97871" y="5352084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050" dirty="0">
                <a:solidFill>
                  <a:schemeClr val="bg1"/>
                </a:solidFill>
                <a:ea typeface="Arial" charset="0"/>
                <a:cs typeface="Arial" charset="0"/>
              </a:rPr>
              <a:t>EBSS 2018: Nuclear Structure Experiment - II</a:t>
            </a:r>
          </a:p>
          <a:p>
            <a:r>
              <a:rPr lang="en-US" sz="1050" dirty="0">
                <a:solidFill>
                  <a:schemeClr val="bg1"/>
                </a:solidFill>
                <a:ea typeface="Arial" charset="0"/>
                <a:cs typeface="Arial" charset="0"/>
              </a:rPr>
              <a:t>Wednesday, June 27, 2018</a:t>
            </a:r>
          </a:p>
        </p:txBody>
      </p:sp>
    </p:spTree>
    <p:extLst>
      <p:ext uri="{BB962C8B-B14F-4D97-AF65-F5344CB8AC3E}">
        <p14:creationId xmlns:p14="http://schemas.microsoft.com/office/powerpoint/2010/main" val="396748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499382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Photo-fission</a:t>
            </a:r>
            <a:endParaRPr lang="en-US" sz="2700" dirty="0"/>
          </a:p>
        </p:txBody>
      </p:sp>
      <p:pic>
        <p:nvPicPr>
          <p:cNvPr id="12290" name="Picture 2" descr="Image result for ARIEL TRIU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39" y="5245893"/>
            <a:ext cx="1854300" cy="4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" b="1923"/>
          <a:stretch/>
        </p:blipFill>
        <p:spPr bwMode="auto">
          <a:xfrm>
            <a:off x="5263879" y="4047668"/>
            <a:ext cx="3793346" cy="229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537218" y="6237762"/>
            <a:ext cx="1856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cs typeface="Helvetica Light"/>
              </a:rPr>
              <a:t>ARIEL: www.triumf.ca/ariel</a:t>
            </a:r>
            <a:endParaRPr lang="en-US" sz="1200" dirty="0">
              <a:cs typeface="Helvetica Light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71133" y="1310992"/>
            <a:ext cx="6263100" cy="3351820"/>
            <a:chOff x="151330" y="2019561"/>
            <a:chExt cx="5039792" cy="2697144"/>
          </a:xfrm>
        </p:grpSpPr>
        <p:sp>
          <p:nvSpPr>
            <p:cNvPr id="57" name="TextBox 56"/>
            <p:cNvSpPr txBox="1"/>
            <p:nvPr/>
          </p:nvSpPr>
          <p:spPr>
            <a:xfrm>
              <a:off x="4071056" y="2019561"/>
              <a:ext cx="1120066" cy="52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cs typeface="Helvetica Light"/>
                </a:rPr>
                <a:t>Fragment Separator</a:t>
              </a:r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351355" y="2440822"/>
              <a:ext cx="400050" cy="800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88787" y="2315077"/>
              <a:ext cx="725184" cy="29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cs typeface="Helvetica Light"/>
                </a:rPr>
                <a:t>E- </a:t>
              </a:r>
              <a:r>
                <a:rPr lang="en-US" sz="1800" dirty="0" err="1">
                  <a:cs typeface="Helvetica Light"/>
                </a:rPr>
                <a:t>Linac</a:t>
              </a:r>
              <a:endParaRPr lang="en-US" sz="1800" dirty="0">
                <a:cs typeface="Helvetica Ligh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70981" y="2070678"/>
              <a:ext cx="1785899" cy="297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aseline="30000" dirty="0">
                  <a:cs typeface="Helvetica Light"/>
                </a:rPr>
                <a:t>238</a:t>
              </a:r>
              <a:r>
                <a:rPr lang="en-US" sz="1800" dirty="0">
                  <a:cs typeface="Helvetica Light"/>
                </a:rPr>
                <a:t>U Target</a:t>
              </a:r>
            </a:p>
          </p:txBody>
        </p:sp>
        <p:cxnSp>
          <p:nvCxnSpPr>
            <p:cNvPr id="66" name="Straight Arrow Connector 65"/>
            <p:cNvCxnSpPr>
              <a:endCxn id="59" idx="2"/>
            </p:cNvCxnSpPr>
            <p:nvPr/>
          </p:nvCxnSpPr>
          <p:spPr>
            <a:xfrm flipH="1">
              <a:off x="951431" y="2840872"/>
              <a:ext cx="74664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/>
            <p:cNvSpPr/>
            <p:nvPr/>
          </p:nvSpPr>
          <p:spPr>
            <a:xfrm>
              <a:off x="1219115" y="2834671"/>
              <a:ext cx="957912" cy="1234926"/>
            </a:xfrm>
            <a:prstGeom prst="arc">
              <a:avLst>
                <a:gd name="adj1" fmla="val 15939866"/>
                <a:gd name="adj2" fmla="val 620941"/>
              </a:avLst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863932" y="2389530"/>
              <a:ext cx="34289" cy="83386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1897407" y="2723249"/>
              <a:ext cx="886514" cy="166432"/>
            </a:xfrm>
            <a:custGeom>
              <a:avLst/>
              <a:gdLst>
                <a:gd name="connsiteX0" fmla="*/ 0 w 647700"/>
                <a:gd name="connsiteY0" fmla="*/ 749317 h 774757"/>
                <a:gd name="connsiteX1" fmla="*/ 63500 w 647700"/>
                <a:gd name="connsiteY1" fmla="*/ 12717 h 774757"/>
                <a:gd name="connsiteX2" fmla="*/ 127000 w 647700"/>
                <a:gd name="connsiteY2" fmla="*/ 762017 h 774757"/>
                <a:gd name="connsiteX3" fmla="*/ 177800 w 647700"/>
                <a:gd name="connsiteY3" fmla="*/ 50817 h 774757"/>
                <a:gd name="connsiteX4" fmla="*/ 241300 w 647700"/>
                <a:gd name="connsiteY4" fmla="*/ 749317 h 774757"/>
                <a:gd name="connsiteX5" fmla="*/ 292100 w 647700"/>
                <a:gd name="connsiteY5" fmla="*/ 17 h 774757"/>
                <a:gd name="connsiteX6" fmla="*/ 342900 w 647700"/>
                <a:gd name="connsiteY6" fmla="*/ 774717 h 774757"/>
                <a:gd name="connsiteX7" fmla="*/ 406400 w 647700"/>
                <a:gd name="connsiteY7" fmla="*/ 38117 h 774757"/>
                <a:gd name="connsiteX8" fmla="*/ 444500 w 647700"/>
                <a:gd name="connsiteY8" fmla="*/ 774717 h 774757"/>
                <a:gd name="connsiteX9" fmla="*/ 520700 w 647700"/>
                <a:gd name="connsiteY9" fmla="*/ 50817 h 774757"/>
                <a:gd name="connsiteX10" fmla="*/ 571500 w 647700"/>
                <a:gd name="connsiteY10" fmla="*/ 762017 h 774757"/>
                <a:gd name="connsiteX11" fmla="*/ 647700 w 647700"/>
                <a:gd name="connsiteY11" fmla="*/ 50817 h 77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774757">
                  <a:moveTo>
                    <a:pt x="0" y="749317"/>
                  </a:moveTo>
                  <a:cubicBezTo>
                    <a:pt x="21166" y="379958"/>
                    <a:pt x="42333" y="10600"/>
                    <a:pt x="63500" y="12717"/>
                  </a:cubicBezTo>
                  <a:cubicBezTo>
                    <a:pt x="84667" y="14834"/>
                    <a:pt x="107950" y="755667"/>
                    <a:pt x="127000" y="762017"/>
                  </a:cubicBezTo>
                  <a:cubicBezTo>
                    <a:pt x="146050" y="768367"/>
                    <a:pt x="158750" y="52934"/>
                    <a:pt x="177800" y="50817"/>
                  </a:cubicBezTo>
                  <a:cubicBezTo>
                    <a:pt x="196850" y="48700"/>
                    <a:pt x="222250" y="757784"/>
                    <a:pt x="241300" y="749317"/>
                  </a:cubicBezTo>
                  <a:cubicBezTo>
                    <a:pt x="260350" y="740850"/>
                    <a:pt x="275167" y="-4216"/>
                    <a:pt x="292100" y="17"/>
                  </a:cubicBezTo>
                  <a:cubicBezTo>
                    <a:pt x="309033" y="4250"/>
                    <a:pt x="323850" y="768367"/>
                    <a:pt x="342900" y="774717"/>
                  </a:cubicBezTo>
                  <a:cubicBezTo>
                    <a:pt x="361950" y="781067"/>
                    <a:pt x="389467" y="38117"/>
                    <a:pt x="406400" y="38117"/>
                  </a:cubicBezTo>
                  <a:cubicBezTo>
                    <a:pt x="423333" y="38117"/>
                    <a:pt x="425450" y="772600"/>
                    <a:pt x="444500" y="774717"/>
                  </a:cubicBezTo>
                  <a:cubicBezTo>
                    <a:pt x="463550" y="776834"/>
                    <a:pt x="499533" y="52934"/>
                    <a:pt x="520700" y="50817"/>
                  </a:cubicBezTo>
                  <a:cubicBezTo>
                    <a:pt x="541867" y="48700"/>
                    <a:pt x="550333" y="762017"/>
                    <a:pt x="571500" y="762017"/>
                  </a:cubicBezTo>
                  <a:cubicBezTo>
                    <a:pt x="592667" y="762017"/>
                    <a:pt x="620183" y="406417"/>
                    <a:pt x="647700" y="50817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255447" y="2589898"/>
              <a:ext cx="457200" cy="4572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009956" y="2989949"/>
              <a:ext cx="948184" cy="29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cs typeface="Helvetica Light"/>
                </a:rPr>
                <a:t>Ion Source</a:t>
              </a:r>
            </a:p>
          </p:txBody>
        </p:sp>
        <p:sp>
          <p:nvSpPr>
            <p:cNvPr id="85" name="Block Arc 84"/>
            <p:cNvSpPr/>
            <p:nvPr/>
          </p:nvSpPr>
          <p:spPr>
            <a:xfrm rot="5400000">
              <a:off x="3426897" y="2669422"/>
              <a:ext cx="1714500" cy="1600200"/>
            </a:xfrm>
            <a:prstGeom prst="blockArc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Helvetica Light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255447" y="3926722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885258" y="4419511"/>
              <a:ext cx="3251339" cy="2971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cs typeface="Helvetica Light"/>
                </a:rPr>
                <a:t>Post-Accelerator/ Experiment</a:t>
              </a:r>
            </a:p>
          </p:txBody>
        </p:sp>
        <p:cxnSp>
          <p:nvCxnSpPr>
            <p:cNvPr id="88" name="Straight Arrow Connector 87"/>
            <p:cNvCxnSpPr>
              <a:stCxn id="86" idx="3"/>
              <a:endCxn id="85" idx="1"/>
            </p:cNvCxnSpPr>
            <p:nvPr/>
          </p:nvCxnSpPr>
          <p:spPr>
            <a:xfrm flipV="1">
              <a:off x="3712647" y="4126747"/>
              <a:ext cx="571500" cy="2857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Arc 88"/>
            <p:cNvSpPr/>
            <p:nvPr/>
          </p:nvSpPr>
          <p:spPr>
            <a:xfrm>
              <a:off x="3591160" y="2812297"/>
              <a:ext cx="1378787" cy="1318722"/>
            </a:xfrm>
            <a:prstGeom prst="arc">
              <a:avLst>
                <a:gd name="adj1" fmla="val 16200000"/>
                <a:gd name="adj2" fmla="val 541299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sp>
          <p:nvSpPr>
            <p:cNvPr id="90" name="Arc 89"/>
            <p:cNvSpPr/>
            <p:nvPr/>
          </p:nvSpPr>
          <p:spPr>
            <a:xfrm>
              <a:off x="3591161" y="2812297"/>
              <a:ext cx="1257300" cy="968849"/>
            </a:xfrm>
            <a:prstGeom prst="arc">
              <a:avLst>
                <a:gd name="adj1" fmla="val 16200000"/>
                <a:gd name="adj2" fmla="val 2383559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cxnSp>
          <p:nvCxnSpPr>
            <p:cNvPr id="81" name="Straight Connector 80"/>
            <p:cNvCxnSpPr>
              <a:stCxn id="85" idx="0"/>
              <a:endCxn id="83" idx="3"/>
            </p:cNvCxnSpPr>
            <p:nvPr/>
          </p:nvCxnSpPr>
          <p:spPr>
            <a:xfrm flipH="1">
              <a:off x="3712647" y="2812297"/>
              <a:ext cx="571500" cy="62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 flipV="1">
              <a:off x="2879624" y="2815397"/>
              <a:ext cx="387265" cy="310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886781" y="6204666"/>
            <a:ext cx="841897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HLC/KGL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93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02920"/>
          </a:xfrm>
        </p:spPr>
        <p:txBody>
          <a:bodyPr/>
          <a:lstStyle/>
          <a:p>
            <a:pPr algn="ctr"/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Nuclear structure (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5844" y="2051824"/>
            <a:ext cx="6824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Now for </a:t>
            </a:r>
            <a:r>
              <a:rPr lang="en-US" sz="2400" b="1" i="1" dirty="0" smtClean="0"/>
              <a:t>HOW</a:t>
            </a:r>
            <a:r>
              <a:rPr lang="en-US" sz="2400" dirty="0" smtClean="0"/>
              <a:t> we measure the nuclear properties of interest.</a:t>
            </a:r>
          </a:p>
          <a:p>
            <a:endParaRPr lang="en-US" sz="2400" dirty="0"/>
          </a:p>
          <a:p>
            <a:r>
              <a:rPr lang="en-US" sz="2400" dirty="0" smtClean="0"/>
              <a:t>We’ll start at the bottom, touching (lightly!) on ground-state properties.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784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02920"/>
          </a:xfrm>
        </p:spPr>
        <p:txBody>
          <a:bodyPr/>
          <a:lstStyle/>
          <a:p>
            <a:pPr algn="ctr"/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Ground-state properties</a:t>
            </a:r>
            <a:endParaRPr lang="en-US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015710"/>
            <a:ext cx="819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Helvetica Light"/>
              </a:rPr>
              <a:t>Masses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0080" y="1451454"/>
            <a:ext cx="7780020" cy="4846908"/>
            <a:chOff x="640080" y="1451454"/>
            <a:chExt cx="7780020" cy="4846908"/>
          </a:xfrm>
        </p:grpSpPr>
        <p:pic>
          <p:nvPicPr>
            <p:cNvPr id="21" name="Picture 2" descr="http://slideplayer.com/slide/3420646/12/images/7/Energy+required+to+remove+two+neutrons+from+nuclei.jpg">
              <a:extLst>
                <a:ext uri="{FF2B5EF4-FFF2-40B4-BE49-F238E27FC236}">
                  <a16:creationId xmlns="" xmlns:a16="http://schemas.microsoft.com/office/drawing/2014/main" id="{BE4C9CE7-62F0-4218-8495-53B77E2CA5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" t="17303" r="431" b="7341"/>
            <a:stretch/>
          </p:blipFill>
          <p:spPr bwMode="auto">
            <a:xfrm>
              <a:off x="640080" y="1856421"/>
              <a:ext cx="7780020" cy="4441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371600" y="1451454"/>
              <a:ext cx="6316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Mapping Nuclear Structure via Neutron Separation Energies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429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2210" y="1062966"/>
            <a:ext cx="1691390" cy="958215"/>
          </a:xfrm>
        </p:spPr>
        <p:txBody>
          <a:bodyPr/>
          <a:lstStyle/>
          <a:p>
            <a:r>
              <a:rPr lang="en-US" i="1" dirty="0" smtClean="0"/>
              <a:t>Q</a:t>
            </a:r>
            <a:r>
              <a:rPr lang="en-US" dirty="0" smtClean="0"/>
              <a:t>-values</a:t>
            </a:r>
          </a:p>
          <a:p>
            <a:pPr lvl="1"/>
            <a:r>
              <a:rPr lang="en-US" dirty="0" smtClean="0"/>
              <a:t>Decays</a:t>
            </a:r>
          </a:p>
          <a:p>
            <a:pPr lvl="1"/>
            <a:r>
              <a:rPr lang="en-US" dirty="0" smtClean="0"/>
              <a:t>Kinematics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Mass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95219" y="1445048"/>
                <a:ext cx="1799210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219" y="1445048"/>
                <a:ext cx="1799210" cy="332399"/>
              </a:xfrm>
              <a:prstGeom prst="rect">
                <a:avLst/>
              </a:prstGeom>
              <a:blipFill rotWithShape="0">
                <a:blip r:embed="rId3"/>
                <a:stretch>
                  <a:fillRect l="-3729" r="-1695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55" y="1100528"/>
            <a:ext cx="2019403" cy="213047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5164933" y="945418"/>
            <a:ext cx="2028987" cy="68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461963" indent="-233363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684213" indent="-222250" algn="l" rtl="0" eaLnBrk="1" fontAlgn="base" hangingPunct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Dispersion</a:t>
            </a:r>
          </a:p>
          <a:p>
            <a:pPr lvl="1"/>
            <a:r>
              <a:rPr lang="en-US" dirty="0" smtClean="0"/>
              <a:t>Spectrograph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72168" y="2773846"/>
            <a:ext cx="3068701" cy="109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461963" indent="-233363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684213" indent="-222250" algn="l" rtl="0" eaLnBrk="1" fontAlgn="base" hangingPunct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ToF</a:t>
            </a:r>
            <a:endParaRPr lang="en-US" dirty="0" smtClean="0"/>
          </a:p>
          <a:p>
            <a:pPr lvl="1"/>
            <a:r>
              <a:rPr lang="en-US" dirty="0" smtClean="0"/>
              <a:t>Spectrograph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Multi-reflection (MR-TOF)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933755" y="4076775"/>
            <a:ext cx="2156210" cy="10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461963" indent="-233363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684213" indent="-222250" algn="l" rtl="0" eaLnBrk="1" fontAlgn="base" hangingPunct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Penning trap</a:t>
            </a:r>
          </a:p>
          <a:p>
            <a:pPr lvl="1"/>
            <a:r>
              <a:rPr lang="en-US" dirty="0" smtClean="0"/>
              <a:t>Storage rings</a:t>
            </a:r>
          </a:p>
          <a:p>
            <a:pPr lvl="1"/>
            <a:endParaRPr lang="en-US" dirty="0" smtClean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77510" y="4622387"/>
            <a:ext cx="4235418" cy="903273"/>
            <a:chOff x="1886742" y="4516524"/>
            <a:chExt cx="5370513" cy="1694459"/>
          </a:xfrm>
        </p:grpSpPr>
        <p:pic>
          <p:nvPicPr>
            <p:cNvPr id="11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742" y="4867958"/>
              <a:ext cx="5370513" cy="134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069982" y="4550409"/>
              <a:ext cx="976060" cy="635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de-DE" sz="800" dirty="0"/>
                <a:t>Ion source /</a:t>
              </a:r>
            </a:p>
            <a:p>
              <a:pPr eaLnBrk="1" hangingPunct="1"/>
              <a:r>
                <a:rPr lang="en-US" altLang="de-DE" sz="800" dirty="0"/>
                <a:t>injection trap</a:t>
              </a:r>
              <a:endParaRPr lang="en-GB" altLang="de-DE" sz="800" dirty="0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195410" y="4516524"/>
              <a:ext cx="728081" cy="404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de-DE" sz="800" dirty="0"/>
                <a:t>Detector</a:t>
              </a:r>
              <a:endParaRPr lang="en-GB" altLang="de-DE" sz="800" dirty="0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184650" y="5796647"/>
              <a:ext cx="742309" cy="404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de-DE" sz="800" dirty="0"/>
                <a:t>Analyzer</a:t>
              </a:r>
              <a:endParaRPr lang="en-GB" altLang="de-DE" sz="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13148" y="3856715"/>
                <a:ext cx="2386739" cy="470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200" i="1" smtClean="0">
                          <a:latin typeface="Cambria Math"/>
                        </a:rPr>
                        <m:t>𝐸</m:t>
                      </m:r>
                      <m:r>
                        <a:rPr lang="en-CA" sz="12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CA" sz="12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CA" sz="12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200" i="1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CA" sz="12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sz="1200" i="1">
                          <a:latin typeface="Cambria Math"/>
                        </a:rPr>
                        <m:t>=</m:t>
                      </m:r>
                      <m:r>
                        <a:rPr lang="en-CA" sz="1200" i="1">
                          <a:latin typeface="Cambria Math"/>
                        </a:rPr>
                        <m:t>𝑞𝑒𝑈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CA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CA" sz="1200" i="1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CA" sz="1200" i="1">
                              <a:latin typeface="Cambria Math"/>
                              <a:ea typeface="Cambria Math"/>
                            </a:rPr>
                            <m:t>    </m:t>
                          </m:r>
                        </m:e>
                      </m:groupChr>
                      <m:r>
                        <a:rPr lang="en-CA" sz="1200" i="1">
                          <a:latin typeface="Cambria Math"/>
                          <a:ea typeface="Cambria Math"/>
                        </a:rPr>
                        <m:t>  </m:t>
                      </m:r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CA" sz="1200" i="1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CA" sz="12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CA" sz="1200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CA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sz="12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CA" sz="1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48" y="3856715"/>
                <a:ext cx="2386739" cy="470322"/>
              </a:xfrm>
              <a:prstGeom prst="rect">
                <a:avLst/>
              </a:prstGeom>
              <a:blipFill rotWithShape="0">
                <a:blip r:embed="rId6"/>
                <a:stretch>
                  <a:fillRect t="-3896" b="-24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6919" t="73988" r="58884" b="5418"/>
          <a:stretch/>
        </p:blipFill>
        <p:spPr>
          <a:xfrm>
            <a:off x="5550654" y="4499539"/>
            <a:ext cx="1257542" cy="763710"/>
          </a:xfrm>
          <a:prstGeom prst="rect">
            <a:avLst/>
          </a:prstGeom>
        </p:spPr>
      </p:pic>
      <p:pic>
        <p:nvPicPr>
          <p:cNvPr id="17" name="image2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00450" y="5111832"/>
            <a:ext cx="1255235" cy="1481959"/>
          </a:xfrm>
          <a:prstGeom prst="rect">
            <a:avLst/>
          </a:prstGeom>
          <a:ln w="12700">
            <a:round/>
          </a:ln>
        </p:spPr>
      </p:pic>
      <p:pic>
        <p:nvPicPr>
          <p:cNvPr id="18" name="image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15181" y="5451579"/>
            <a:ext cx="1528489" cy="1124396"/>
          </a:xfrm>
          <a:prstGeom prst="rect">
            <a:avLst/>
          </a:prstGeom>
          <a:ln w="25400">
            <a:rou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522097" y="2643238"/>
                <a:ext cx="2106827" cy="988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𝑞𝑣𝐵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𝑝𝑎𝑡h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𝑇𝑜𝐹</m:t>
                                  </m:r>
                                </m:den>
                              </m:f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𝑇𝑜𝐹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𝑝𝑎𝑡h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𝑞𝐵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US" sz="1200" b="0" dirty="0" smtClean="0"/>
              </a:p>
              <a:p>
                <a:endParaRPr lang="en-US" sz="1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097" y="2643238"/>
                <a:ext cx="2106827" cy="988476"/>
              </a:xfrm>
              <a:prstGeom prst="rect">
                <a:avLst/>
              </a:prstGeom>
              <a:blipFill rotWithShape="0">
                <a:blip r:embed="rId10"/>
                <a:stretch>
                  <a:fillRect t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2" y="1023310"/>
            <a:ext cx="6569044" cy="4757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83453" y="1183587"/>
            <a:ext cx="20193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  <a:cs typeface="Helvetica Light"/>
              </a:rPr>
              <a:t>Measurements with CARIBU beams at ANL with the Canadian Penning Trap (CPT) are filling in masses toward the astrophysically relevant r-process path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6475" y="6109683"/>
            <a:ext cx="3580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CA" sz="1400" dirty="0" smtClean="0">
                <a:latin typeface="Helvetica Light"/>
                <a:cs typeface="Helvetica Light"/>
              </a:rPr>
              <a:t>G. </a:t>
            </a:r>
            <a:r>
              <a:rPr lang="en-CA" sz="1400" dirty="0" err="1" smtClean="0">
                <a:latin typeface="Helvetica Light"/>
                <a:cs typeface="Helvetica Light"/>
              </a:rPr>
              <a:t>Savard</a:t>
            </a:r>
            <a:r>
              <a:rPr lang="en-CA" sz="1400" dirty="0" smtClean="0">
                <a:latin typeface="Helvetica Light"/>
                <a:cs typeface="Helvetica Light"/>
              </a:rPr>
              <a:t>, 2013 GRETINA workshop, ANL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766" y="4000861"/>
            <a:ext cx="1794954" cy="2325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259339" y="6417460"/>
            <a:ext cx="49084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HLC</a:t>
            </a:r>
            <a:endParaRPr lang="en-US" sz="1200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442419" y="274320"/>
            <a:ext cx="5941019" cy="502920"/>
          </a:xfrm>
        </p:spPr>
        <p:txBody>
          <a:bodyPr/>
          <a:lstStyle/>
          <a:p>
            <a:pPr algn="ctr"/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Mass measurements</a:t>
            </a:r>
          </a:p>
        </p:txBody>
      </p:sp>
    </p:spTree>
    <p:extLst>
      <p:ext uri="{BB962C8B-B14F-4D97-AF65-F5344CB8AC3E}">
        <p14:creationId xmlns:p14="http://schemas.microsoft.com/office/powerpoint/2010/main" val="2948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02920"/>
          </a:xfrm>
        </p:spPr>
        <p:txBody>
          <a:bodyPr/>
          <a:lstStyle/>
          <a:p>
            <a:pPr algn="ctr"/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Ground-state properties</a:t>
            </a:r>
            <a:endParaRPr lang="en-US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1" y="1015710"/>
            <a:ext cx="6286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Helvetica Light"/>
              </a:rPr>
              <a:t>Masses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cs typeface="Helvetica Light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Helvetica Light"/>
              </a:rPr>
              <a:t>Nuclear matter and charge radii (e.g. skins, halos; isotope shifts)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cs typeface="Helvetica Light"/>
            </a:endParaRPr>
          </a:p>
          <a:p>
            <a:endParaRPr lang="en-US" sz="2000" dirty="0" smtClean="0"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Helvetica Light"/>
              </a:rPr>
              <a:t>Deformation: electric quadrupole (and higher) moments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cs typeface="Helvetica Light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Helvetica Light"/>
              </a:rPr>
              <a:t>Spin and parity: magnetic dipole moments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cs typeface="Helvetica Light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Helvetica Light"/>
              </a:rPr>
              <a:t>Decay</a:t>
            </a:r>
            <a:endParaRPr lang="en-US" sz="2000" dirty="0">
              <a:cs typeface="Helvetica Light"/>
            </a:endParaRPr>
          </a:p>
        </p:txBody>
      </p:sp>
      <p:pic>
        <p:nvPicPr>
          <p:cNvPr id="8" name="Picture 6" descr="The halo structure of 11Li gives it a matter radius comparable to that of much heavier nucle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79" y="1500148"/>
            <a:ext cx="1970684" cy="11534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66950" y="3064160"/>
            <a:ext cx="2111102" cy="1093248"/>
            <a:chOff x="6266950" y="3064160"/>
            <a:chExt cx="2111102" cy="1093248"/>
          </a:xfrm>
        </p:grpSpPr>
        <p:pic>
          <p:nvPicPr>
            <p:cNvPr id="13" name="Picture 2" descr="http://upload.wikimedia.org/wikipedia/commons/thumb/b/b5/OblateSpheroid.PNG/240px-OblateSpheroi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950" y="3621964"/>
              <a:ext cx="633037" cy="535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File:ProlateSpheroi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821" y="3064160"/>
              <a:ext cx="424231" cy="691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upload.wikimedia.org/wikipedia/commons/thumb/b/b5/OblateSpheroid.PNG/240px-OblateSpheroid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297" y="3306888"/>
              <a:ext cx="612648" cy="630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092499" y="6127475"/>
            <a:ext cx="1564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 Light"/>
                <a:cs typeface="Helvetica Light"/>
              </a:rPr>
              <a:t>Wraith </a:t>
            </a:r>
            <a:r>
              <a:rPr lang="en-US" sz="1200" i="1" dirty="0" smtClean="0">
                <a:latin typeface="Helvetica Light"/>
                <a:cs typeface="Helvetica Light"/>
              </a:rPr>
              <a:t>et al</a:t>
            </a:r>
            <a:r>
              <a:rPr lang="en-US" sz="1200" dirty="0" smtClean="0">
                <a:latin typeface="Helvetica Light"/>
                <a:cs typeface="Helvetica Light"/>
              </a:rPr>
              <a:t>., PLB</a:t>
            </a:r>
            <a:r>
              <a:rPr lang="en-US" sz="1200" b="1" dirty="0" smtClean="0">
                <a:latin typeface="Helvetica Light"/>
                <a:cs typeface="Helvetica Light"/>
              </a:rPr>
              <a:t>771</a:t>
            </a:r>
            <a:r>
              <a:rPr lang="en-US" sz="1200" dirty="0" smtClean="0">
                <a:latin typeface="Helvetica Light"/>
                <a:cs typeface="Helvetica Light"/>
              </a:rPr>
              <a:t>, 385 (2017)</a:t>
            </a:r>
            <a:endParaRPr lang="en-US" sz="1200" dirty="0">
              <a:latin typeface="Helvetica Light"/>
              <a:cs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78" t="596"/>
          <a:stretch/>
        </p:blipFill>
        <p:spPr>
          <a:xfrm>
            <a:off x="5568281" y="4259767"/>
            <a:ext cx="3384335" cy="2325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2" y="5185317"/>
            <a:ext cx="1354872" cy="6244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7" y="916981"/>
            <a:ext cx="7807287" cy="567248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77396" y="781050"/>
            <a:ext cx="5040177" cy="5064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 of these lectures:</a:t>
            </a:r>
            <a:endParaRPr lang="en-US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7573" y="916981"/>
            <a:ext cx="2767111" cy="74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0980" y="3605912"/>
            <a:ext cx="10591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NUCLEAR STRUCTURE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7638" y="3636690"/>
            <a:ext cx="10241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EXPER-IMENT</a:t>
            </a:r>
            <a:endParaRPr lang="en-US" sz="1100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8038" y="5336214"/>
            <a:ext cx="13181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THEORY</a:t>
            </a:r>
            <a:endParaRPr lang="en-US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5518" y="2803267"/>
            <a:ext cx="89062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993366"/>
                </a:solidFill>
              </a:rPr>
              <a:t>ground state</a:t>
            </a:r>
            <a:endParaRPr lang="en-US" sz="1050" b="1" dirty="0">
              <a:solidFill>
                <a:srgbClr val="9933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2360" y="4698697"/>
            <a:ext cx="3886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CC99"/>
                </a:solidFill>
              </a:rPr>
              <a:t>SM</a:t>
            </a:r>
            <a:endParaRPr lang="en-US" sz="1200" b="1" dirty="0">
              <a:solidFill>
                <a:srgbClr val="00CC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8302" y="3889153"/>
            <a:ext cx="75439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CC99"/>
                </a:solidFill>
              </a:rPr>
              <a:t>collective</a:t>
            </a:r>
            <a:endParaRPr lang="en-US" sz="1100" b="1" dirty="0">
              <a:solidFill>
                <a:srgbClr val="00CC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1221" y="2772713"/>
            <a:ext cx="105449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7030A0"/>
                </a:solidFill>
              </a:rPr>
              <a:t>excited states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6637" y="2285431"/>
            <a:ext cx="64301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7030A0"/>
                </a:solidFill>
              </a:rPr>
              <a:t>energies</a:t>
            </a:r>
            <a:endParaRPr lang="en-US" sz="105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7564" y="4067577"/>
            <a:ext cx="7479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6600"/>
                </a:solidFill>
              </a:rPr>
              <a:t>T</a:t>
            </a:r>
            <a:r>
              <a:rPr lang="en-US" sz="1200" b="1" baseline="-25000" dirty="0" smtClean="0">
                <a:solidFill>
                  <a:srgbClr val="006600"/>
                </a:solidFill>
              </a:rPr>
              <a:t>1/2</a:t>
            </a:r>
            <a:r>
              <a:rPr lang="en-US" sz="1200" b="1" dirty="0" smtClean="0">
                <a:solidFill>
                  <a:srgbClr val="006600"/>
                </a:solidFill>
              </a:rPr>
              <a:t>’s</a:t>
            </a:r>
            <a:endParaRPr lang="en-US" sz="1400" b="1" dirty="0">
              <a:solidFill>
                <a:srgbClr val="00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53822" y="2575776"/>
            <a:ext cx="4050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7030A0"/>
                </a:solidFill>
              </a:rPr>
              <a:t>I</a:t>
            </a:r>
            <a:r>
              <a:rPr lang="en-US" sz="1200" b="1" baseline="30000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p</a:t>
            </a:r>
            <a:r>
              <a:rPr lang="en-US" sz="1200" b="1" dirty="0" err="1" smtClean="0">
                <a:solidFill>
                  <a:srgbClr val="7030A0"/>
                </a:solidFill>
              </a:rPr>
              <a:t>’s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240" y="3322335"/>
            <a:ext cx="105449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2060"/>
                </a:solidFill>
              </a:rPr>
              <a:t>masses</a:t>
            </a:r>
          </a:p>
          <a:p>
            <a:pPr algn="ctr"/>
            <a:endParaRPr lang="en-US" sz="4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5540" y="4797275"/>
            <a:ext cx="908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F0"/>
                </a:solidFill>
              </a:rPr>
              <a:t>single-particle</a:t>
            </a:r>
            <a:endParaRPr lang="en-US" sz="1050" b="1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5498" y="1941976"/>
            <a:ext cx="76628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2060"/>
                </a:solidFill>
              </a:rPr>
              <a:t>ABQ</a:t>
            </a:r>
          </a:p>
          <a:p>
            <a:pPr algn="ctr"/>
            <a:endParaRPr lang="en-US" sz="4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1823" y="2364135"/>
            <a:ext cx="4363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2060"/>
                </a:solidFill>
              </a:rPr>
              <a:t>Left turn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48300" y="1721956"/>
            <a:ext cx="13171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93366"/>
                </a:solidFill>
              </a:rPr>
              <a:t>DECAY   MODES</a:t>
            </a:r>
            <a:endParaRPr lang="en-US" sz="1600" b="1" dirty="0">
              <a:solidFill>
                <a:srgbClr val="99336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4062" y="3057183"/>
            <a:ext cx="89062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6699"/>
                </a:solidFill>
              </a:rPr>
              <a:t>shapes</a:t>
            </a:r>
            <a:endParaRPr lang="en-US" sz="1050" b="1" dirty="0">
              <a:solidFill>
                <a:srgbClr val="FF6699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9" y="4215026"/>
            <a:ext cx="407549" cy="3128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16140" y="4766828"/>
            <a:ext cx="6232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accent6">
                    <a:lumMod val="75000"/>
                  </a:schemeClr>
                </a:solidFill>
              </a:rPr>
              <a:t>Where am I?</a:t>
            </a:r>
            <a:endParaRPr lang="en-US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03726" y="4687680"/>
            <a:ext cx="4198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42</a:t>
            </a:r>
            <a:endParaRPr lang="en-US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3258146" y="6116631"/>
            <a:ext cx="2976480" cy="50641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/>
              <a:t>Keeping it “Army simple”…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5" y="274638"/>
            <a:ext cx="8992296" cy="628227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4094237" y="752407"/>
            <a:ext cx="1620315" cy="1031207"/>
            <a:chOff x="4323151" y="1041159"/>
            <a:chExt cx="1620315" cy="1031207"/>
          </a:xfrm>
        </p:grpSpPr>
        <p:pic>
          <p:nvPicPr>
            <p:cNvPr id="9" name="Picture 2" descr="http://inside.mines.edu/~kleach/PHGN422/images/CNX_Chem_21_03_RadioDecay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71" t="10526" r="22571" b="73951"/>
            <a:stretch/>
          </p:blipFill>
          <p:spPr bwMode="auto">
            <a:xfrm>
              <a:off x="4341568" y="1314450"/>
              <a:ext cx="1583484" cy="378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11912" y="1041159"/>
              <a:ext cx="8427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n w="3175">
                    <a:noFill/>
                  </a:ln>
                  <a:solidFill>
                    <a:srgbClr val="FFFF00"/>
                  </a:solidFill>
                  <a:effectLst>
                    <a:outerShdw algn="ctr" rotWithShape="0">
                      <a:prstClr val="black">
                        <a:alpha val="58000"/>
                      </a:prstClr>
                    </a:outerShdw>
                  </a:effectLst>
                  <a:latin typeface="Symbol" panose="05050102010706020507" pitchFamily="18" charset="2"/>
                </a:rPr>
                <a:t>a</a:t>
              </a:r>
              <a:r>
                <a:rPr lang="en-US" sz="1600" dirty="0" smtClean="0">
                  <a:ln w="3175">
                    <a:noFill/>
                  </a:ln>
                  <a:solidFill>
                    <a:srgbClr val="FFFF00"/>
                  </a:solidFill>
                  <a:effectLst>
                    <a:outerShdw algn="ctr" rotWithShape="0">
                      <a:prstClr val="black">
                        <a:alpha val="58000"/>
                      </a:prstClr>
                    </a:outerShdw>
                  </a:effectLst>
                </a:rPr>
                <a:t> decay</a:t>
              </a:r>
              <a:endParaRPr lang="en-US" sz="1600" dirty="0">
                <a:ln w="3175">
                  <a:noFill/>
                </a:ln>
                <a:solidFill>
                  <a:srgbClr val="FFFF00"/>
                </a:solidFill>
                <a:effectLst>
                  <a:outerShdw algn="ctr" rotWithShape="0">
                    <a:prstClr val="black">
                      <a:alpha val="58000"/>
                    </a:prst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323151" y="1821272"/>
                  <a:ext cx="1620315" cy="2510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60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b="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1600" b="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e>
                        </m:sPre>
                        <m:sPre>
                          <m:sPrePr>
                            <m:ctrlPr>
                              <a:rPr lang="en-US" sz="1600" i="1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1600" b="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b>
                          <m:sup>
                            <m:r>
                              <a:rPr lang="en-US" sz="160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600" b="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i="0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sPre>
                        <m:r>
                          <a:rPr lang="en-US" sz="1600" b="0" i="1" smtClean="0">
                            <a:solidFill>
                              <a:srgbClr val="FFFF00"/>
                            </a:solidFill>
                            <a:effectLst>
                              <a:outerShdw algn="ctr" rotWithShape="0">
                                <a:prstClr val="black">
                                  <a:alpha val="58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en-US" sz="1600" i="1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600" i="1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FFFF00"/>
                                </a:solidFill>
                                <a:effectLst>
                                  <a:outerShdw algn="ctr" rotWithShape="0">
                                    <a:prstClr val="black">
                                      <a:alpha val="58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sPre>
                      </m:oMath>
                    </m:oMathPara>
                  </a14:m>
                  <a:endParaRPr lang="en-US" sz="1600" dirty="0">
                    <a:solidFill>
                      <a:srgbClr val="FFFF00"/>
                    </a:solidFill>
                    <a:effectLst>
                      <a:outerShdw algn="ctr" rotWithShape="0">
                        <a:prstClr val="black">
                          <a:alpha val="58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3151" y="1821272"/>
                  <a:ext cx="1620315" cy="25109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755" r="-2264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3909296" y="4673953"/>
            <a:ext cx="2056460" cy="987996"/>
            <a:chOff x="3909296" y="4673953"/>
            <a:chExt cx="2056460" cy="987996"/>
          </a:xfrm>
        </p:grpSpPr>
        <p:pic>
          <p:nvPicPr>
            <p:cNvPr id="13" name="Picture 2" descr="http://inside.mines.edu/~kleach/PHGN422/images/CNX_Chem_21_03_RadioDecay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71" t="26708" r="22571" b="57135"/>
            <a:stretch/>
          </p:blipFill>
          <p:spPr bwMode="auto">
            <a:xfrm>
              <a:off x="4131068" y="4960796"/>
              <a:ext cx="1583484" cy="394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489390" y="4673953"/>
              <a:ext cx="8668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5">
                      <a:lumMod val="75000"/>
                    </a:schemeClr>
                  </a:solidFill>
                  <a:latin typeface="Symbol" panose="05050102010706020507" pitchFamily="18" charset="2"/>
                </a:rPr>
                <a:t>b</a:t>
              </a:r>
              <a:r>
                <a:rPr lang="en-US" sz="1600" baseline="30000" dirty="0" smtClean="0">
                  <a:solidFill>
                    <a:schemeClr val="accent5">
                      <a:lumMod val="75000"/>
                    </a:schemeClr>
                  </a:solidFill>
                </a:rPr>
                <a:t>-</a:t>
              </a:r>
              <a:r>
                <a:rPr lang="en-US" sz="1600" dirty="0" smtClean="0">
                  <a:solidFill>
                    <a:schemeClr val="accent5">
                      <a:lumMod val="75000"/>
                    </a:schemeClr>
                  </a:solidFill>
                </a:rPr>
                <a:t> decay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909296" y="5409636"/>
                  <a:ext cx="2056460" cy="252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6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1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e>
                        </m:sPre>
                        <m:sPre>
                          <m:sPrePr>
                            <m:ctrlPr>
                              <a:rPr lang="en-US" sz="16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1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16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sPre>
                        <m:r>
                          <a:rPr lang="en-US" sz="16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en-US" sz="16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1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̅"/>
                                <m:ctrlPr>
                                  <a:rPr lang="en-US" sz="1600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</m:sPre>
                      </m:oMath>
                    </m:oMathPara>
                  </a14:m>
                  <a:endParaRPr lang="en-US" sz="16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9296" y="5409636"/>
                  <a:ext cx="2056460" cy="25231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96" r="-13018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265016" y="1748648"/>
            <a:ext cx="3644280" cy="1435416"/>
            <a:chOff x="265016" y="1748648"/>
            <a:chExt cx="3644280" cy="1435416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2321476" y="2072366"/>
              <a:ext cx="1587820" cy="861840"/>
              <a:chOff x="4163643" y="3268378"/>
              <a:chExt cx="4221480" cy="2291343"/>
            </a:xfrm>
          </p:grpSpPr>
          <p:pic>
            <p:nvPicPr>
              <p:cNvPr id="24" name="Picture 2" descr="http://inside.mines.edu/~kleach/PHGN422/images/CNX_Chem_21_03_RadioDecay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71" t="79749" r="22571" b="1054"/>
              <a:stretch/>
            </p:blipFill>
            <p:spPr bwMode="auto">
              <a:xfrm>
                <a:off x="4163643" y="4310279"/>
                <a:ext cx="4221480" cy="1249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http://inside.mines.edu/~kleach/PHGN422/images/CNX_Chem_21_03_RadioDecay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71" t="62920" r="22571" b="21071"/>
              <a:stretch/>
            </p:blipFill>
            <p:spPr bwMode="auto">
              <a:xfrm>
                <a:off x="4163643" y="3268378"/>
                <a:ext cx="4221480" cy="10419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846510" y="1748648"/>
              <a:ext cx="8924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b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en-US" sz="1600" dirty="0" smtClean="0">
                  <a:solidFill>
                    <a:srgbClr val="FF0000"/>
                  </a:solidFill>
                </a:rPr>
                <a:t> decay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19026" y="2129038"/>
                  <a:ext cx="1947456" cy="2515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e>
                        </m:sPre>
                        <m:sPre>
                          <m:sPrePr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sPr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6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sPr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026" y="2129038"/>
                  <a:ext cx="1947456" cy="25154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13" r="-625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837356" y="2585602"/>
              <a:ext cx="9205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EC decay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65016" y="2932520"/>
                  <a:ext cx="2056460" cy="2515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Pre>
                              <m:sPre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6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sPr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e>
                        </m:sPre>
                        <m:sPre>
                          <m:sPrePr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sPr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016" y="2932520"/>
                  <a:ext cx="2056460" cy="25154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96" r="-296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02920"/>
          </a:xfrm>
        </p:spPr>
        <p:txBody>
          <a:bodyPr/>
          <a:lstStyle/>
          <a:p>
            <a:pPr algn="ctr"/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Ground-state decay</a:t>
            </a:r>
            <a:endParaRPr lang="en-US" sz="2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813082" y="2691930"/>
            <a:ext cx="2142894" cy="2519960"/>
            <a:chOff x="6813082" y="2691930"/>
            <a:chExt cx="2142894" cy="2519960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7081653" y="3276705"/>
              <a:ext cx="1874323" cy="1566525"/>
              <a:chOff x="6136481" y="3746656"/>
              <a:chExt cx="1452700" cy="121414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95"/>
              <a:stretch/>
            </p:blipFill>
            <p:spPr>
              <a:xfrm>
                <a:off x="6153581" y="3746656"/>
                <a:ext cx="1435600" cy="121414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136481" y="4557713"/>
                <a:ext cx="195263" cy="169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813082" y="4960796"/>
                  <a:ext cx="2142894" cy="2510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60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16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HF</m:t>
                                </m:r>
                              </m:e>
                            </m:d>
                            <m:r>
                              <a:rPr lang="en-US" sz="16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LF</m:t>
                                </m:r>
                              </m:e>
                            </m:d>
                            <m:r>
                              <a:rPr lang="en-US" sz="16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e>
                        </m:sPre>
                      </m:oMath>
                    </m:oMathPara>
                  </a14:m>
                  <a:endParaRPr lang="en-US" sz="1600" dirty="0">
                    <a:solidFill>
                      <a:srgbClr val="00FF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3082" y="4960796"/>
                  <a:ext cx="2142894" cy="251094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/>
            <p:cNvSpPr txBox="1"/>
            <p:nvPr/>
          </p:nvSpPr>
          <p:spPr>
            <a:xfrm>
              <a:off x="7676526" y="2691930"/>
              <a:ext cx="1279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FF00"/>
                  </a:solidFill>
                </a:rPr>
                <a:t>spontaneous fission</a:t>
              </a:r>
              <a:endParaRPr lang="en-US" sz="1600" dirty="0">
                <a:solidFill>
                  <a:srgbClr val="00FF00"/>
                </a:solidFill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2475571" y="3184064"/>
            <a:ext cx="639815" cy="45123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953901" y="4213454"/>
            <a:ext cx="580093" cy="674380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7676527" y="1822864"/>
            <a:ext cx="208002" cy="932015"/>
          </a:xfrm>
          <a:prstGeom prst="straightConnector1">
            <a:avLst/>
          </a:prstGeom>
          <a:ln w="317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043865" y="1853749"/>
            <a:ext cx="312365" cy="451667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9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502920"/>
          </a:xfrm>
        </p:spPr>
        <p:txBody>
          <a:bodyPr>
            <a:normAutofit/>
          </a:bodyPr>
          <a:lstStyle/>
          <a:p>
            <a:pPr algn="ctr"/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Ground-state 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07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addition to observing the decay mode itself, we can also deduce:</a:t>
            </a:r>
          </a:p>
          <a:p>
            <a:pPr lvl="1"/>
            <a:r>
              <a:rPr lang="en-US" sz="2400" dirty="0" smtClean="0"/>
              <a:t>Half-life/branching ratio</a:t>
            </a:r>
          </a:p>
          <a:p>
            <a:pPr lvl="1"/>
            <a:r>
              <a:rPr lang="en-US" sz="2400" dirty="0" smtClean="0"/>
              <a:t>Energies of emitted particles</a:t>
            </a:r>
          </a:p>
          <a:p>
            <a:pPr lvl="1"/>
            <a:r>
              <a:rPr lang="en-US" sz="2400" dirty="0" smtClean="0"/>
              <a:t>Intensities of feeding to particular daughter states</a:t>
            </a:r>
          </a:p>
          <a:p>
            <a:pPr lvl="1"/>
            <a:r>
              <a:rPr lang="en-US" dirty="0" smtClean="0"/>
              <a:t>Decays of *daughter excited/ground states (decay chain)</a:t>
            </a:r>
          </a:p>
          <a:p>
            <a:pPr lvl="1"/>
            <a:endParaRPr lang="en-US" dirty="0"/>
          </a:p>
          <a:p>
            <a:r>
              <a:rPr lang="en-US" dirty="0" smtClean="0"/>
              <a:t>Decay can preferentially populate daughter states according to selection rules, revealing spin and parity information for daughter and/or parent</a:t>
            </a:r>
          </a:p>
        </p:txBody>
      </p:sp>
    </p:spTree>
    <p:extLst>
      <p:ext uri="{BB962C8B-B14F-4D97-AF65-F5344CB8AC3E}">
        <p14:creationId xmlns:p14="http://schemas.microsoft.com/office/powerpoint/2010/main" val="30899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50292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β-decay family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71" y="902419"/>
            <a:ext cx="3843569" cy="5447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0610" y="6438651"/>
            <a:ext cx="2115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Singh </a:t>
            </a:r>
            <a:r>
              <a:rPr lang="en-US" sz="1200" i="1" dirty="0" smtClean="0"/>
              <a:t>et al</a:t>
            </a:r>
            <a:r>
              <a:rPr lang="en-US" sz="1200" dirty="0" smtClean="0"/>
              <a:t>., NDS</a:t>
            </a:r>
            <a:r>
              <a:rPr lang="en-US" sz="1200" b="1" dirty="0" smtClean="0"/>
              <a:t>84</a:t>
            </a:r>
            <a:r>
              <a:rPr lang="en-US" sz="1200" dirty="0" smtClean="0"/>
              <a:t>, 487 (1998)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3941" y="2018371"/>
            <a:ext cx="43935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 </a:t>
            </a:r>
            <a:r>
              <a:rPr lang="en-US" i="1" dirty="0" err="1" smtClean="0"/>
              <a:t>ft</a:t>
            </a:r>
            <a:r>
              <a:rPr lang="en-US" dirty="0" smtClean="0"/>
              <a:t> parameter [mentioned in Mon’s </a:t>
            </a:r>
            <a:r>
              <a:rPr lang="en-US" dirty="0" smtClean="0">
                <a:solidFill>
                  <a:srgbClr val="008000"/>
                </a:solidFill>
              </a:rPr>
              <a:t>Fundamental Symmetries </a:t>
            </a:r>
            <a:r>
              <a:rPr lang="en-US" dirty="0" smtClean="0"/>
              <a:t>lecture] characterizes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decay</a:t>
            </a:r>
          </a:p>
          <a:p>
            <a:endParaRPr lang="en-US" dirty="0"/>
          </a:p>
          <a:p>
            <a:r>
              <a:rPr lang="en-US" i="1" dirty="0" smtClean="0"/>
              <a:t>f</a:t>
            </a:r>
            <a:r>
              <a:rPr lang="en-US" dirty="0" smtClean="0"/>
              <a:t> = phase-space integral (function of </a:t>
            </a:r>
            <a:r>
              <a:rPr lang="en-US" i="1" dirty="0" smtClean="0"/>
              <a:t>Q</a:t>
            </a:r>
            <a:r>
              <a:rPr lang="en-US" dirty="0" smtClean="0"/>
              <a:t>-value)</a:t>
            </a:r>
          </a:p>
          <a:p>
            <a:r>
              <a:rPr lang="en-US" i="1" dirty="0" smtClean="0"/>
              <a:t>t</a:t>
            </a:r>
            <a:r>
              <a:rPr lang="en-US" dirty="0" smtClean="0"/>
              <a:t> = partial decay half-life = </a:t>
            </a:r>
            <a:r>
              <a:rPr lang="en-US" i="1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/</a:t>
            </a:r>
            <a:r>
              <a:rPr lang="en-US" i="1" dirty="0" smtClean="0"/>
              <a:t>BR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Tool for calculating log </a:t>
            </a:r>
            <a:r>
              <a:rPr lang="en-US" i="1" dirty="0" err="1" smtClean="0"/>
              <a:t>ft</a:t>
            </a:r>
            <a:r>
              <a:rPr lang="en-US" dirty="0" err="1" smtClean="0"/>
              <a:t>’s</a:t>
            </a:r>
            <a:r>
              <a:rPr lang="en-US" dirty="0" smtClean="0"/>
              <a:t> based on measured input values:</a:t>
            </a:r>
          </a:p>
          <a:p>
            <a:r>
              <a:rPr lang="en-US" dirty="0">
                <a:hlinkClick r:id="rId3"/>
              </a:rPr>
              <a:t>https://www.nndc.bnl.gov/logft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50292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decay –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superheavies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cf.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Stoyer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lecture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74205"/>
            <a:ext cx="531495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884093"/>
            <a:ext cx="3164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Helvetica Light"/>
              </a:rPr>
              <a:t>The heaviest nuclei decay via emission of </a:t>
            </a:r>
            <a:r>
              <a:rPr lang="en-US" sz="2000" dirty="0" smtClean="0">
                <a:latin typeface="Symbol" panose="05050102010706020507" pitchFamily="18" charset="2"/>
                <a:cs typeface="Helvetica Light"/>
              </a:rPr>
              <a:t>a</a:t>
            </a:r>
            <a:r>
              <a:rPr lang="en-US" sz="2000" dirty="0" smtClean="0">
                <a:cs typeface="Helvetica Light"/>
              </a:rPr>
              <a:t> particles or by spontaneous fission</a:t>
            </a:r>
          </a:p>
          <a:p>
            <a:endParaRPr lang="en-US" sz="2000" dirty="0">
              <a:cs typeface="Helvetica Light"/>
            </a:endParaRPr>
          </a:p>
          <a:p>
            <a:r>
              <a:rPr lang="en-US" sz="2000" dirty="0" smtClean="0">
                <a:cs typeface="Helvetica Light"/>
              </a:rPr>
              <a:t>Since </a:t>
            </a:r>
            <a:r>
              <a:rPr lang="en-US" sz="2000" dirty="0" smtClean="0">
                <a:latin typeface="Symbol" panose="05050102010706020507" pitchFamily="18" charset="2"/>
                <a:cs typeface="Helvetica Light"/>
              </a:rPr>
              <a:t>a</a:t>
            </a:r>
            <a:r>
              <a:rPr lang="en-US" sz="2000" dirty="0" smtClean="0">
                <a:cs typeface="Helvetica Light"/>
              </a:rPr>
              <a:t>’s and fission products are relatively easy to detect, even a single nucleus can provide significant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8410" y="4406885"/>
            <a:ext cx="3837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Helvetica Light"/>
              </a:rPr>
              <a:t>Decay properties of element 117 alone, from only 6 events, provide experimental evidence supporting enhanced stability beyond Z = 111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185" y="6327775"/>
            <a:ext cx="3280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cs typeface="Helvetica Light"/>
              </a:rPr>
              <a:t>Oganessian</a:t>
            </a:r>
            <a:r>
              <a:rPr lang="en-US" sz="1400" dirty="0" smtClean="0">
                <a:cs typeface="Helvetica Light"/>
              </a:rPr>
              <a:t> </a:t>
            </a:r>
            <a:r>
              <a:rPr lang="en-US" sz="1400" i="1" dirty="0" smtClean="0">
                <a:cs typeface="Helvetica Light"/>
              </a:rPr>
              <a:t>et al</a:t>
            </a:r>
            <a:r>
              <a:rPr lang="en-US" sz="1400" dirty="0" smtClean="0">
                <a:cs typeface="Helvetica Light"/>
              </a:rPr>
              <a:t>., PRL</a:t>
            </a:r>
            <a:r>
              <a:rPr lang="en-US" sz="1400" b="1" dirty="0" smtClean="0">
                <a:cs typeface="Helvetica Light"/>
              </a:rPr>
              <a:t>104</a:t>
            </a:r>
            <a:r>
              <a:rPr lang="en-US" sz="1400" dirty="0" smtClean="0">
                <a:cs typeface="Helvetica Light"/>
              </a:rPr>
              <a:t>, 142502 (2010)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37037" y="6204665"/>
            <a:ext cx="49084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HLC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0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50292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decay – not as heavy, but still super!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84038"/>
            <a:ext cx="3789056" cy="123577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Although most prominent in heavy nuclides, α decay also occurs elsewhere on the nuclear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256" y="991628"/>
            <a:ext cx="4765462" cy="333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4137102" y="2085278"/>
            <a:ext cx="1561171" cy="702527"/>
          </a:xfrm>
          <a:prstGeom prst="straightConnector1">
            <a:avLst/>
          </a:prstGeom>
          <a:ln w="44450">
            <a:solidFill>
              <a:srgbClr val="FFFF00"/>
            </a:solidFill>
            <a:tailEnd type="arrow" w="sm" len="med"/>
          </a:ln>
          <a:effectLst>
            <a:outerShdw blurRad="381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850485" y="2311648"/>
            <a:ext cx="2651760" cy="2651424"/>
            <a:chOff x="1146410" y="2467765"/>
            <a:chExt cx="2651760" cy="2651424"/>
          </a:xfrm>
        </p:grpSpPr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3158090" y="2467765"/>
              <a:ext cx="640080" cy="64008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 smtClean="0">
                  <a:solidFill>
                    <a:schemeClr val="tx1"/>
                  </a:solidFill>
                </a:rPr>
                <a:t>108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Xe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2152250" y="3479738"/>
              <a:ext cx="640080" cy="64008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 smtClean="0">
                  <a:solidFill>
                    <a:schemeClr val="tx1"/>
                  </a:solidFill>
                </a:rPr>
                <a:t>104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Te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1146410" y="4479109"/>
              <a:ext cx="640080" cy="64008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 smtClean="0">
                  <a:solidFill>
                    <a:schemeClr val="tx1"/>
                  </a:solidFill>
                </a:rPr>
                <a:t>100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Sn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Arrow Connector 17"/>
            <p:cNvCxnSpPr>
              <a:cxnSpLocks noChangeAspect="1"/>
            </p:cNvCxnSpPr>
            <p:nvPr/>
          </p:nvCxnSpPr>
          <p:spPr>
            <a:xfrm flipH="1">
              <a:off x="2792330" y="3107845"/>
              <a:ext cx="365760" cy="3657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</p:cNvCxnSpPr>
            <p:nvPr/>
          </p:nvCxnSpPr>
          <p:spPr>
            <a:xfrm flipH="1">
              <a:off x="1786490" y="4119818"/>
              <a:ext cx="365760" cy="3657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457200" y="5322363"/>
            <a:ext cx="8207298" cy="99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Only second observation of α decay to doubly magic daughter</a:t>
            </a:r>
          </a:p>
          <a:p>
            <a:r>
              <a:rPr lang="en-US" sz="2000" dirty="0" smtClean="0"/>
              <a:t>Enhanced p-n interactions (</a:t>
            </a:r>
            <a:r>
              <a:rPr lang="en-US" sz="2000" dirty="0"/>
              <a:t>α </a:t>
            </a:r>
            <a:r>
              <a:rPr lang="en-US" sz="2000" dirty="0" smtClean="0"/>
              <a:t>preformation factor)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52420" y="2637423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4.4 MeV</a:t>
            </a:r>
          </a:p>
          <a:p>
            <a:pPr algn="ctr"/>
            <a:r>
              <a:rPr lang="en-US" sz="1400" dirty="0" smtClean="0"/>
              <a:t>58 </a:t>
            </a:r>
            <a:r>
              <a:rPr lang="en-US" sz="1400" dirty="0" err="1" smtClean="0">
                <a:latin typeface="Symbol" panose="05050102010706020507" pitchFamily="18" charset="2"/>
              </a:rPr>
              <a:t>m</a:t>
            </a:r>
            <a:r>
              <a:rPr lang="en-US" sz="1400" dirty="0" err="1" smtClean="0"/>
              <a:t>s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978440" y="3609479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4.9 MeV</a:t>
            </a:r>
          </a:p>
          <a:p>
            <a:pPr algn="ctr"/>
            <a:r>
              <a:rPr lang="en-US" sz="1400" dirty="0" smtClean="0"/>
              <a:t>&lt;18 ns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81539" y="6232637"/>
            <a:ext cx="258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Auranen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., PRL</a:t>
            </a:r>
            <a:r>
              <a:rPr lang="en-US" sz="1200" b="1" dirty="0" smtClean="0"/>
              <a:t>121</a:t>
            </a:r>
            <a:r>
              <a:rPr lang="en-US" sz="1200" dirty="0" smtClean="0"/>
              <a:t>, 182501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977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ontent Placeholder 2"/>
          <p:cNvSpPr txBox="1">
            <a:spLocks/>
          </p:cNvSpPr>
          <p:nvPr/>
        </p:nvSpPr>
        <p:spPr>
          <a:xfrm>
            <a:off x="695555" y="2861121"/>
            <a:ext cx="1200150" cy="61607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>
              <a:spcBef>
                <a:spcPts val="450"/>
              </a:spcBef>
              <a:buClr>
                <a:schemeClr val="accent1"/>
              </a:buClr>
              <a:buSzPct val="100000"/>
              <a:defRPr/>
            </a:pPr>
            <a:r>
              <a:rPr lang="en-US" sz="1800" dirty="0">
                <a:cs typeface="Helvetica Light"/>
              </a:rPr>
              <a:t>Nucleus </a:t>
            </a:r>
            <a:r>
              <a:rPr lang="en-US" sz="1800" dirty="0" smtClean="0">
                <a:cs typeface="Helvetica Light"/>
              </a:rPr>
              <a:t>of interest</a:t>
            </a:r>
            <a:endParaRPr lang="en-US" sz="1800" dirty="0">
              <a:cs typeface="Helvetica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62253" y="1480524"/>
            <a:ext cx="5053430" cy="1714500"/>
            <a:chOff x="1681758" y="2000250"/>
            <a:chExt cx="5053430" cy="1714500"/>
          </a:xfrm>
        </p:grpSpPr>
        <p:pic>
          <p:nvPicPr>
            <p:cNvPr id="224" name="Picture 2" descr="C:\Documents and Settings\crawford\Local Settings\Temporary Internet Files\Content.IE5\C6WV97YQ\MCj04414680000[1]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5045" r="14931" b="33721"/>
            <a:stretch/>
          </p:blipFill>
          <p:spPr bwMode="auto">
            <a:xfrm>
              <a:off x="4249163" y="2000250"/>
              <a:ext cx="680225" cy="643855"/>
            </a:xfrm>
            <a:prstGeom prst="rect">
              <a:avLst/>
            </a:prstGeom>
            <a:noFill/>
          </p:spPr>
        </p:pic>
        <p:grpSp>
          <p:nvGrpSpPr>
            <p:cNvPr id="6" name="Group 5"/>
            <p:cNvGrpSpPr/>
            <p:nvPr/>
          </p:nvGrpSpPr>
          <p:grpSpPr>
            <a:xfrm>
              <a:off x="2448938" y="2000250"/>
              <a:ext cx="1714500" cy="1714500"/>
              <a:chOff x="1371600" y="2286000"/>
              <a:chExt cx="2286000" cy="2286000"/>
            </a:xfrm>
            <a:scene3d>
              <a:camera prst="isometricLeftDown">
                <a:rot lat="1200000" lon="1800000" rev="0"/>
              </a:camera>
              <a:lightRig rig="threePt" dir="t"/>
            </a:scene3d>
          </p:grpSpPr>
          <p:sp>
            <p:nvSpPr>
              <p:cNvPr id="7" name="Rectangle 6"/>
              <p:cNvSpPr/>
              <p:nvPr/>
            </p:nvSpPr>
            <p:spPr>
              <a:xfrm>
                <a:off x="13716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6002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8288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0574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2860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146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7432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9718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9718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7432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146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2860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716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6002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8288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0574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16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6002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8288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0574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2860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5146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7432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718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9718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7432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5146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2860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3716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6002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8288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0574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3716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6002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8288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0574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2860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5146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7432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9718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9718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7432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5146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2860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3716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6002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8288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057400" y="3429000"/>
                <a:ext cx="228600" cy="2286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3716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6002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8288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0574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2860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5146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7432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9718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29718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27432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25146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22860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3716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6002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8288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0574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2004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4290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4290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32004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32004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4290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4290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2004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2004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4290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4290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2004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32004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34290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34290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2004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3716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6002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8288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20574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2860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146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7432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29718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9718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7432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5146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2860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3716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6002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8288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20574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32004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4290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4290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2004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</p:grpSp>
        <p:cxnSp>
          <p:nvCxnSpPr>
            <p:cNvPr id="107" name="Straight Arrow Connector 106"/>
            <p:cNvCxnSpPr/>
            <p:nvPr/>
          </p:nvCxnSpPr>
          <p:spPr>
            <a:xfrm flipV="1">
              <a:off x="1681758" y="2879802"/>
              <a:ext cx="1411859" cy="5374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ight Arrow 109"/>
            <p:cNvSpPr/>
            <p:nvPr/>
          </p:nvSpPr>
          <p:spPr>
            <a:xfrm>
              <a:off x="4277738" y="2628900"/>
              <a:ext cx="733806" cy="363474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Helvetica Light"/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5020688" y="2000250"/>
              <a:ext cx="1714500" cy="1714500"/>
              <a:chOff x="1371600" y="2286000"/>
              <a:chExt cx="2286000" cy="2286000"/>
            </a:xfrm>
            <a:scene3d>
              <a:camera prst="isometricLeftDown">
                <a:rot lat="1200000" lon="1800000" rev="0"/>
              </a:camera>
              <a:lightRig rig="threePt" dir="t"/>
            </a:scene3d>
          </p:grpSpPr>
          <p:sp>
            <p:nvSpPr>
              <p:cNvPr id="112" name="Rectangle 111"/>
              <p:cNvSpPr/>
              <p:nvPr/>
            </p:nvSpPr>
            <p:spPr>
              <a:xfrm>
                <a:off x="13716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16002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8288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20574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2860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25146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27432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29718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9718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7432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5146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22860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3716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16002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18288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20574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13716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16002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18288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0574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2860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5146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27432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29718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29718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27432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25146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2860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13716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6002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8288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20574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13716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16002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18288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20574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22860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25146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27432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29718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29718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27432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25146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22860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13716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16002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18288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2057400" y="3429000"/>
                <a:ext cx="228600" cy="2286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13716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16002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18288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20574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22860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25146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27432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29718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29718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27432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5146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22860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13716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16002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18288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20574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32004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3429000" y="2286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34290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3200400" y="2514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32004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3429000" y="2743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4290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200400" y="2971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32004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429000" y="3200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4290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3200400" y="34290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32004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429000" y="36576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34290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3200400" y="38862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13716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16002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18288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20574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22860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25146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27432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29718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29718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27432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25146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22860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13716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16002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18288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20574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32004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3429000" y="41148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34290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3200400" y="4343400"/>
                <a:ext cx="228600" cy="228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sp3d extrusionH="95250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Helvetica Light"/>
                </a:endParaRPr>
              </a:p>
            </p:txBody>
          </p:sp>
        </p:grpSp>
        <p:cxnSp>
          <p:nvCxnSpPr>
            <p:cNvPr id="214" name="Straight Arrow Connector 213"/>
            <p:cNvCxnSpPr>
              <a:endCxn id="132" idx="2"/>
            </p:cNvCxnSpPr>
            <p:nvPr/>
          </p:nvCxnSpPr>
          <p:spPr>
            <a:xfrm flipV="1">
              <a:off x="5649338" y="2514600"/>
              <a:ext cx="142875" cy="4000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" name="Content Placeholder 2"/>
          <p:cNvSpPr txBox="1">
            <a:spLocks/>
          </p:cNvSpPr>
          <p:nvPr/>
        </p:nvSpPr>
        <p:spPr>
          <a:xfrm>
            <a:off x="6915683" y="1550793"/>
            <a:ext cx="1099256" cy="66102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>
            <a:noAutofit/>
          </a:bodyPr>
          <a:lstStyle/>
          <a:p>
            <a:pPr algn="ctr">
              <a:spcBef>
                <a:spcPts val="450"/>
              </a:spcBef>
              <a:buClr>
                <a:schemeClr val="accent1"/>
              </a:buClr>
              <a:buSzPct val="100000"/>
              <a:defRPr/>
            </a:pPr>
            <a:r>
              <a:rPr lang="en-US" sz="1800" dirty="0">
                <a:latin typeface="Helvetica Light"/>
                <a:cs typeface="Helvetica Light"/>
              </a:rPr>
              <a:t>Decay </a:t>
            </a:r>
            <a:r>
              <a:rPr lang="en-US" sz="1800" dirty="0" smtClean="0">
                <a:latin typeface="Helvetica Light"/>
                <a:cs typeface="Helvetica Light"/>
              </a:rPr>
              <a:t>particle</a:t>
            </a:r>
            <a:endParaRPr lang="en-US" sz="1800" dirty="0">
              <a:latin typeface="Helvetica Light"/>
              <a:cs typeface="Helvetica Light"/>
            </a:endParaRPr>
          </a:p>
        </p:txBody>
      </p:sp>
      <p:sp>
        <p:nvSpPr>
          <p:cNvPr id="220" name="Right Arrow 219"/>
          <p:cNvSpPr/>
          <p:nvPr/>
        </p:nvSpPr>
        <p:spPr>
          <a:xfrm>
            <a:off x="459066" y="2088426"/>
            <a:ext cx="1455621" cy="567283"/>
          </a:xfrm>
          <a:prstGeom prst="rightArrow">
            <a:avLst/>
          </a:prstGeom>
          <a:solidFill>
            <a:srgbClr val="0023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1" name="TextBox 220"/>
          <p:cNvSpPr txBox="1"/>
          <p:nvPr/>
        </p:nvSpPr>
        <p:spPr>
          <a:xfrm>
            <a:off x="376910" y="1773093"/>
            <a:ext cx="131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RIB or recoil</a:t>
            </a:r>
            <a:endParaRPr lang="en-US" sz="1800" dirty="0"/>
          </a:p>
        </p:txBody>
      </p:sp>
      <p:sp>
        <p:nvSpPr>
          <p:cNvPr id="222" name="TextBox 221"/>
          <p:cNvSpPr txBox="1"/>
          <p:nvPr/>
        </p:nvSpPr>
        <p:spPr>
          <a:xfrm>
            <a:off x="7886781" y="6204666"/>
            <a:ext cx="841897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HLC/KGL</a:t>
            </a:r>
            <a:endParaRPr lang="en-US" sz="1200" dirty="0"/>
          </a:p>
        </p:txBody>
      </p:sp>
      <p:sp>
        <p:nvSpPr>
          <p:cNvPr id="223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50292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Implantation/decay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248" y="3861454"/>
            <a:ext cx="6437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Segmented detector provides position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Implant in pixel; wait for decay (correlated in position and time)</a:t>
            </a:r>
            <a:endParaRPr lang="en-US" dirty="0"/>
          </a:p>
        </p:txBody>
      </p:sp>
      <p:pic>
        <p:nvPicPr>
          <p:cNvPr id="22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4975" y="4723935"/>
            <a:ext cx="3080558" cy="18952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6" name="Content Placeholder 2"/>
          <p:cNvSpPr txBox="1">
            <a:spLocks/>
          </p:cNvSpPr>
          <p:nvPr/>
        </p:nvSpPr>
        <p:spPr>
          <a:xfrm>
            <a:off x="5685252" y="5462005"/>
            <a:ext cx="814226" cy="51435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indent="-205740" algn="ctr">
              <a:spcBef>
                <a:spcPts val="450"/>
              </a:spcBef>
              <a:buClr>
                <a:schemeClr val="accent1"/>
              </a:buClr>
              <a:buSzPct val="100000"/>
              <a:defRPr/>
            </a:pPr>
            <a:r>
              <a:rPr lang="en-US" sz="1600" dirty="0">
                <a:cs typeface="Helvetica Light"/>
              </a:rPr>
              <a:t>BCS at NSCL</a:t>
            </a:r>
          </a:p>
        </p:txBody>
      </p:sp>
    </p:spTree>
    <p:extLst>
      <p:ext uri="{BB962C8B-B14F-4D97-AF65-F5344CB8AC3E}">
        <p14:creationId xmlns:p14="http://schemas.microsoft.com/office/powerpoint/2010/main" val="4010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36144" y="325725"/>
            <a:ext cx="849183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Other decay modes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9202C15-54AB-4ED8-A2CD-A5D4543DB14D}"/>
              </a:ext>
            </a:extLst>
          </p:cNvPr>
          <p:cNvSpPr txBox="1"/>
          <p:nvPr/>
        </p:nvSpPr>
        <p:spPr>
          <a:xfrm>
            <a:off x="737672" y="1410691"/>
            <a:ext cx="3980320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 smtClean="0"/>
              <a:t>Proton decay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 smtClean="0"/>
              <a:t>Beta-delayed proton (</a:t>
            </a:r>
            <a:r>
              <a:rPr lang="en-US" sz="2100" dirty="0" err="1" smtClean="0">
                <a:latin typeface="Symbol" panose="05050102010706020507" pitchFamily="18" charset="2"/>
              </a:rPr>
              <a:t>b</a:t>
            </a:r>
            <a:r>
              <a:rPr lang="en-US" sz="2100" dirty="0" err="1" smtClean="0"/>
              <a:t>p</a:t>
            </a:r>
            <a:r>
              <a:rPr lang="en-US" sz="2100" dirty="0" smtClean="0"/>
              <a:t>) decay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 smtClean="0"/>
              <a:t>Beta-delayed </a:t>
            </a:r>
            <a:r>
              <a:rPr lang="en-US" sz="2100" dirty="0"/>
              <a:t>neutron </a:t>
            </a:r>
            <a:r>
              <a:rPr lang="en-US" sz="2100" dirty="0" smtClean="0"/>
              <a:t>(</a:t>
            </a:r>
            <a:r>
              <a:rPr lang="en-US" sz="2100" dirty="0" err="1" smtClean="0">
                <a:latin typeface="Symbol" panose="05050102010706020507" pitchFamily="18" charset="2"/>
              </a:rPr>
              <a:t>b</a:t>
            </a:r>
            <a:r>
              <a:rPr lang="en-US" sz="2100" dirty="0" err="1" smtClean="0"/>
              <a:t>n</a:t>
            </a:r>
            <a:r>
              <a:rPr lang="en-US" sz="2100" dirty="0" smtClean="0"/>
              <a:t>) decay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 smtClean="0"/>
              <a:t>Two-proton decay</a:t>
            </a:r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 smtClean="0"/>
              <a:t>…and other exotica </a:t>
            </a:r>
            <a:endParaRPr lang="en-US" sz="2100" dirty="0"/>
          </a:p>
          <a:p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sp>
        <p:nvSpPr>
          <p:cNvPr id="3" name="Right Brace 2"/>
          <p:cNvSpPr/>
          <p:nvPr/>
        </p:nvSpPr>
        <p:spPr>
          <a:xfrm>
            <a:off x="4817327" y="1410691"/>
            <a:ext cx="200722" cy="69688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41435" y="1435969"/>
            <a:ext cx="249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Implantation/decay also an option for these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467" y="3222702"/>
            <a:ext cx="2993003" cy="3127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9807" y="6442644"/>
            <a:ext cx="2315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Czeszumska</a:t>
            </a:r>
            <a:r>
              <a:rPr lang="en-US" sz="1200" dirty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., to be published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186850" y="3246640"/>
            <a:ext cx="274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Beta-decay Paul Trap (BPT)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58683" y="2430966"/>
            <a:ext cx="451873" cy="791736"/>
          </a:xfrm>
          <a:prstGeom prst="straightConnector1">
            <a:avLst/>
          </a:prstGeom>
          <a:ln w="2540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62216" y="3615972"/>
            <a:ext cx="4393071" cy="2734339"/>
            <a:chOff x="0" y="1114990"/>
            <a:chExt cx="9336024" cy="58109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14990"/>
              <a:ext cx="9144000" cy="46280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-3044" t="3089" r="-1" b="4623"/>
            <a:stretch/>
          </p:blipFill>
          <p:spPr>
            <a:xfrm>
              <a:off x="1053737" y="5724144"/>
              <a:ext cx="8282287" cy="120178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37672" y="5451921"/>
              <a:ext cx="603448" cy="44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34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4"/>
            <a:ext cx="8094688" cy="15367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0" dirty="0"/>
              <a:t>So you have the </a:t>
            </a:r>
            <a:r>
              <a:rPr lang="en-US" sz="2400" b="0" dirty="0" smtClean="0"/>
              <a:t>ground state…what </a:t>
            </a:r>
            <a:r>
              <a:rPr lang="en-US" sz="2400" b="0" dirty="0"/>
              <a:t>next</a:t>
            </a:r>
            <a:r>
              <a:rPr lang="en-US" sz="2400" b="0" dirty="0" smtClean="0"/>
              <a:t>? Build a level scheme! A lot of physics is packed into the excited states.</a:t>
            </a:r>
          </a:p>
          <a:p>
            <a:pPr marL="0" indent="0">
              <a:buNone/>
            </a:pPr>
            <a:endParaRPr lang="en-US" sz="2400" dirty="0" smtClean="0"/>
          </a:p>
          <a:p>
            <a:pPr lvl="1"/>
            <a:r>
              <a:rPr lang="en-US" sz="2000" dirty="0" smtClean="0"/>
              <a:t>Where do you start if no excited states are known?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Movin</a:t>
            </a:r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’ on up: Building </a:t>
            </a:r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a level scheme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5190" y="3178098"/>
            <a:ext cx="7449015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</a:rPr>
              <a:t>There are other experimental approaches to identifying/measuring properties of excited nuclear states; I will focus on </a:t>
            </a:r>
            <a:r>
              <a:rPr lang="en-US" sz="2000" dirty="0" smtClean="0">
                <a:solidFill>
                  <a:srgbClr val="7030A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7030A0"/>
                </a:solidFill>
              </a:rPr>
              <a:t>-ray spectroscopy.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-ray spectroscopy</a:t>
            </a:r>
            <a:endParaRPr lang="en-US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810" y="980501"/>
            <a:ext cx="847197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 spec</a:t>
            </a:r>
            <a:r>
              <a:rPr lang="en-US" sz="2400" dirty="0"/>
              <a:t>troscopy is a popular tool in nuclear-structure </a:t>
            </a:r>
            <a:r>
              <a:rPr lang="en-US" sz="2400" dirty="0" smtClean="0"/>
              <a:t>research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Energies</a:t>
            </a:r>
            <a:r>
              <a:rPr lang="en-US" sz="2000" dirty="0"/>
              <a:t> can be measured to better than 0.1% </a:t>
            </a:r>
            <a:r>
              <a:rPr lang="en-US" sz="2000" dirty="0" smtClean="0"/>
              <a:t>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Penetrating radiation, </a:t>
            </a:r>
            <a:r>
              <a:rPr lang="en-US" sz="2000" dirty="0"/>
              <a:t>so detectors need not be within vacuum </a:t>
            </a:r>
            <a:r>
              <a:rPr lang="en-US" sz="2000" dirty="0" smtClean="0"/>
              <a:t>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</a:t>
            </a:r>
            <a:r>
              <a:rPr lang="en-US" sz="2000" dirty="0"/>
              <a:t>overs many items on “The List”: energies, decay rates, spins, parities, </a:t>
            </a:r>
            <a:r>
              <a:rPr lang="en-US" sz="2000" dirty="0" smtClean="0"/>
              <a:t>lifetimes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</a:t>
            </a:r>
            <a:r>
              <a:rPr lang="en-US" sz="2000" dirty="0"/>
              <a:t>ariety of detector types available [Ge, </a:t>
            </a:r>
            <a:r>
              <a:rPr lang="en-US" sz="2000" dirty="0" err="1"/>
              <a:t>NaI</a:t>
            </a:r>
            <a:r>
              <a:rPr lang="en-US" sz="2000" dirty="0"/>
              <a:t>(Tl), BGO, LaBr</a:t>
            </a:r>
            <a:r>
              <a:rPr lang="en-US" sz="2000" baseline="-25000" dirty="0"/>
              <a:t>3</a:t>
            </a:r>
            <a:r>
              <a:rPr lang="en-US" sz="2000" dirty="0"/>
              <a:t>(Ce), </a:t>
            </a:r>
            <a:r>
              <a:rPr lang="en-US" sz="2000" dirty="0" err="1"/>
              <a:t>CsI</a:t>
            </a:r>
            <a:r>
              <a:rPr lang="en-US" sz="2000" dirty="0"/>
              <a:t>(Tl/Na), BaF</a:t>
            </a:r>
            <a:r>
              <a:rPr lang="en-US" sz="2000" baseline="-25000" dirty="0"/>
              <a:t>2</a:t>
            </a:r>
            <a:r>
              <a:rPr lang="en-US" sz="2000" dirty="0"/>
              <a:t>…], depending on </a:t>
            </a:r>
            <a:r>
              <a:rPr lang="en-US" sz="2000" dirty="0" smtClean="0"/>
              <a:t>need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Energy precision?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Timing?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Efficiency?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Size?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Cost?</a:t>
            </a:r>
          </a:p>
        </p:txBody>
      </p:sp>
    </p:spTree>
    <p:extLst>
      <p:ext uri="{BB962C8B-B14F-4D97-AF65-F5344CB8AC3E}">
        <p14:creationId xmlns:p14="http://schemas.microsoft.com/office/powerpoint/2010/main" val="29961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Movin</a:t>
            </a:r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’ on up: Building </a:t>
            </a:r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a level scheme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0" y="2876334"/>
            <a:ext cx="6944810" cy="1808859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42210" y="5286783"/>
            <a:ext cx="8094688" cy="88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461963" indent="-233363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684213" indent="-222250" algn="l" rtl="0" eaLnBrk="1" fontAlgn="base" hangingPunct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Observe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latin typeface="+mn-lt"/>
              </a:rPr>
              <a:t>’s following reaction, but proof of which nucleus?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2928" y="3309783"/>
            <a:ext cx="387175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Singles spectrum may be just a </a:t>
            </a:r>
            <a:r>
              <a:rPr lang="en-US" sz="1600" dirty="0" smtClean="0"/>
              <a:t>complicated jumble </a:t>
            </a:r>
            <a:r>
              <a:rPr lang="en-US" sz="1600" dirty="0"/>
              <a:t>of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 rays </a:t>
            </a:r>
            <a:r>
              <a:rPr lang="en-US" sz="1600" dirty="0"/>
              <a:t>of unknown </a:t>
            </a:r>
            <a:r>
              <a:rPr lang="en-US" sz="1600" dirty="0" smtClean="0"/>
              <a:t>origins.</a:t>
            </a:r>
            <a:endParaRPr lang="en-US" sz="1600" dirty="0"/>
          </a:p>
        </p:txBody>
      </p: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442210" y="1228724"/>
            <a:ext cx="8094688" cy="15367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0" dirty="0"/>
              <a:t>So you have the </a:t>
            </a:r>
            <a:r>
              <a:rPr lang="en-US" sz="2400" b="0" dirty="0" smtClean="0"/>
              <a:t>ground state…what </a:t>
            </a:r>
            <a:r>
              <a:rPr lang="en-US" sz="2400" b="0" dirty="0"/>
              <a:t>next</a:t>
            </a:r>
            <a:r>
              <a:rPr lang="en-US" sz="2400" b="0" dirty="0" smtClean="0"/>
              <a:t>? Build a level scheme! A lot of physics is packed into the excited states.</a:t>
            </a:r>
          </a:p>
          <a:p>
            <a:pPr marL="0" indent="0">
              <a:buNone/>
            </a:pPr>
            <a:endParaRPr lang="en-US" sz="2400" dirty="0" smtClean="0"/>
          </a:p>
          <a:p>
            <a:pPr lvl="1"/>
            <a:r>
              <a:rPr lang="en-US" sz="2000" dirty="0" smtClean="0"/>
              <a:t>Where do you start if no excited states are known?</a:t>
            </a:r>
          </a:p>
        </p:txBody>
      </p:sp>
    </p:spTree>
    <p:extLst>
      <p:ext uri="{BB962C8B-B14F-4D97-AF65-F5344CB8AC3E}">
        <p14:creationId xmlns:p14="http://schemas.microsoft.com/office/powerpoint/2010/main" val="263780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44896" y="3799169"/>
            <a:ext cx="4666395" cy="2132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dirty="0" smtClean="0"/>
              <a:t>Selection of topics</a:t>
            </a:r>
          </a:p>
          <a:p>
            <a:pPr lvl="1"/>
            <a:r>
              <a:rPr lang="en-US" sz="2000" dirty="0" smtClean="0"/>
              <a:t>Shell structure recap</a:t>
            </a:r>
          </a:p>
          <a:p>
            <a:pPr lvl="1"/>
            <a:r>
              <a:rPr lang="en-US" sz="2000" dirty="0" smtClean="0"/>
              <a:t>Ground-state properties (briefly)</a:t>
            </a:r>
          </a:p>
          <a:p>
            <a:pPr lvl="1"/>
            <a:r>
              <a:rPr lang="en-US" sz="2000" dirty="0" smtClean="0"/>
              <a:t>Excited-state properties</a:t>
            </a:r>
          </a:p>
          <a:p>
            <a:pPr lvl="1"/>
            <a:r>
              <a:rPr lang="en-US" sz="2000" dirty="0" smtClean="0"/>
              <a:t>Pulling it all together: Case study 1</a:t>
            </a:r>
          </a:p>
          <a:p>
            <a:pPr lvl="1"/>
            <a:r>
              <a:rPr lang="en-US" sz="2000" dirty="0" smtClean="0"/>
              <a:t>Something different</a:t>
            </a:r>
            <a:r>
              <a:rPr lang="en-US" sz="2000" dirty="0"/>
              <a:t>: Case study </a:t>
            </a:r>
            <a:r>
              <a:rPr lang="en-US" sz="2000" dirty="0" smtClean="0"/>
              <a:t>2</a:t>
            </a:r>
          </a:p>
          <a:p>
            <a:pPr lvl="1"/>
            <a:endParaRPr lang="en-US" sz="20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4565" y="274639"/>
            <a:ext cx="6442362" cy="506411"/>
          </a:xfrm>
        </p:spPr>
        <p:txBody>
          <a:bodyPr>
            <a:noAutofit/>
          </a:bodyPr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Organization of these </a:t>
            </a:r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lectures (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 real</a:t>
            </a:r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3016" y="6114273"/>
            <a:ext cx="3850647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HLC/KGL = swiped or adapted from </a:t>
            </a:r>
            <a:r>
              <a:rPr lang="en-US" sz="1200" dirty="0" err="1" smtClean="0"/>
              <a:t>H.L.Crawford</a:t>
            </a:r>
            <a:r>
              <a:rPr lang="en-US" sz="1200" dirty="0" smtClean="0"/>
              <a:t>/</a:t>
            </a:r>
            <a:r>
              <a:rPr lang="en-US" sz="1200" dirty="0" err="1" smtClean="0"/>
              <a:t>K.G.Leach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89930" y="1114938"/>
            <a:ext cx="7845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We will explore the six W’s of experimental nuclear structure: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31102" y="1675049"/>
            <a:ext cx="3480101" cy="1015663"/>
            <a:chOff x="2485569" y="1640278"/>
            <a:chExt cx="3480101" cy="1015663"/>
          </a:xfrm>
        </p:grpSpPr>
        <p:sp>
          <p:nvSpPr>
            <p:cNvPr id="7" name="TextBox 6"/>
            <p:cNvSpPr txBox="1"/>
            <p:nvPr/>
          </p:nvSpPr>
          <p:spPr>
            <a:xfrm>
              <a:off x="4611004" y="1640278"/>
              <a:ext cx="13546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 smtClean="0"/>
                <a:t>Where?</a:t>
              </a:r>
              <a:endParaRPr lang="en-US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 smtClean="0"/>
                <a:t>Why?</a:t>
              </a:r>
              <a:endParaRPr lang="en-US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 err="1" smtClean="0"/>
                <a:t>hoW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85569" y="1640278"/>
              <a:ext cx="12747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 smtClean="0"/>
                <a:t>Who?</a:t>
              </a:r>
              <a:endParaRPr lang="en-US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 smtClean="0"/>
                <a:t>What?</a:t>
              </a:r>
              <a:endParaRPr lang="en-US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 smtClean="0"/>
                <a:t>When?</a:t>
              </a:r>
              <a:endParaRPr lang="en-US" sz="20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21548" y="2957172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(but not necessarily in that order…)</a:t>
            </a:r>
          </a:p>
        </p:txBody>
      </p:sp>
    </p:spTree>
    <p:extLst>
      <p:ext uri="{BB962C8B-B14F-4D97-AF65-F5344CB8AC3E}">
        <p14:creationId xmlns:p14="http://schemas.microsoft.com/office/powerpoint/2010/main" val="20708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2776116"/>
          </a:xfrm>
        </p:spPr>
        <p:txBody>
          <a:bodyPr/>
          <a:lstStyle/>
          <a:p>
            <a:r>
              <a:rPr lang="en-US" dirty="0" smtClean="0"/>
              <a:t>Identifying origins of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r</a:t>
            </a:r>
            <a:r>
              <a:rPr lang="en-US" dirty="0" smtClean="0"/>
              <a:t>ays</a:t>
            </a:r>
          </a:p>
          <a:p>
            <a:pPr marL="0" indent="0">
              <a:buNone/>
            </a:pPr>
            <a:endParaRPr lang="en-US" sz="1050" dirty="0" smtClean="0"/>
          </a:p>
          <a:p>
            <a:pPr lvl="1"/>
            <a:r>
              <a:rPr lang="en-US" dirty="0" smtClean="0"/>
              <a:t>EM separators to disperse nuclides by species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762000"/>
            <a:ext cx="9015413" cy="5989022"/>
            <a:chOff x="0" y="762000"/>
            <a:chExt cx="9015413" cy="5989022"/>
          </a:xfrm>
        </p:grpSpPr>
        <p:sp>
          <p:nvSpPr>
            <p:cNvPr id="6" name="Content Placeholder 4"/>
            <p:cNvSpPr txBox="1">
              <a:spLocks/>
            </p:cNvSpPr>
            <p:nvPr/>
          </p:nvSpPr>
          <p:spPr bwMode="auto">
            <a:xfrm>
              <a:off x="442210" y="4319646"/>
              <a:ext cx="8094688" cy="1304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230188" indent="-230188" algn="l" rtl="0" eaLnBrk="1" fontAlgn="base" hangingPunct="1">
                <a:spcBef>
                  <a:spcPts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1pPr>
              <a:lvl2pPr marL="461963" indent="-233363" algn="l" rtl="0" eaLnBrk="1" fontAlgn="base" hangingPunct="1">
                <a:spcBef>
                  <a:spcPts val="0"/>
                </a:spcBef>
                <a:spcAft>
                  <a:spcPct val="0"/>
                </a:spcAft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Arial" pitchFamily="34" charset="0"/>
                  <a:ea typeface="Arial" charset="0"/>
                  <a:cs typeface="Arial" pitchFamily="34" charset="0"/>
                </a:defRPr>
              </a:lvl2pPr>
              <a:lvl3pPr marL="684213" indent="-222250" algn="l" rtl="0" eaLnBrk="1" fontAlgn="base" hangingPunct="1">
                <a:spcBef>
                  <a:spcPts val="0"/>
                </a:spcBef>
                <a:spcAft>
                  <a:spcPts val="1800"/>
                </a:spcAft>
                <a:buFont typeface="Arial" charset="0"/>
                <a:buChar char="•"/>
                <a:defRPr sz="1400" kern="1200">
                  <a:solidFill>
                    <a:schemeClr val="tx1"/>
                  </a:solidFill>
                  <a:latin typeface="Arial" pitchFamily="34" charset="0"/>
                  <a:ea typeface="Arial" charset="0"/>
                  <a:cs typeface="Arial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Arial" pitchFamily="34" charset="0"/>
                  <a:ea typeface="Arial" charset="0"/>
                  <a:cs typeface="Arial" pitchFamily="34" charset="0"/>
                </a:defRPr>
              </a:lvl4pPr>
              <a:lvl5pPr marL="1828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Arial" pitchFamily="34" charset="0"/>
                  <a:ea typeface="Arial" charset="0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endParaRPr lang="en-US" dirty="0"/>
            </a:p>
          </p:txBody>
        </p:sp>
        <p:pic>
          <p:nvPicPr>
            <p:cNvPr id="12" name="Picture 4098" descr="A1900_S800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25600"/>
              <a:ext cx="8739188" cy="415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4101"/>
            <p:cNvSpPr txBox="1">
              <a:spLocks noChangeArrowheads="1"/>
            </p:cNvSpPr>
            <p:nvPr/>
          </p:nvSpPr>
          <p:spPr bwMode="auto">
            <a:xfrm>
              <a:off x="152400" y="4368800"/>
              <a:ext cx="21754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b="1" dirty="0">
                  <a:solidFill>
                    <a:srgbClr val="996633"/>
                  </a:solidFill>
                  <a:latin typeface="+mj-lt"/>
                </a:rPr>
                <a:t>A1900 fragment separator</a:t>
              </a:r>
              <a:r>
                <a:rPr lang="en-US" sz="1400" dirty="0">
                  <a:solidFill>
                    <a:srgbClr val="996633"/>
                  </a:solidFill>
                  <a:latin typeface="+mj-lt"/>
                </a:rPr>
                <a:t> </a:t>
              </a:r>
            </a:p>
          </p:txBody>
        </p:sp>
        <p:sp>
          <p:nvSpPr>
            <p:cNvPr id="14" name="Line 4104"/>
            <p:cNvSpPr>
              <a:spLocks noChangeShapeType="1"/>
            </p:cNvSpPr>
            <p:nvPr/>
          </p:nvSpPr>
          <p:spPr bwMode="auto">
            <a:xfrm>
              <a:off x="7035114" y="2539314"/>
              <a:ext cx="381000" cy="3048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" name="Line 4107"/>
            <p:cNvSpPr>
              <a:spLocks noChangeShapeType="1"/>
            </p:cNvSpPr>
            <p:nvPr/>
          </p:nvSpPr>
          <p:spPr bwMode="auto">
            <a:xfrm flipH="1" flipV="1">
              <a:off x="304800" y="5740398"/>
              <a:ext cx="304800" cy="35560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6" name="Picture 18"/>
            <p:cNvSpPr>
              <a:spLocks noChangeAspect="1" noChangeArrowheads="1"/>
            </p:cNvSpPr>
            <p:nvPr/>
          </p:nvSpPr>
          <p:spPr bwMode="auto">
            <a:xfrm>
              <a:off x="5410200" y="3835400"/>
              <a:ext cx="3605213" cy="240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589838" y="2066925"/>
              <a:ext cx="1295400" cy="1281113"/>
            </a:xfrm>
            <a:prstGeom prst="rect">
              <a:avLst/>
            </a:prstGeom>
            <a:solidFill>
              <a:schemeClr val="accent1">
                <a:alpha val="1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457200" indent="-457200"/>
              <a:endParaRPr lang="en-US"/>
            </a:p>
          </p:txBody>
        </p:sp>
        <p:pic>
          <p:nvPicPr>
            <p:cNvPr id="18" name="Picture 2" descr="http://www.nscl.msu.edu/~gretina/photo/20130401/reduced/5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" t="16030" b="24868"/>
            <a:stretch/>
          </p:blipFill>
          <p:spPr bwMode="auto">
            <a:xfrm>
              <a:off x="5614414" y="3788228"/>
              <a:ext cx="2972341" cy="26416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7086600" y="2692400"/>
              <a:ext cx="990600" cy="812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7239000" y="3556000"/>
              <a:ext cx="658981" cy="254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31625" y="3018082"/>
              <a:ext cx="1183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Text Box 4105"/>
            <p:cNvSpPr txBox="1">
              <a:spLocks noChangeArrowheads="1"/>
            </p:cNvSpPr>
            <p:nvPr/>
          </p:nvSpPr>
          <p:spPr bwMode="auto">
            <a:xfrm>
              <a:off x="609600" y="5943600"/>
              <a:ext cx="174759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dirty="0" smtClean="0">
                  <a:latin typeface="+mn-lt"/>
                </a:rPr>
                <a:t>Production target</a:t>
              </a:r>
              <a:endParaRPr lang="en-US" sz="1600" dirty="0">
                <a:latin typeface="+mn-lt"/>
              </a:endParaRPr>
            </a:p>
            <a:p>
              <a:pPr eaLnBrk="1" hangingPunct="1"/>
              <a:r>
                <a:rPr lang="en-US" sz="1600" dirty="0" smtClean="0">
                  <a:latin typeface="+mn-lt"/>
                </a:rPr>
                <a:t>423 mg/cm</a:t>
              </a:r>
              <a:r>
                <a:rPr lang="en-US" sz="1600" baseline="30000" dirty="0" smtClean="0">
                  <a:latin typeface="+mn-lt"/>
                </a:rPr>
                <a:t>2  9</a:t>
              </a:r>
              <a:r>
                <a:rPr lang="en-US" sz="1600" dirty="0" smtClean="0">
                  <a:latin typeface="+mn-lt"/>
                </a:rPr>
                <a:t>Be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3" name="Text Box 4105"/>
            <p:cNvSpPr txBox="1">
              <a:spLocks noChangeArrowheads="1"/>
            </p:cNvSpPr>
            <p:nvPr/>
          </p:nvSpPr>
          <p:spPr bwMode="auto">
            <a:xfrm>
              <a:off x="5513015" y="1868269"/>
              <a:ext cx="167866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+mn-lt"/>
                </a:rPr>
                <a:t>Reaction target</a:t>
              </a:r>
            </a:p>
            <a:p>
              <a:pPr eaLnBrk="1" hangingPunct="1"/>
              <a:r>
                <a:rPr lang="en-US" sz="1600" dirty="0" smtClean="0">
                  <a:latin typeface="+mn-lt"/>
                </a:rPr>
                <a:t>281 mg/cm</a:t>
              </a:r>
              <a:r>
                <a:rPr lang="en-US" sz="1600" baseline="30000" dirty="0" smtClean="0">
                  <a:latin typeface="+mn-lt"/>
                </a:rPr>
                <a:t>2  9</a:t>
              </a:r>
              <a:r>
                <a:rPr lang="en-US" sz="1600" dirty="0" smtClean="0">
                  <a:latin typeface="+mn-lt"/>
                </a:rPr>
                <a:t>Be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800" y="2806465"/>
              <a:ext cx="3653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Primary beam: 140-MeV/u </a:t>
              </a:r>
              <a:r>
                <a:rPr lang="en-US" sz="1800" baseline="30000" dirty="0" smtClean="0"/>
                <a:t>82</a:t>
              </a:r>
              <a:r>
                <a:rPr lang="en-US" sz="1800" dirty="0" smtClean="0"/>
                <a:t>Se</a:t>
              </a:r>
              <a:r>
                <a:rPr lang="en-US" sz="1800" baseline="30000" dirty="0" smtClean="0"/>
                <a:t>34+</a:t>
              </a:r>
              <a:endParaRPr lang="en-US" sz="1800" baseline="30000" dirty="0"/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685800" y="4572000"/>
              <a:ext cx="954405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Droid Sans" charset="0"/>
                  <a:cs typeface="Droid Sans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Droid Sans" charset="0"/>
                  <a:cs typeface="Droid Sans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Droid Sans" charset="0"/>
                  <a:cs typeface="Droid Sans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Droid Sans" charset="0"/>
                  <a:cs typeface="Droid Sans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Droid Sans" charset="0"/>
                  <a:cs typeface="Droid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Droid Sans" charset="0"/>
                  <a:cs typeface="Droid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Droid Sans" charset="0"/>
                  <a:cs typeface="Droid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Droid Sans" charset="0"/>
                  <a:cs typeface="Droid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Droid Sans" charset="0"/>
                  <a:cs typeface="Droid Sans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sz="1400" b="1" dirty="0">
                  <a:solidFill>
                    <a:srgbClr val="996633"/>
                  </a:solidFill>
                  <a:latin typeface="Symbol" pitchFamily="18" charset="2"/>
                </a:rPr>
                <a:t></a:t>
              </a:r>
              <a:r>
                <a:rPr lang="en-US" sz="1400" b="1" dirty="0">
                  <a:solidFill>
                    <a:srgbClr val="996633"/>
                  </a:solidFill>
                  <a:latin typeface="+mn-lt"/>
                </a:rPr>
                <a:t>p/p = </a:t>
              </a:r>
              <a:r>
                <a:rPr lang="en-US" sz="1400" b="1" dirty="0" smtClean="0">
                  <a:solidFill>
                    <a:srgbClr val="996633"/>
                  </a:solidFill>
                  <a:latin typeface="+mn-lt"/>
                </a:rPr>
                <a:t>1%</a:t>
              </a:r>
              <a:endParaRPr lang="en-US" sz="1400" b="1" dirty="0">
                <a:solidFill>
                  <a:srgbClr val="996633"/>
                </a:solidFill>
                <a:latin typeface="+mn-lt"/>
              </a:endParaRPr>
            </a:p>
          </p:txBody>
        </p:sp>
        <p:sp>
          <p:nvSpPr>
            <p:cNvPr id="26" name="Text Box 4103"/>
            <p:cNvSpPr txBox="1">
              <a:spLocks noChangeArrowheads="1"/>
            </p:cNvSpPr>
            <p:nvPr/>
          </p:nvSpPr>
          <p:spPr bwMode="auto">
            <a:xfrm>
              <a:off x="6988628" y="762000"/>
              <a:ext cx="1850572" cy="67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FontTx/>
                <a:buNone/>
              </a:pPr>
              <a:r>
                <a:rPr lang="en-US" sz="1400" b="1" dirty="0">
                  <a:solidFill>
                    <a:srgbClr val="3333CC"/>
                  </a:solidFill>
                  <a:latin typeface="Century Gothic" pitchFamily="34" charset="0"/>
                </a:rPr>
                <a:t>Reaction product identification</a:t>
              </a:r>
              <a:r>
                <a:rPr lang="en-US" sz="1400" dirty="0">
                  <a:latin typeface="Century Gothic" pitchFamily="34" charset="0"/>
                </a:rPr>
                <a:t> </a:t>
              </a:r>
              <a:br>
                <a:rPr lang="en-US" sz="1400" dirty="0">
                  <a:latin typeface="Century Gothic" pitchFamily="34" charset="0"/>
                </a:rPr>
              </a:br>
              <a:r>
                <a:rPr lang="en-US" sz="1400" b="1" dirty="0">
                  <a:latin typeface="Century Gothic" pitchFamily="34" charset="0"/>
                </a:rPr>
                <a:t>S800 spectrograph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68469" y="6381690"/>
              <a:ext cx="122341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</a:rPr>
                <a:t>GRETINA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</p:spTree>
    <p:extLst>
      <p:ext uri="{BB962C8B-B14F-4D97-AF65-F5344CB8AC3E}">
        <p14:creationId xmlns:p14="http://schemas.microsoft.com/office/powerpoint/2010/main" val="19549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98" descr="A1900_S800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8739188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101"/>
          <p:cNvSpPr txBox="1">
            <a:spLocks noChangeArrowheads="1"/>
          </p:cNvSpPr>
          <p:nvPr/>
        </p:nvSpPr>
        <p:spPr bwMode="auto">
          <a:xfrm>
            <a:off x="152400" y="4368800"/>
            <a:ext cx="24961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 dirty="0">
                <a:solidFill>
                  <a:srgbClr val="996633"/>
                </a:solidFill>
                <a:latin typeface="+mj-lt"/>
              </a:rPr>
              <a:t>A1900 fragment separator</a:t>
            </a:r>
            <a:r>
              <a:rPr lang="en-US" sz="1400" dirty="0">
                <a:latin typeface="+mj-lt"/>
              </a:rPr>
              <a:t> </a:t>
            </a:r>
          </a:p>
        </p:txBody>
      </p:sp>
      <p:sp>
        <p:nvSpPr>
          <p:cNvPr id="4" name="Line 4104"/>
          <p:cNvSpPr>
            <a:spLocks noChangeShapeType="1"/>
          </p:cNvSpPr>
          <p:nvPr/>
        </p:nvSpPr>
        <p:spPr bwMode="auto">
          <a:xfrm>
            <a:off x="7035114" y="2539314"/>
            <a:ext cx="381000" cy="304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Line 4107"/>
          <p:cNvSpPr>
            <a:spLocks noChangeShapeType="1"/>
          </p:cNvSpPr>
          <p:nvPr/>
        </p:nvSpPr>
        <p:spPr bwMode="auto">
          <a:xfrm flipH="1" flipV="1">
            <a:off x="304800" y="5740398"/>
            <a:ext cx="304800" cy="355601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6" name="Picture 18"/>
          <p:cNvSpPr>
            <a:spLocks noChangeAspect="1" noChangeArrowheads="1"/>
          </p:cNvSpPr>
          <p:nvPr/>
        </p:nvSpPr>
        <p:spPr bwMode="auto">
          <a:xfrm>
            <a:off x="5410200" y="3835400"/>
            <a:ext cx="3605213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4103"/>
          <p:cNvSpPr txBox="1">
            <a:spLocks noChangeArrowheads="1"/>
          </p:cNvSpPr>
          <p:nvPr/>
        </p:nvSpPr>
        <p:spPr bwMode="auto">
          <a:xfrm>
            <a:off x="6988628" y="762000"/>
            <a:ext cx="1850572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b="1" dirty="0">
                <a:solidFill>
                  <a:srgbClr val="3333CC"/>
                </a:solidFill>
                <a:latin typeface="Century Gothic" pitchFamily="34" charset="0"/>
              </a:rPr>
              <a:t>Reaction product identification</a:t>
            </a:r>
            <a:r>
              <a:rPr lang="en-US" sz="1400" dirty="0">
                <a:latin typeface="Century Gothic" pitchFamily="34" charset="0"/>
              </a:rPr>
              <a:t> </a:t>
            </a:r>
            <a:br>
              <a:rPr lang="en-US" sz="1400" dirty="0">
                <a:latin typeface="Century Gothic" pitchFamily="34" charset="0"/>
              </a:rPr>
            </a:br>
            <a:r>
              <a:rPr lang="en-US" sz="1400" b="1" dirty="0">
                <a:latin typeface="Century Gothic" pitchFamily="34" charset="0"/>
              </a:rPr>
              <a:t>S800 spectrograph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589838" y="2066925"/>
            <a:ext cx="1295400" cy="1281113"/>
          </a:xfrm>
          <a:prstGeom prst="rect">
            <a:avLst/>
          </a:prstGeom>
          <a:solidFill>
            <a:schemeClr val="accent1">
              <a:alpha val="1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/>
          </a:p>
        </p:txBody>
      </p:sp>
      <p:pic>
        <p:nvPicPr>
          <p:cNvPr id="9" name="Picture 2" descr="http://www.nscl.msu.edu/~gretina/photo/20130401/reduced/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16030" b="24868"/>
          <a:stretch/>
        </p:blipFill>
        <p:spPr bwMode="auto">
          <a:xfrm>
            <a:off x="5614414" y="3788228"/>
            <a:ext cx="2972341" cy="264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7086600" y="2692400"/>
            <a:ext cx="990600" cy="812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7239000" y="3556000"/>
            <a:ext cx="658981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30"/>
          <p:cNvSpPr/>
          <p:nvPr/>
        </p:nvSpPr>
        <p:spPr>
          <a:xfrm>
            <a:off x="609600" y="533400"/>
            <a:ext cx="3967163" cy="2615485"/>
          </a:xfrm>
          <a:prstGeom prst="rect">
            <a:avLst/>
          </a:prstGeom>
          <a:blipFill>
            <a:blip r:embed="rId5" cstate="print"/>
            <a:srcRect/>
            <a:stretch>
              <a:fillRect l="-2214" t="-21130" r="-615" b="-7096"/>
            </a:stretch>
          </a:blipFill>
        </p:spPr>
      </p:sp>
      <p:sp>
        <p:nvSpPr>
          <p:cNvPr id="13" name="Shape 31"/>
          <p:cNvSpPr txBox="1"/>
          <p:nvPr/>
        </p:nvSpPr>
        <p:spPr>
          <a:xfrm>
            <a:off x="3167821" y="1501514"/>
            <a:ext cx="684389" cy="370413"/>
          </a:xfrm>
          <a:prstGeom prst="rect">
            <a:avLst/>
          </a:prstGeom>
          <a:solidFill>
            <a:srgbClr val="FF0000"/>
          </a:solidFill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1600" b="1" baseline="30000" dirty="0" smtClean="0"/>
              <a:t>71</a:t>
            </a:r>
            <a:r>
              <a:rPr lang="en" sz="1600" b="1" dirty="0" smtClean="0"/>
              <a:t>Cu</a:t>
            </a:r>
            <a:endParaRPr lang="en" sz="1400" b="1" dirty="0"/>
          </a:p>
        </p:txBody>
      </p:sp>
      <p:sp>
        <p:nvSpPr>
          <p:cNvPr id="14" name="Shape 32"/>
          <p:cNvSpPr txBox="1"/>
          <p:nvPr/>
        </p:nvSpPr>
        <p:spPr>
          <a:xfrm>
            <a:off x="2626825" y="1971709"/>
            <a:ext cx="609600" cy="345013"/>
          </a:xfrm>
          <a:prstGeom prst="rect">
            <a:avLst/>
          </a:prstGeom>
          <a:solidFill>
            <a:srgbClr val="FF0000"/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sz="1600" b="1" baseline="30000" dirty="0" smtClean="0"/>
              <a:t>70</a:t>
            </a:r>
            <a:r>
              <a:rPr lang="en" sz="1600" b="1" dirty="0" smtClean="0"/>
              <a:t>Ni</a:t>
            </a:r>
            <a:endParaRPr lang="en" sz="1400" b="1" dirty="0"/>
          </a:p>
        </p:txBody>
      </p:sp>
      <p:sp>
        <p:nvSpPr>
          <p:cNvPr id="15" name="Shape 33"/>
          <p:cNvSpPr txBox="1"/>
          <p:nvPr/>
        </p:nvSpPr>
        <p:spPr>
          <a:xfrm>
            <a:off x="1896936" y="2360888"/>
            <a:ext cx="684389" cy="345013"/>
          </a:xfrm>
          <a:prstGeom prst="rect">
            <a:avLst/>
          </a:prstGeom>
          <a:solidFill>
            <a:srgbClr val="FF0000"/>
          </a:solidFill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sz="1600" b="1" baseline="30000" dirty="0" smtClean="0"/>
              <a:t>69</a:t>
            </a:r>
            <a:r>
              <a:rPr lang="en" sz="1600" b="1" dirty="0" smtClean="0"/>
              <a:t>Co</a:t>
            </a:r>
            <a:endParaRPr lang="en" sz="1400" b="1" dirty="0"/>
          </a:p>
        </p:txBody>
      </p:sp>
      <p:sp>
        <p:nvSpPr>
          <p:cNvPr id="17" name="Down Arrow 16"/>
          <p:cNvSpPr/>
          <p:nvPr/>
        </p:nvSpPr>
        <p:spPr>
          <a:xfrm rot="10440668">
            <a:off x="1968539" y="3080219"/>
            <a:ext cx="658981" cy="791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31625" y="3018082"/>
            <a:ext cx="118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90745" y="2974882"/>
            <a:ext cx="1133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TOF </a:t>
            </a:r>
            <a:r>
              <a:rPr lang="en-US" sz="1600" dirty="0" err="1" smtClean="0"/>
              <a:t>obj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78678" y="1067489"/>
            <a:ext cx="1168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TOF </a:t>
            </a:r>
            <a:r>
              <a:rPr lang="en-US" sz="1600" dirty="0" err="1" smtClean="0"/>
              <a:t>xfp</a:t>
            </a:r>
            <a:endParaRPr lang="en-US" sz="1600" dirty="0"/>
          </a:p>
        </p:txBody>
      </p:sp>
      <p:sp>
        <p:nvSpPr>
          <p:cNvPr id="21" name="Text Box 4105"/>
          <p:cNvSpPr txBox="1">
            <a:spLocks noChangeArrowheads="1"/>
          </p:cNvSpPr>
          <p:nvPr/>
        </p:nvSpPr>
        <p:spPr bwMode="auto">
          <a:xfrm>
            <a:off x="609600" y="5943600"/>
            <a:ext cx="1747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 smtClean="0">
                <a:latin typeface="+mn-lt"/>
              </a:rPr>
              <a:t>Production target</a:t>
            </a:r>
            <a:endParaRPr lang="en-US" sz="1600" dirty="0">
              <a:latin typeface="+mn-lt"/>
            </a:endParaRPr>
          </a:p>
          <a:p>
            <a:pPr eaLnBrk="1" hangingPunct="1"/>
            <a:r>
              <a:rPr lang="en-US" sz="1600" dirty="0" smtClean="0">
                <a:latin typeface="+mn-lt"/>
              </a:rPr>
              <a:t>423 mg/cm</a:t>
            </a:r>
            <a:r>
              <a:rPr lang="en-US" sz="1600" baseline="30000" dirty="0" smtClean="0">
                <a:latin typeface="+mn-lt"/>
              </a:rPr>
              <a:t>2  9</a:t>
            </a:r>
            <a:r>
              <a:rPr lang="en-US" sz="1600" dirty="0" smtClean="0">
                <a:latin typeface="+mn-lt"/>
              </a:rPr>
              <a:t>Be</a:t>
            </a:r>
            <a:endParaRPr lang="en-US" sz="1600" dirty="0">
              <a:latin typeface="+mn-lt"/>
            </a:endParaRPr>
          </a:p>
        </p:txBody>
      </p:sp>
      <p:sp>
        <p:nvSpPr>
          <p:cNvPr id="22" name="Text Box 4105"/>
          <p:cNvSpPr txBox="1">
            <a:spLocks noChangeArrowheads="1"/>
          </p:cNvSpPr>
          <p:nvPr/>
        </p:nvSpPr>
        <p:spPr bwMode="auto">
          <a:xfrm>
            <a:off x="5513015" y="1868269"/>
            <a:ext cx="1678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Reaction target</a:t>
            </a:r>
          </a:p>
          <a:p>
            <a:pPr eaLnBrk="1" hangingPunct="1"/>
            <a:r>
              <a:rPr lang="en-US" sz="1600" dirty="0" smtClean="0">
                <a:latin typeface="+mn-lt"/>
              </a:rPr>
              <a:t>281 mg/cm</a:t>
            </a:r>
            <a:r>
              <a:rPr lang="en-US" sz="1600" baseline="30000" dirty="0" smtClean="0">
                <a:latin typeface="+mn-lt"/>
              </a:rPr>
              <a:t>2  9</a:t>
            </a:r>
            <a:r>
              <a:rPr lang="en-US" sz="1600" dirty="0" smtClean="0">
                <a:latin typeface="+mn-lt"/>
              </a:rPr>
              <a:t>Be</a:t>
            </a:r>
            <a:endParaRPr lang="en-US" sz="1600" dirty="0">
              <a:latin typeface="+mn-lt"/>
            </a:endParaRPr>
          </a:p>
        </p:txBody>
      </p:sp>
      <p:sp>
        <p:nvSpPr>
          <p:cNvPr id="23" name="Oval 22"/>
          <p:cNvSpPr/>
          <p:nvPr/>
        </p:nvSpPr>
        <p:spPr>
          <a:xfrm rot="3764963">
            <a:off x="741594" y="3118146"/>
            <a:ext cx="1770807" cy="349223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85800" y="4572000"/>
            <a:ext cx="95440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400" b="1" dirty="0">
                <a:solidFill>
                  <a:srgbClr val="996633"/>
                </a:solidFill>
                <a:latin typeface="Symbol" pitchFamily="18" charset="2"/>
              </a:rPr>
              <a:t></a:t>
            </a:r>
            <a:r>
              <a:rPr lang="en-US" sz="1400" b="1" dirty="0">
                <a:solidFill>
                  <a:srgbClr val="996633"/>
                </a:solidFill>
                <a:latin typeface="+mn-lt"/>
              </a:rPr>
              <a:t>p/p = </a:t>
            </a:r>
            <a:r>
              <a:rPr lang="en-US" sz="1400" b="1" dirty="0" smtClean="0">
                <a:solidFill>
                  <a:srgbClr val="996633"/>
                </a:solidFill>
                <a:latin typeface="+mn-lt"/>
              </a:rPr>
              <a:t>1%</a:t>
            </a:r>
            <a:endParaRPr lang="en-US" sz="1400" b="1" dirty="0">
              <a:solidFill>
                <a:srgbClr val="996633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8469" y="6381690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GRETINA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98" descr="A1900_S800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8739188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101"/>
          <p:cNvSpPr txBox="1">
            <a:spLocks noChangeArrowheads="1"/>
          </p:cNvSpPr>
          <p:nvPr/>
        </p:nvSpPr>
        <p:spPr bwMode="auto">
          <a:xfrm>
            <a:off x="152400" y="4368800"/>
            <a:ext cx="24961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 dirty="0">
                <a:solidFill>
                  <a:srgbClr val="996633"/>
                </a:solidFill>
                <a:latin typeface="+mj-lt"/>
              </a:rPr>
              <a:t>A1900 fragment separator</a:t>
            </a:r>
            <a:r>
              <a:rPr lang="en-US" sz="1400" dirty="0">
                <a:latin typeface="+mj-lt"/>
              </a:rPr>
              <a:t> </a:t>
            </a:r>
          </a:p>
        </p:txBody>
      </p:sp>
      <p:sp>
        <p:nvSpPr>
          <p:cNvPr id="7" name="Picture 18"/>
          <p:cNvSpPr>
            <a:spLocks noChangeAspect="1" noChangeArrowheads="1"/>
          </p:cNvSpPr>
          <p:nvPr/>
        </p:nvSpPr>
        <p:spPr bwMode="auto">
          <a:xfrm>
            <a:off x="5410200" y="3835400"/>
            <a:ext cx="3605213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7589838" y="2066925"/>
            <a:ext cx="1295400" cy="1281113"/>
          </a:xfrm>
          <a:prstGeom prst="rect">
            <a:avLst/>
          </a:prstGeom>
          <a:solidFill>
            <a:schemeClr val="accent1">
              <a:alpha val="1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/>
          </a:p>
        </p:txBody>
      </p:sp>
      <p:pic>
        <p:nvPicPr>
          <p:cNvPr id="10" name="Picture 2" descr="http://www.nscl.msu.edu/~gretina/photo/20130401/reduced/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16030" b="24868"/>
          <a:stretch/>
        </p:blipFill>
        <p:spPr bwMode="auto">
          <a:xfrm>
            <a:off x="5614414" y="3788228"/>
            <a:ext cx="2972341" cy="264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086600" y="2692400"/>
            <a:ext cx="990600" cy="812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239000" y="3556000"/>
            <a:ext cx="658981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31625" y="3135868"/>
            <a:ext cx="118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5662643">
            <a:off x="5878954" y="427572"/>
            <a:ext cx="452619" cy="2532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hape 39"/>
          <p:cNvSpPr/>
          <p:nvPr/>
        </p:nvSpPr>
        <p:spPr>
          <a:xfrm>
            <a:off x="609600" y="1184586"/>
            <a:ext cx="3786188" cy="2265488"/>
          </a:xfrm>
          <a:prstGeom prst="rect">
            <a:avLst/>
          </a:prstGeom>
          <a:blipFill>
            <a:blip r:embed="rId5" cstate="print"/>
            <a:srcRect/>
            <a:stretch>
              <a:fillRect l="-2247" t="-21190" r="-625" b="-8094"/>
            </a:stretch>
          </a:blipFill>
        </p:spPr>
      </p:sp>
      <p:sp>
        <p:nvSpPr>
          <p:cNvPr id="18" name="Shape 41"/>
          <p:cNvSpPr txBox="1"/>
          <p:nvPr/>
        </p:nvSpPr>
        <p:spPr>
          <a:xfrm>
            <a:off x="1287780" y="1802834"/>
            <a:ext cx="965999" cy="8703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1600" b="1" baseline="30000" dirty="0" smtClean="0">
                <a:solidFill>
                  <a:srgbClr val="FFFFFF"/>
                </a:solidFill>
              </a:rPr>
              <a:t>67</a:t>
            </a:r>
            <a:r>
              <a:rPr lang="en" sz="1600" b="1" dirty="0" smtClean="0">
                <a:solidFill>
                  <a:srgbClr val="FFFFFF"/>
                </a:solidFill>
              </a:rPr>
              <a:t>Co</a:t>
            </a:r>
            <a:endParaRPr lang="en" sz="1400" b="1" dirty="0">
              <a:solidFill>
                <a:srgbClr val="FFFFFF"/>
              </a:solidFill>
            </a:endParaRPr>
          </a:p>
        </p:txBody>
      </p:sp>
      <p:sp>
        <p:nvSpPr>
          <p:cNvPr id="19" name="Shape 40"/>
          <p:cNvSpPr txBox="1"/>
          <p:nvPr/>
        </p:nvSpPr>
        <p:spPr>
          <a:xfrm>
            <a:off x="1904887" y="1627574"/>
            <a:ext cx="965999" cy="8703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600" b="1" baseline="30000" dirty="0" smtClean="0">
                <a:solidFill>
                  <a:srgbClr val="FFFFFF"/>
                </a:solidFill>
              </a:rPr>
              <a:t>68</a:t>
            </a:r>
            <a:r>
              <a:rPr lang="en" sz="1600" b="1" dirty="0" smtClean="0">
                <a:solidFill>
                  <a:srgbClr val="FFFFFF"/>
                </a:solidFill>
              </a:rPr>
              <a:t>Ni</a:t>
            </a:r>
            <a:endParaRPr lang="en" sz="1400" b="1" dirty="0">
              <a:solidFill>
                <a:srgbClr val="FFFFFF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5800" y="724294"/>
            <a:ext cx="3709988" cy="468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Gated on incident </a:t>
            </a:r>
            <a:r>
              <a:rPr lang="en-US" sz="2000" baseline="30000" dirty="0" smtClean="0">
                <a:solidFill>
                  <a:srgbClr val="0070C0"/>
                </a:solidFill>
              </a:rPr>
              <a:t>70</a:t>
            </a:r>
            <a:r>
              <a:rPr lang="en-US" sz="2000" dirty="0" smtClean="0">
                <a:solidFill>
                  <a:srgbClr val="0070C0"/>
                </a:solidFill>
              </a:rPr>
              <a:t>Ni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2" name="Shape 40"/>
          <p:cNvSpPr txBox="1"/>
          <p:nvPr/>
        </p:nvSpPr>
        <p:spPr>
          <a:xfrm>
            <a:off x="1450764" y="1487531"/>
            <a:ext cx="965999" cy="8703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600" b="1" baseline="30000" dirty="0" smtClean="0">
                <a:solidFill>
                  <a:srgbClr val="FFFFFF"/>
                </a:solidFill>
              </a:rPr>
              <a:t>69</a:t>
            </a:r>
            <a:r>
              <a:rPr lang="en" sz="1600" b="1" dirty="0" smtClean="0">
                <a:solidFill>
                  <a:srgbClr val="FFFFFF"/>
                </a:solidFill>
              </a:rPr>
              <a:t>Ni</a:t>
            </a:r>
            <a:endParaRPr lang="en" sz="1600" b="1" dirty="0">
              <a:solidFill>
                <a:srgbClr val="FFFFFF"/>
              </a:solidFill>
            </a:endParaRPr>
          </a:p>
        </p:txBody>
      </p:sp>
      <p:sp>
        <p:nvSpPr>
          <p:cNvPr id="23" name="Line 4104"/>
          <p:cNvSpPr>
            <a:spLocks noChangeShapeType="1"/>
          </p:cNvSpPr>
          <p:nvPr/>
        </p:nvSpPr>
        <p:spPr bwMode="auto">
          <a:xfrm>
            <a:off x="7035114" y="2539314"/>
            <a:ext cx="381000" cy="304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4107"/>
          <p:cNvSpPr>
            <a:spLocks noChangeShapeType="1"/>
          </p:cNvSpPr>
          <p:nvPr/>
        </p:nvSpPr>
        <p:spPr bwMode="auto">
          <a:xfrm flipH="1" flipV="1">
            <a:off x="304800" y="5740398"/>
            <a:ext cx="304800" cy="355601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5" name="Text Box 4105"/>
          <p:cNvSpPr txBox="1">
            <a:spLocks noChangeArrowheads="1"/>
          </p:cNvSpPr>
          <p:nvPr/>
        </p:nvSpPr>
        <p:spPr bwMode="auto">
          <a:xfrm>
            <a:off x="609600" y="5943600"/>
            <a:ext cx="1747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 smtClean="0">
                <a:latin typeface="+mn-lt"/>
              </a:rPr>
              <a:t>Production target</a:t>
            </a:r>
            <a:endParaRPr lang="en-US" sz="1600" dirty="0">
              <a:latin typeface="+mn-lt"/>
            </a:endParaRPr>
          </a:p>
          <a:p>
            <a:pPr eaLnBrk="1" hangingPunct="1"/>
            <a:r>
              <a:rPr lang="en-US" sz="1600" dirty="0" smtClean="0">
                <a:latin typeface="+mn-lt"/>
              </a:rPr>
              <a:t>423 mg/cm</a:t>
            </a:r>
            <a:r>
              <a:rPr lang="en-US" sz="1600" baseline="30000" dirty="0" smtClean="0">
                <a:latin typeface="+mn-lt"/>
              </a:rPr>
              <a:t>2  9</a:t>
            </a:r>
            <a:r>
              <a:rPr lang="en-US" sz="1600" dirty="0" smtClean="0">
                <a:latin typeface="+mn-lt"/>
              </a:rPr>
              <a:t>Be</a:t>
            </a:r>
            <a:endParaRPr lang="en-US" sz="1600" dirty="0">
              <a:latin typeface="+mn-lt"/>
            </a:endParaRPr>
          </a:p>
        </p:txBody>
      </p:sp>
      <p:sp>
        <p:nvSpPr>
          <p:cNvPr id="26" name="Text Box 4105"/>
          <p:cNvSpPr txBox="1">
            <a:spLocks noChangeArrowheads="1"/>
          </p:cNvSpPr>
          <p:nvPr/>
        </p:nvSpPr>
        <p:spPr bwMode="auto">
          <a:xfrm>
            <a:off x="5513015" y="1868269"/>
            <a:ext cx="1678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Reaction target</a:t>
            </a:r>
          </a:p>
          <a:p>
            <a:pPr eaLnBrk="1" hangingPunct="1"/>
            <a:r>
              <a:rPr lang="en-US" sz="1600" dirty="0" smtClean="0">
                <a:latin typeface="+mn-lt"/>
              </a:rPr>
              <a:t>281 mg/cm</a:t>
            </a:r>
            <a:r>
              <a:rPr lang="en-US" sz="1600" baseline="30000" dirty="0" smtClean="0">
                <a:latin typeface="+mn-lt"/>
              </a:rPr>
              <a:t>2  9</a:t>
            </a:r>
            <a:r>
              <a:rPr lang="en-US" sz="1600" dirty="0" smtClean="0">
                <a:latin typeface="+mn-lt"/>
              </a:rPr>
              <a:t>Be</a:t>
            </a:r>
            <a:endParaRPr lang="en-US" sz="1600" dirty="0">
              <a:latin typeface="+mn-lt"/>
            </a:endParaRPr>
          </a:p>
        </p:txBody>
      </p:sp>
      <p:sp>
        <p:nvSpPr>
          <p:cNvPr id="27" name="Oval 26"/>
          <p:cNvSpPr/>
          <p:nvPr/>
        </p:nvSpPr>
        <p:spPr>
          <a:xfrm rot="20104422">
            <a:off x="7378448" y="1421630"/>
            <a:ext cx="1437774" cy="170273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685800" y="4572000"/>
            <a:ext cx="95440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400" b="1" dirty="0">
                <a:solidFill>
                  <a:srgbClr val="996633"/>
                </a:solidFill>
                <a:latin typeface="Symbol" pitchFamily="18" charset="2"/>
              </a:rPr>
              <a:t></a:t>
            </a:r>
            <a:r>
              <a:rPr lang="en-US" sz="1400" b="1" dirty="0">
                <a:solidFill>
                  <a:srgbClr val="996633"/>
                </a:solidFill>
                <a:latin typeface="+mn-lt"/>
              </a:rPr>
              <a:t>p/p = </a:t>
            </a:r>
            <a:r>
              <a:rPr lang="en-US" sz="1400" b="1" dirty="0" smtClean="0">
                <a:solidFill>
                  <a:srgbClr val="996633"/>
                </a:solidFill>
                <a:latin typeface="+mn-lt"/>
              </a:rPr>
              <a:t>1%</a:t>
            </a:r>
            <a:endParaRPr lang="en-US" sz="1400" b="1" dirty="0">
              <a:solidFill>
                <a:srgbClr val="996633"/>
              </a:solidFill>
              <a:latin typeface="+mn-lt"/>
            </a:endParaRPr>
          </a:p>
        </p:txBody>
      </p:sp>
      <p:sp>
        <p:nvSpPr>
          <p:cNvPr id="29" name="Text Box 4103"/>
          <p:cNvSpPr txBox="1">
            <a:spLocks noChangeArrowheads="1"/>
          </p:cNvSpPr>
          <p:nvPr/>
        </p:nvSpPr>
        <p:spPr bwMode="auto">
          <a:xfrm>
            <a:off x="6988628" y="762000"/>
            <a:ext cx="1850572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b="1" dirty="0">
                <a:solidFill>
                  <a:srgbClr val="3333CC"/>
                </a:solidFill>
                <a:latin typeface="Century Gothic" pitchFamily="34" charset="0"/>
              </a:rPr>
              <a:t>Reaction product identification</a:t>
            </a:r>
            <a:r>
              <a:rPr lang="en-US" sz="1400" dirty="0">
                <a:latin typeface="Century Gothic" pitchFamily="34" charset="0"/>
              </a:rPr>
              <a:t> </a:t>
            </a:r>
            <a:br>
              <a:rPr lang="en-US" sz="1400" dirty="0">
                <a:latin typeface="Century Gothic" pitchFamily="34" charset="0"/>
              </a:rPr>
            </a:br>
            <a:r>
              <a:rPr lang="en-US" sz="1400" b="1" dirty="0">
                <a:latin typeface="Century Gothic" pitchFamily="34" charset="0"/>
              </a:rPr>
              <a:t>S800 spectrograph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68469" y="6381690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GRETINA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1996" y="4150399"/>
            <a:ext cx="2575779" cy="2253320"/>
            <a:chOff x="3181996" y="4150399"/>
            <a:chExt cx="2575779" cy="225332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1996" y="4150399"/>
              <a:ext cx="2575779" cy="182243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188973" y="5972832"/>
              <a:ext cx="174061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Recchia </a:t>
              </a:r>
              <a:r>
                <a:rPr lang="en-US" sz="1050" i="1" dirty="0" smtClean="0"/>
                <a:t>et al</a:t>
              </a:r>
              <a:r>
                <a:rPr lang="en-US" sz="1050" dirty="0" smtClean="0"/>
                <a:t>., PRC</a:t>
              </a:r>
              <a:r>
                <a:rPr lang="en-US" sz="1050" b="1" dirty="0" smtClean="0"/>
                <a:t>94</a:t>
              </a:r>
              <a:r>
                <a:rPr lang="en-US" sz="1050" dirty="0" smtClean="0"/>
                <a:t>, 054324 (2016)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50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98" descr="A1900_S800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8739188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101"/>
          <p:cNvSpPr txBox="1">
            <a:spLocks noChangeArrowheads="1"/>
          </p:cNvSpPr>
          <p:nvPr/>
        </p:nvSpPr>
        <p:spPr bwMode="auto">
          <a:xfrm>
            <a:off x="152400" y="4368800"/>
            <a:ext cx="24961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 dirty="0">
                <a:solidFill>
                  <a:srgbClr val="996633"/>
                </a:solidFill>
                <a:latin typeface="+mj-lt"/>
              </a:rPr>
              <a:t>A1900 fragment separator</a:t>
            </a:r>
            <a:r>
              <a:rPr lang="en-US" sz="1400" dirty="0">
                <a:latin typeface="+mj-lt"/>
              </a:rPr>
              <a:t> </a:t>
            </a:r>
          </a:p>
        </p:txBody>
      </p:sp>
      <p:sp>
        <p:nvSpPr>
          <p:cNvPr id="7" name="Picture 18"/>
          <p:cNvSpPr>
            <a:spLocks noChangeAspect="1" noChangeArrowheads="1"/>
          </p:cNvSpPr>
          <p:nvPr/>
        </p:nvSpPr>
        <p:spPr bwMode="auto">
          <a:xfrm>
            <a:off x="5410200" y="3835400"/>
            <a:ext cx="3605213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7589838" y="2066925"/>
            <a:ext cx="1295400" cy="1281113"/>
          </a:xfrm>
          <a:prstGeom prst="rect">
            <a:avLst/>
          </a:prstGeom>
          <a:solidFill>
            <a:schemeClr val="accent1">
              <a:alpha val="1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/>
          </a:p>
        </p:txBody>
      </p:sp>
      <p:pic>
        <p:nvPicPr>
          <p:cNvPr id="10" name="Picture 2" descr="http://www.nscl.msu.edu/~gretina/photo/20130401/reduced/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16030" b="24868"/>
          <a:stretch/>
        </p:blipFill>
        <p:spPr bwMode="auto">
          <a:xfrm>
            <a:off x="5614414" y="3788228"/>
            <a:ext cx="2972341" cy="264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086600" y="2692400"/>
            <a:ext cx="990600" cy="812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239000" y="3556000"/>
            <a:ext cx="658981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://ars.els-cdn.com/content/image/1-s2.0-S0168900210023156-g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85800"/>
            <a:ext cx="4686300" cy="22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00498" y="300169"/>
            <a:ext cx="280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4x8 </a:t>
            </a:r>
            <a:r>
              <a:rPr lang="en-US" sz="1400" dirty="0" err="1" smtClean="0"/>
              <a:t>CsI</a:t>
            </a:r>
            <a:r>
              <a:rPr lang="en-US" sz="1400" dirty="0" smtClean="0"/>
              <a:t>(Na) array behind Al plate </a:t>
            </a:r>
            <a:r>
              <a:rPr lang="en-US" sz="1400" dirty="0" smtClean="0">
                <a:sym typeface="Wingdings" pitchFamily="2" charset="2"/>
              </a:rPr>
              <a:t> delayed </a:t>
            </a:r>
            <a:r>
              <a:rPr lang="en-US" sz="1400" dirty="0" smtClean="0">
                <a:latin typeface="Symbol" pitchFamily="18" charset="2"/>
                <a:sym typeface="Wingdings" pitchFamily="2" charset="2"/>
              </a:rPr>
              <a:t>g</a:t>
            </a:r>
            <a:r>
              <a:rPr lang="en-US" sz="1400" dirty="0" smtClean="0">
                <a:sym typeface="Wingdings" pitchFamily="2" charset="2"/>
              </a:rPr>
              <a:t>’s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 rot="20104422">
            <a:off x="7737014" y="1568466"/>
            <a:ext cx="744439" cy="7774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5610801">
            <a:off x="6233111" y="487582"/>
            <a:ext cx="452619" cy="2532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ne 4104"/>
          <p:cNvSpPr>
            <a:spLocks noChangeShapeType="1"/>
          </p:cNvSpPr>
          <p:nvPr/>
        </p:nvSpPr>
        <p:spPr bwMode="auto">
          <a:xfrm>
            <a:off x="7035114" y="2539314"/>
            <a:ext cx="381000" cy="304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Line 4107"/>
          <p:cNvSpPr>
            <a:spLocks noChangeShapeType="1"/>
          </p:cNvSpPr>
          <p:nvPr/>
        </p:nvSpPr>
        <p:spPr bwMode="auto">
          <a:xfrm flipH="1" flipV="1">
            <a:off x="304800" y="5740398"/>
            <a:ext cx="304800" cy="355601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4105"/>
          <p:cNvSpPr txBox="1">
            <a:spLocks noChangeArrowheads="1"/>
          </p:cNvSpPr>
          <p:nvPr/>
        </p:nvSpPr>
        <p:spPr bwMode="auto">
          <a:xfrm>
            <a:off x="609600" y="5943600"/>
            <a:ext cx="1747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 smtClean="0">
                <a:latin typeface="+mn-lt"/>
              </a:rPr>
              <a:t>Production target</a:t>
            </a:r>
            <a:endParaRPr lang="en-US" sz="1600" dirty="0">
              <a:latin typeface="+mn-lt"/>
            </a:endParaRPr>
          </a:p>
          <a:p>
            <a:pPr eaLnBrk="1" hangingPunct="1"/>
            <a:r>
              <a:rPr lang="en-US" sz="1600" dirty="0" smtClean="0">
                <a:latin typeface="+mn-lt"/>
              </a:rPr>
              <a:t>423 mg/cm</a:t>
            </a:r>
            <a:r>
              <a:rPr lang="en-US" sz="1600" baseline="30000" dirty="0" smtClean="0">
                <a:latin typeface="+mn-lt"/>
              </a:rPr>
              <a:t>2  9</a:t>
            </a:r>
            <a:r>
              <a:rPr lang="en-US" sz="1600" dirty="0" smtClean="0">
                <a:latin typeface="+mn-lt"/>
              </a:rPr>
              <a:t>Be</a:t>
            </a:r>
            <a:endParaRPr lang="en-US" sz="1600" dirty="0">
              <a:latin typeface="+mn-lt"/>
            </a:endParaRPr>
          </a:p>
        </p:txBody>
      </p:sp>
      <p:sp>
        <p:nvSpPr>
          <p:cNvPr id="20" name="Text Box 4105"/>
          <p:cNvSpPr txBox="1">
            <a:spLocks noChangeArrowheads="1"/>
          </p:cNvSpPr>
          <p:nvPr/>
        </p:nvSpPr>
        <p:spPr bwMode="auto">
          <a:xfrm>
            <a:off x="5513015" y="1868269"/>
            <a:ext cx="16786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Reaction target</a:t>
            </a:r>
          </a:p>
          <a:p>
            <a:pPr eaLnBrk="1" hangingPunct="1"/>
            <a:r>
              <a:rPr lang="en-US" sz="1600" dirty="0" smtClean="0">
                <a:latin typeface="+mn-lt"/>
              </a:rPr>
              <a:t>281 mg/cm</a:t>
            </a:r>
            <a:r>
              <a:rPr lang="en-US" sz="1600" baseline="30000" dirty="0" smtClean="0">
                <a:latin typeface="+mn-lt"/>
              </a:rPr>
              <a:t>2  9</a:t>
            </a:r>
            <a:r>
              <a:rPr lang="en-US" sz="1600" dirty="0" smtClean="0">
                <a:latin typeface="+mn-lt"/>
              </a:rPr>
              <a:t>Be</a:t>
            </a:r>
            <a:endParaRPr lang="en-US" sz="1600" dirty="0">
              <a:latin typeface="+mn-lt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685800" y="4572000"/>
            <a:ext cx="95440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400" b="1" dirty="0">
                <a:solidFill>
                  <a:srgbClr val="996633"/>
                </a:solidFill>
                <a:latin typeface="Symbol" pitchFamily="18" charset="2"/>
              </a:rPr>
              <a:t></a:t>
            </a:r>
            <a:r>
              <a:rPr lang="en-US" sz="1400" b="1" dirty="0">
                <a:solidFill>
                  <a:srgbClr val="996633"/>
                </a:solidFill>
                <a:latin typeface="+mn-lt"/>
              </a:rPr>
              <a:t>p/p = </a:t>
            </a:r>
            <a:r>
              <a:rPr lang="en-US" sz="1400" b="1" dirty="0" smtClean="0">
                <a:solidFill>
                  <a:srgbClr val="996633"/>
                </a:solidFill>
                <a:latin typeface="+mn-lt"/>
              </a:rPr>
              <a:t>1%</a:t>
            </a:r>
            <a:endParaRPr lang="en-US" sz="1400" b="1" dirty="0">
              <a:solidFill>
                <a:srgbClr val="996633"/>
              </a:solidFill>
              <a:latin typeface="+mn-lt"/>
            </a:endParaRPr>
          </a:p>
        </p:txBody>
      </p:sp>
      <p:sp>
        <p:nvSpPr>
          <p:cNvPr id="22" name="Text Box 4103"/>
          <p:cNvSpPr txBox="1">
            <a:spLocks noChangeArrowheads="1"/>
          </p:cNvSpPr>
          <p:nvPr/>
        </p:nvSpPr>
        <p:spPr bwMode="auto">
          <a:xfrm>
            <a:off x="6988628" y="762000"/>
            <a:ext cx="1850572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b="1" dirty="0">
                <a:solidFill>
                  <a:srgbClr val="3333CC"/>
                </a:solidFill>
                <a:latin typeface="Century Gothic" pitchFamily="34" charset="0"/>
              </a:rPr>
              <a:t>Reaction product identification</a:t>
            </a:r>
            <a:r>
              <a:rPr lang="en-US" sz="1400" dirty="0">
                <a:latin typeface="Century Gothic" pitchFamily="34" charset="0"/>
              </a:rPr>
              <a:t> </a:t>
            </a:r>
            <a:br>
              <a:rPr lang="en-US" sz="1400" dirty="0">
                <a:latin typeface="Century Gothic" pitchFamily="34" charset="0"/>
              </a:rPr>
            </a:br>
            <a:r>
              <a:rPr lang="en-US" sz="1400" b="1" dirty="0">
                <a:latin typeface="Century Gothic" pitchFamily="34" charset="0"/>
              </a:rPr>
              <a:t>S800 spectrograph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68469" y="6381690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GRETINA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09800" y="310565"/>
            <a:ext cx="30585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Meierbachtol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., </a:t>
            </a:r>
            <a:r>
              <a:rPr lang="en-US" sz="1200" dirty="0"/>
              <a:t>NIM </a:t>
            </a:r>
            <a:r>
              <a:rPr lang="en-US" sz="1200" dirty="0" smtClean="0"/>
              <a:t>A</a:t>
            </a:r>
            <a:r>
              <a:rPr lang="en-US" sz="1200" b="1" dirty="0" smtClean="0"/>
              <a:t>652</a:t>
            </a:r>
            <a:r>
              <a:rPr lang="en-US" sz="1200" dirty="0" smtClean="0"/>
              <a:t>, 668 (2011)</a:t>
            </a:r>
          </a:p>
          <a:p>
            <a:pPr algn="ctr"/>
            <a:r>
              <a:rPr lang="en-US" sz="1200" dirty="0" err="1" smtClean="0"/>
              <a:t>Wimmer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., NIMA</a:t>
            </a:r>
            <a:r>
              <a:rPr lang="en-US" sz="1200" b="1" dirty="0" smtClean="0"/>
              <a:t>769</a:t>
            </a:r>
            <a:r>
              <a:rPr lang="en-US" sz="1200" dirty="0"/>
              <a:t>, 65 (2015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3181996" y="4150399"/>
            <a:ext cx="2575779" cy="2253320"/>
            <a:chOff x="3181996" y="4150399"/>
            <a:chExt cx="2575779" cy="225332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1996" y="4150399"/>
              <a:ext cx="2575779" cy="182243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188973" y="5972832"/>
              <a:ext cx="174061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Recchia </a:t>
              </a:r>
              <a:r>
                <a:rPr lang="en-US" sz="1050" i="1" dirty="0" smtClean="0"/>
                <a:t>et al</a:t>
              </a:r>
              <a:r>
                <a:rPr lang="en-US" sz="1050" dirty="0" smtClean="0"/>
                <a:t>., PRC</a:t>
              </a:r>
              <a:r>
                <a:rPr lang="en-US" sz="1050" b="1" dirty="0" smtClean="0"/>
                <a:t>94</a:t>
              </a:r>
              <a:r>
                <a:rPr lang="en-US" sz="1050" dirty="0" smtClean="0"/>
                <a:t>, 054324 (2016)</a:t>
              </a:r>
              <a:endParaRPr lang="en-US" sz="105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475" y="1962691"/>
            <a:ext cx="2885243" cy="2072920"/>
            <a:chOff x="87475" y="1962691"/>
            <a:chExt cx="2885243" cy="20729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400" y="2908064"/>
              <a:ext cx="2820318" cy="87722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9509" y="3037735"/>
              <a:ext cx="1046602" cy="4636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7475" y="3781695"/>
              <a:ext cx="251551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Recchia </a:t>
              </a:r>
              <a:r>
                <a:rPr lang="en-US" sz="1050" i="1" dirty="0" smtClean="0"/>
                <a:t>et al</a:t>
              </a:r>
              <a:r>
                <a:rPr lang="en-US" sz="1050" dirty="0" smtClean="0"/>
                <a:t>., PRC</a:t>
              </a:r>
              <a:r>
                <a:rPr lang="en-US" sz="1050" b="1" dirty="0" smtClean="0"/>
                <a:t>94</a:t>
              </a:r>
              <a:r>
                <a:rPr lang="en-US" sz="1050" dirty="0" smtClean="0"/>
                <a:t>, 054324 (2016)</a:t>
              </a:r>
              <a:endParaRPr lang="en-US" sz="1050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1389481" y="1962691"/>
              <a:ext cx="239707" cy="99962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021030" y="3469728"/>
              <a:ext cx="3802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aseline="30000" dirty="0" smtClean="0"/>
                <a:t>67</a:t>
              </a:r>
              <a:r>
                <a:rPr lang="en-US" sz="900" dirty="0" smtClean="0"/>
                <a:t>Ni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4360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2776116"/>
          </a:xfrm>
        </p:spPr>
        <p:txBody>
          <a:bodyPr/>
          <a:lstStyle/>
          <a:p>
            <a:r>
              <a:rPr lang="en-US" dirty="0" smtClean="0"/>
              <a:t>Identifying origins of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r</a:t>
            </a:r>
            <a:r>
              <a:rPr lang="en-US" dirty="0" smtClean="0"/>
              <a:t>ays</a:t>
            </a:r>
          </a:p>
          <a:p>
            <a:pPr marL="0" indent="0">
              <a:buNone/>
            </a:pPr>
            <a:endParaRPr lang="en-US" sz="1050" dirty="0" smtClean="0"/>
          </a:p>
          <a:p>
            <a:pPr lvl="1"/>
            <a:r>
              <a:rPr lang="en-US" dirty="0" smtClean="0"/>
              <a:t>EM separators to disperse nuclides by species</a:t>
            </a:r>
          </a:p>
          <a:p>
            <a:pPr lvl="1"/>
            <a:r>
              <a:rPr lang="en-US" dirty="0" smtClean="0"/>
              <a:t>Prompt particle (</a:t>
            </a:r>
            <a:r>
              <a:rPr lang="en-US" dirty="0" err="1" smtClean="0">
                <a:latin typeface="Symbol" panose="05050102010706020507" pitchFamily="18" charset="2"/>
              </a:rPr>
              <a:t>a</a:t>
            </a:r>
            <a:r>
              <a:rPr lang="en-US" dirty="0" err="1" smtClean="0"/>
              <a:t>,p,n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detection 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679" y="2407415"/>
            <a:ext cx="382587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86"/>
          <a:stretch/>
        </p:blipFill>
        <p:spPr>
          <a:xfrm>
            <a:off x="5387247" y="1506180"/>
            <a:ext cx="3470313" cy="4728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0476" y="6235220"/>
            <a:ext cx="2616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Smith </a:t>
            </a:r>
            <a:r>
              <a:rPr lang="en-US" sz="1200" i="1" dirty="0" smtClean="0"/>
              <a:t>et al</a:t>
            </a:r>
            <a:r>
              <a:rPr lang="en-US" sz="1200" dirty="0" smtClean="0"/>
              <a:t>., PRC</a:t>
            </a:r>
            <a:r>
              <a:rPr lang="en-US" sz="1200" b="1" dirty="0" smtClean="0"/>
              <a:t>86</a:t>
            </a:r>
            <a:r>
              <a:rPr lang="en-US" sz="1200" dirty="0" smtClean="0"/>
              <a:t>, 034303 (2012)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394163" y="1236759"/>
            <a:ext cx="166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64</a:t>
            </a:r>
            <a:r>
              <a:rPr lang="en-US" sz="1400" dirty="0" smtClean="0"/>
              <a:t>Zn(</a:t>
            </a:r>
            <a:r>
              <a:rPr lang="en-US" sz="1400" baseline="30000" dirty="0" smtClean="0"/>
              <a:t>64</a:t>
            </a:r>
            <a:r>
              <a:rPr lang="en-US" sz="1400" dirty="0" smtClean="0"/>
              <a:t>Zn,</a:t>
            </a:r>
            <a:r>
              <a:rPr lang="en-US" sz="1400" dirty="0" smtClean="0">
                <a:latin typeface="Symbol" panose="05050102010706020507" pitchFamily="18" charset="2"/>
              </a:rPr>
              <a:t>a</a:t>
            </a:r>
            <a:r>
              <a:rPr lang="en-US" sz="1400" dirty="0" smtClean="0"/>
              <a:t>n)</a:t>
            </a:r>
            <a:r>
              <a:rPr lang="en-US" sz="1400" baseline="30000" dirty="0" smtClean="0"/>
              <a:t>123</a:t>
            </a:r>
            <a:r>
              <a:rPr lang="en-US" sz="1400" dirty="0" smtClean="0"/>
              <a:t>Ce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53184" y="1628078"/>
            <a:ext cx="4613401" cy="23009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</p:spTree>
    <p:extLst>
      <p:ext uri="{BB962C8B-B14F-4D97-AF65-F5344CB8AC3E}">
        <p14:creationId xmlns:p14="http://schemas.microsoft.com/office/powerpoint/2010/main" val="40449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2776116"/>
          </a:xfrm>
        </p:spPr>
        <p:txBody>
          <a:bodyPr/>
          <a:lstStyle/>
          <a:p>
            <a:r>
              <a:rPr lang="en-US" dirty="0" smtClean="0"/>
              <a:t>Identifying origins of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r</a:t>
            </a:r>
            <a:r>
              <a:rPr lang="en-US" dirty="0" smtClean="0"/>
              <a:t>ays</a:t>
            </a:r>
          </a:p>
          <a:p>
            <a:pPr marL="0" indent="0">
              <a:buNone/>
            </a:pPr>
            <a:endParaRPr lang="en-US" sz="1050" dirty="0" smtClean="0"/>
          </a:p>
          <a:p>
            <a:pPr lvl="1"/>
            <a:r>
              <a:rPr lang="en-US" dirty="0" smtClean="0"/>
              <a:t>EM separators to disperse nuclides by species</a:t>
            </a:r>
          </a:p>
          <a:p>
            <a:pPr lvl="1"/>
            <a:r>
              <a:rPr lang="en-US" dirty="0" smtClean="0"/>
              <a:t>Prompt particle 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,p,n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/>
              <a:t>emission </a:t>
            </a:r>
          </a:p>
          <a:p>
            <a:pPr lvl="1"/>
            <a:endParaRPr lang="en-US" dirty="0" smtClean="0"/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679" y="2407415"/>
            <a:ext cx="382587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22267" y="5370939"/>
            <a:ext cx="2412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Smith </a:t>
            </a:r>
            <a:r>
              <a:rPr lang="en-US" sz="1200" i="1" dirty="0" smtClean="0"/>
              <a:t>et al</a:t>
            </a:r>
            <a:r>
              <a:rPr lang="en-US" sz="1200" dirty="0" smtClean="0"/>
              <a:t>., PLB</a:t>
            </a:r>
            <a:r>
              <a:rPr lang="en-US" sz="1200" b="1" dirty="0" smtClean="0"/>
              <a:t>625</a:t>
            </a:r>
            <a:r>
              <a:rPr lang="en-US" sz="1200" dirty="0" smtClean="0"/>
              <a:t>, 203 (2005)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342066" y="2425546"/>
            <a:ext cx="177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64</a:t>
            </a:r>
            <a:r>
              <a:rPr lang="en-US" sz="1400" dirty="0" smtClean="0"/>
              <a:t>Zn(</a:t>
            </a:r>
            <a:r>
              <a:rPr lang="en-US" sz="1400" baseline="30000" dirty="0" smtClean="0"/>
              <a:t>64</a:t>
            </a:r>
            <a:r>
              <a:rPr lang="en-US" sz="1400" dirty="0" smtClean="0"/>
              <a:t>Zn,</a:t>
            </a:r>
            <a:r>
              <a:rPr lang="en-US" sz="1400" dirty="0" smtClean="0">
                <a:latin typeface="Symbol" panose="05050102010706020507" pitchFamily="18" charset="2"/>
              </a:rPr>
              <a:t>a2</a:t>
            </a:r>
            <a:r>
              <a:rPr lang="en-US" sz="1400" dirty="0" smtClean="0"/>
              <a:t>n)</a:t>
            </a:r>
            <a:r>
              <a:rPr lang="en-US" sz="1400" baseline="30000" dirty="0" smtClean="0"/>
              <a:t>122</a:t>
            </a:r>
            <a:r>
              <a:rPr lang="en-US" sz="1400" dirty="0" smtClean="0"/>
              <a:t>Ce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35" t="6253"/>
          <a:stretch/>
        </p:blipFill>
        <p:spPr>
          <a:xfrm>
            <a:off x="4711023" y="2733323"/>
            <a:ext cx="4233421" cy="2565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3013" y="5761822"/>
            <a:ext cx="3711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aseline="30000" dirty="0" smtClean="0"/>
              <a:t>122</a:t>
            </a:r>
            <a:r>
              <a:rPr lang="en-US" sz="1800" dirty="0" smtClean="0"/>
              <a:t>Ce not known </a:t>
            </a:r>
            <a:r>
              <a:rPr lang="en-US" sz="1800" i="1" dirty="0" smtClean="0"/>
              <a:t>at all</a:t>
            </a:r>
            <a:r>
              <a:rPr lang="en-US" sz="1800" dirty="0" smtClean="0"/>
              <a:t> prior to this measurement…including the </a:t>
            </a:r>
            <a:r>
              <a:rPr lang="en-US" sz="1800" dirty="0" err="1" smtClean="0"/>
              <a:t>g.s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3184" y="1628078"/>
            <a:ext cx="4613401" cy="23009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2776116"/>
          </a:xfrm>
        </p:spPr>
        <p:txBody>
          <a:bodyPr/>
          <a:lstStyle/>
          <a:p>
            <a:r>
              <a:rPr lang="en-US" dirty="0" smtClean="0"/>
              <a:t>Identifying origins of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 rays</a:t>
            </a:r>
          </a:p>
          <a:p>
            <a:pPr marL="0" indent="0">
              <a:buNone/>
            </a:pPr>
            <a:endParaRPr lang="en-US" sz="1050" dirty="0" smtClean="0"/>
          </a:p>
          <a:p>
            <a:pPr lvl="1"/>
            <a:r>
              <a:rPr lang="en-US" dirty="0" smtClean="0"/>
              <a:t>EM separators to disperse nuclides by species</a:t>
            </a:r>
          </a:p>
          <a:p>
            <a:pPr lvl="1"/>
            <a:r>
              <a:rPr lang="en-US" dirty="0" smtClean="0"/>
              <a:t>Prompt particle 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,p,n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/>
              <a:t>emission </a:t>
            </a:r>
            <a:endParaRPr lang="en-US" dirty="0" smtClean="0"/>
          </a:p>
          <a:p>
            <a:pPr lvl="1"/>
            <a:r>
              <a:rPr lang="en-US" dirty="0" smtClean="0"/>
              <a:t>Delayed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’s following decay by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,…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9" name="Picture 8" descr="tem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73" y="3017654"/>
            <a:ext cx="5858390" cy="3042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7669" y="6158428"/>
            <a:ext cx="3107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EURICA at RIBF (RIKEN)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433850" y="3159854"/>
            <a:ext cx="25228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Implant </a:t>
            </a:r>
            <a:r>
              <a:rPr lang="en-US" sz="1800" dirty="0" err="1" smtClean="0"/>
              <a:t>ID’d</a:t>
            </a:r>
            <a:r>
              <a:rPr lang="en-US" sz="1800" dirty="0" smtClean="0"/>
              <a:t> nuclide in pixel of DSSD</a:t>
            </a:r>
          </a:p>
          <a:p>
            <a:endParaRPr lang="en-US" sz="1800" dirty="0" smtClean="0"/>
          </a:p>
          <a:p>
            <a:r>
              <a:rPr lang="en-US" sz="1800" dirty="0" smtClean="0"/>
              <a:t>Await decay by particle emission in same pixel</a:t>
            </a:r>
          </a:p>
          <a:p>
            <a:endParaRPr lang="en-US" sz="1800" dirty="0"/>
          </a:p>
          <a:p>
            <a:r>
              <a:rPr lang="en-US" sz="1800" dirty="0" smtClean="0"/>
              <a:t>Correlate detected </a:t>
            </a:r>
            <a:r>
              <a:rPr lang="en-US" sz="1800" dirty="0" smtClean="0">
                <a:latin typeface="Symbol" panose="05050102010706020507" pitchFamily="18" charset="2"/>
              </a:rPr>
              <a:t>g</a:t>
            </a:r>
            <a:r>
              <a:rPr lang="en-US" sz="1800" dirty="0" smtClean="0"/>
              <a:t>’s with implant-decay event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663679" y="1663547"/>
            <a:ext cx="4613401" cy="470053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</p:spTree>
    <p:extLst>
      <p:ext uri="{BB962C8B-B14F-4D97-AF65-F5344CB8AC3E}">
        <p14:creationId xmlns:p14="http://schemas.microsoft.com/office/powerpoint/2010/main" val="41377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69" y="6158428"/>
            <a:ext cx="3107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EURICA at RIBF (RIKEN)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01"/>
          <a:stretch/>
        </p:blipFill>
        <p:spPr>
          <a:xfrm>
            <a:off x="5640826" y="4913522"/>
            <a:ext cx="2743199" cy="1793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16" y="1541295"/>
            <a:ext cx="4439798" cy="917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16" y="3428518"/>
            <a:ext cx="4439798" cy="8873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224" y="2529727"/>
            <a:ext cx="3941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-delayed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’s &lt;300 </a:t>
            </a:r>
            <a:r>
              <a:rPr lang="en-US" sz="1600" dirty="0" err="1" smtClean="0"/>
              <a:t>ms</a:t>
            </a:r>
            <a:r>
              <a:rPr lang="en-US" sz="1600" dirty="0" smtClean="0"/>
              <a:t> after </a:t>
            </a:r>
            <a:r>
              <a:rPr lang="en-US" sz="1600" baseline="30000" dirty="0" smtClean="0"/>
              <a:t>123</a:t>
            </a:r>
            <a:r>
              <a:rPr lang="en-US" sz="1600" dirty="0" smtClean="0"/>
              <a:t>Pd implant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06224" y="4486342"/>
            <a:ext cx="3941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-delayed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’s &lt;180 </a:t>
            </a:r>
            <a:r>
              <a:rPr lang="en-US" sz="1600" dirty="0" err="1" smtClean="0"/>
              <a:t>ms</a:t>
            </a:r>
            <a:r>
              <a:rPr lang="en-US" sz="1600" dirty="0" smtClean="0"/>
              <a:t> after </a:t>
            </a:r>
            <a:r>
              <a:rPr lang="en-US" sz="1600" baseline="30000" dirty="0" smtClean="0"/>
              <a:t>125</a:t>
            </a:r>
            <a:r>
              <a:rPr lang="en-US" sz="1600" dirty="0" smtClean="0"/>
              <a:t>Pd implant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914" y="744718"/>
            <a:ext cx="4398158" cy="40407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5820" y="5284262"/>
            <a:ext cx="2648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Chen </a:t>
            </a:r>
            <a:r>
              <a:rPr lang="en-US" sz="1200" i="1" dirty="0" smtClean="0"/>
              <a:t>et al</a:t>
            </a:r>
            <a:r>
              <a:rPr lang="en-US" sz="1200" dirty="0" smtClean="0"/>
              <a:t>., PRL</a:t>
            </a:r>
            <a:r>
              <a:rPr lang="en-US" sz="1200" b="1" dirty="0" smtClean="0"/>
              <a:t>122</a:t>
            </a:r>
            <a:r>
              <a:rPr lang="en-US" sz="1200" dirty="0" smtClean="0"/>
              <a:t>, 212502 (2019)</a:t>
            </a:r>
            <a:endParaRPr lang="en-US" sz="1200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</p:spTree>
    <p:extLst>
      <p:ext uri="{BB962C8B-B14F-4D97-AF65-F5344CB8AC3E}">
        <p14:creationId xmlns:p14="http://schemas.microsoft.com/office/powerpoint/2010/main" val="18564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2776116"/>
          </a:xfrm>
        </p:spPr>
        <p:txBody>
          <a:bodyPr/>
          <a:lstStyle/>
          <a:p>
            <a:r>
              <a:rPr lang="en-US" dirty="0" smtClean="0"/>
              <a:t>Identifying origins of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 rays</a:t>
            </a:r>
          </a:p>
          <a:p>
            <a:pPr marL="0" indent="0">
              <a:buNone/>
            </a:pPr>
            <a:endParaRPr lang="en-US" sz="1050" dirty="0" smtClean="0"/>
          </a:p>
          <a:p>
            <a:pPr lvl="1"/>
            <a:r>
              <a:rPr lang="en-US" dirty="0" smtClean="0"/>
              <a:t>EM separators to disperse nuclides by species</a:t>
            </a:r>
          </a:p>
          <a:p>
            <a:pPr lvl="1"/>
            <a:r>
              <a:rPr lang="en-US" dirty="0" smtClean="0"/>
              <a:t>Prompt particle 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,p,n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/>
              <a:t>emission </a:t>
            </a:r>
            <a:endParaRPr lang="en-US" dirty="0" smtClean="0"/>
          </a:p>
          <a:p>
            <a:pPr lvl="1"/>
            <a:r>
              <a:rPr lang="en-US" dirty="0" smtClean="0"/>
              <a:t>Delayed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’s following decay by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,…</a:t>
            </a:r>
          </a:p>
          <a:p>
            <a:pPr lvl="1"/>
            <a:r>
              <a:rPr lang="en-US" dirty="0" smtClean="0"/>
              <a:t>Prompt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’s </a:t>
            </a:r>
            <a:r>
              <a:rPr lang="en-US" dirty="0" smtClean="0"/>
              <a:t>preceding decay (recoil-decay tagging)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367" y="274639"/>
            <a:ext cx="1485801" cy="56304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200629" y="5794872"/>
            <a:ext cx="561859" cy="69406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57977" y="5876726"/>
            <a:ext cx="13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p decay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E</a:t>
            </a:r>
            <a:r>
              <a:rPr lang="en-US" sz="1600" baseline="-25000" dirty="0" smtClean="0">
                <a:solidFill>
                  <a:srgbClr val="0070C0"/>
                </a:solidFill>
              </a:rPr>
              <a:t>p</a:t>
            </a:r>
            <a:r>
              <a:rPr lang="en-US" sz="1600" dirty="0" smtClean="0">
                <a:solidFill>
                  <a:srgbClr val="0070C0"/>
                </a:solidFill>
              </a:rPr>
              <a:t> = 969 </a:t>
            </a:r>
            <a:r>
              <a:rPr lang="en-US" sz="1600" dirty="0" err="1" smtClean="0">
                <a:solidFill>
                  <a:srgbClr val="0070C0"/>
                </a:solidFill>
              </a:rPr>
              <a:t>keV</a:t>
            </a:r>
            <a:endParaRPr lang="en-US" sz="1600" dirty="0" smtClean="0">
              <a:solidFill>
                <a:srgbClr val="0070C0"/>
              </a:solidFill>
            </a:endParaRPr>
          </a:p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T</a:t>
            </a:r>
            <a:r>
              <a:rPr lang="en-US" sz="1600" baseline="-25000" dirty="0" smtClean="0">
                <a:solidFill>
                  <a:srgbClr val="0070C0"/>
                </a:solidFill>
              </a:rPr>
              <a:t>1/2</a:t>
            </a:r>
            <a:r>
              <a:rPr lang="en-US" sz="1600" dirty="0" smtClean="0">
                <a:solidFill>
                  <a:srgbClr val="0070C0"/>
                </a:solidFill>
              </a:rPr>
              <a:t> = 17 </a:t>
            </a:r>
            <a:r>
              <a:rPr lang="en-US" sz="16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err="1" smtClean="0">
                <a:solidFill>
                  <a:srgbClr val="0070C0"/>
                </a:solidFill>
              </a:rPr>
              <a:t>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9471" y="3011471"/>
            <a:ext cx="429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RDT can provide data on high-spin band structures beyond the proton dripline!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79864" y="5692060"/>
            <a:ext cx="440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Very sensitive—has been used down to cross sections of ~10 </a:t>
            </a:r>
            <a:r>
              <a:rPr lang="en-US" sz="1800" dirty="0" err="1" smtClean="0"/>
              <a:t>nb</a:t>
            </a:r>
            <a:r>
              <a:rPr lang="en-US" sz="1800" dirty="0" smtClean="0"/>
              <a:t> (</a:t>
            </a:r>
            <a:r>
              <a:rPr lang="en-US" sz="1800" baseline="30000" dirty="0" smtClean="0"/>
              <a:t>180</a:t>
            </a:r>
            <a:r>
              <a:rPr lang="en-US" sz="1800" dirty="0" smtClean="0"/>
              <a:t>Pb).</a:t>
            </a:r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309" y="3680827"/>
            <a:ext cx="4472270" cy="16285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24429" y="5415061"/>
            <a:ext cx="2407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Wady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., PLB</a:t>
            </a:r>
            <a:r>
              <a:rPr lang="en-US" sz="1200" b="1" dirty="0" smtClean="0"/>
              <a:t>740</a:t>
            </a:r>
            <a:r>
              <a:rPr lang="en-US" sz="1200" dirty="0" smtClean="0"/>
              <a:t>, 243 (2015)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83894" y="6338391"/>
            <a:ext cx="2722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Rahkila</a:t>
            </a:r>
            <a:r>
              <a:rPr lang="en-US" sz="1200" dirty="0" smtClean="0"/>
              <a:t> </a:t>
            </a:r>
            <a:r>
              <a:rPr lang="en-US" sz="1200" i="1" dirty="0" smtClean="0"/>
              <a:t>et al.</a:t>
            </a:r>
            <a:r>
              <a:rPr lang="en-US" sz="1200" dirty="0" smtClean="0"/>
              <a:t>, PRC</a:t>
            </a:r>
            <a:r>
              <a:rPr lang="en-US" sz="1200" b="1" dirty="0" smtClean="0"/>
              <a:t>82</a:t>
            </a:r>
            <a:r>
              <a:rPr lang="en-US" sz="1200" dirty="0" smtClean="0"/>
              <a:t>, 011303 (2010)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663679" y="1698716"/>
            <a:ext cx="4613401" cy="60706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</p:spTree>
    <p:extLst>
      <p:ext uri="{BB962C8B-B14F-4D97-AF65-F5344CB8AC3E}">
        <p14:creationId xmlns:p14="http://schemas.microsoft.com/office/powerpoint/2010/main" val="15072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2776116"/>
          </a:xfrm>
        </p:spPr>
        <p:txBody>
          <a:bodyPr/>
          <a:lstStyle/>
          <a:p>
            <a:r>
              <a:rPr lang="en-US" dirty="0" smtClean="0"/>
              <a:t>Identifying origins of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 rays</a:t>
            </a:r>
          </a:p>
          <a:p>
            <a:pPr marL="0" indent="0">
              <a:buNone/>
            </a:pPr>
            <a:endParaRPr lang="en-US" sz="1050" dirty="0" smtClean="0"/>
          </a:p>
          <a:p>
            <a:pPr lvl="1"/>
            <a:r>
              <a:rPr lang="en-US" dirty="0" smtClean="0"/>
              <a:t>EM separators to disperse nuclides by species</a:t>
            </a:r>
          </a:p>
          <a:p>
            <a:pPr lvl="1"/>
            <a:r>
              <a:rPr lang="en-US" dirty="0" smtClean="0"/>
              <a:t>Prompt particle 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,p,n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/>
              <a:t>emission </a:t>
            </a:r>
            <a:endParaRPr lang="en-US" dirty="0" smtClean="0"/>
          </a:p>
          <a:p>
            <a:pPr lvl="1"/>
            <a:r>
              <a:rPr lang="en-US" dirty="0" smtClean="0"/>
              <a:t>Delayed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’s following decay by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,…</a:t>
            </a:r>
          </a:p>
          <a:p>
            <a:pPr lvl="1"/>
            <a:r>
              <a:rPr lang="en-US" dirty="0" smtClean="0"/>
              <a:t>Prompt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’s </a:t>
            </a:r>
            <a:r>
              <a:rPr lang="en-US" dirty="0" smtClean="0"/>
              <a:t>preceding decay (recoil-decay tagging)</a:t>
            </a:r>
          </a:p>
          <a:p>
            <a:pPr lvl="1"/>
            <a:r>
              <a:rPr lang="en-US" dirty="0" err="1" smtClean="0"/>
              <a:t>Coulex</a:t>
            </a:r>
            <a:r>
              <a:rPr lang="en-US" dirty="0" smtClean="0"/>
              <a:t>, transfer reactions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81" t="2286" b="540"/>
          <a:stretch/>
        </p:blipFill>
        <p:spPr>
          <a:xfrm>
            <a:off x="310009" y="3610645"/>
            <a:ext cx="4317075" cy="2569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285" y="3709087"/>
            <a:ext cx="4304775" cy="2085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021" t="1506" r="1393" b="2109"/>
          <a:stretch/>
        </p:blipFill>
        <p:spPr>
          <a:xfrm>
            <a:off x="6081311" y="1228725"/>
            <a:ext cx="2225406" cy="21871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4046" y="6041443"/>
            <a:ext cx="299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Butler </a:t>
            </a:r>
            <a:r>
              <a:rPr lang="en-US" sz="1200" i="1" dirty="0" smtClean="0"/>
              <a:t>et al</a:t>
            </a:r>
            <a:r>
              <a:rPr lang="en-US" sz="1200" dirty="0" smtClean="0"/>
              <a:t>., Nat. Comm. </a:t>
            </a:r>
            <a:r>
              <a:rPr lang="en-US" sz="1200" b="1" dirty="0" smtClean="0"/>
              <a:t>10</a:t>
            </a:r>
            <a:r>
              <a:rPr lang="en-US" sz="1200" dirty="0" smtClean="0"/>
              <a:t>, 2473 (2019)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663679" y="1663547"/>
            <a:ext cx="4890470" cy="9155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</p:spTree>
    <p:extLst>
      <p:ext uri="{BB962C8B-B14F-4D97-AF65-F5344CB8AC3E}">
        <p14:creationId xmlns:p14="http://schemas.microsoft.com/office/powerpoint/2010/main" val="4262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0705" y="1145583"/>
            <a:ext cx="6867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WHY</a:t>
            </a:r>
            <a:r>
              <a:rPr lang="en-US" sz="2000" b="1" dirty="0" smtClean="0"/>
              <a:t> would one study </a:t>
            </a:r>
            <a:r>
              <a:rPr lang="en-US" sz="2000" b="1" dirty="0"/>
              <a:t>nuclear structure</a:t>
            </a:r>
            <a:r>
              <a:rPr lang="en-US" sz="2000" b="1" dirty="0" smtClean="0"/>
              <a:t>?</a:t>
            </a:r>
          </a:p>
          <a:p>
            <a:endParaRPr lang="en-US" sz="2000" b="1" dirty="0"/>
          </a:p>
          <a:p>
            <a:r>
              <a:rPr lang="en-US" sz="2000" dirty="0" smtClean="0"/>
              <a:t>To understand the structure of the nucleus, of course!</a:t>
            </a:r>
          </a:p>
          <a:p>
            <a:pPr algn="ctr"/>
            <a:endParaRPr lang="en-US" sz="2000" dirty="0" smtClean="0">
              <a:latin typeface="Helvetica Light"/>
              <a:cs typeface="Helvetica Light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442419" y="274639"/>
            <a:ext cx="5941019" cy="506411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cap="all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 smtClean="0"/>
              <a:t>Nuclear structure (</a:t>
            </a:r>
            <a:r>
              <a:rPr lang="en-US" sz="2000" b="1" cap="none" dirty="0" smtClean="0"/>
              <a:t>the</a:t>
            </a:r>
            <a:r>
              <a:rPr lang="en-US" sz="2000" b="1" dirty="0" smtClean="0"/>
              <a:t> </a:t>
            </a:r>
            <a:r>
              <a:rPr lang="en-US" sz="2000" b="1" i="1" dirty="0" smtClean="0"/>
              <a:t>why?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28627" y="2455859"/>
            <a:ext cx="6970314" cy="923330"/>
            <a:chOff x="628627" y="2455859"/>
            <a:chExt cx="6970314" cy="923330"/>
          </a:xfrm>
        </p:grpSpPr>
        <p:sp>
          <p:nvSpPr>
            <p:cNvPr id="7" name="Curved Left Arrow 6"/>
            <p:cNvSpPr/>
            <p:nvPr/>
          </p:nvSpPr>
          <p:spPr>
            <a:xfrm rot="10800000">
              <a:off x="628627" y="2825191"/>
              <a:ext cx="252733" cy="39951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1934" y="2455859"/>
              <a:ext cx="4709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By studying properties of the nucleus, we can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test theoretical predictions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provide data for development of new models</a:t>
              </a:r>
              <a:endParaRPr lang="en-US" dirty="0"/>
            </a:p>
          </p:txBody>
        </p:sp>
        <p:sp>
          <p:nvSpPr>
            <p:cNvPr id="11" name="Curved Left Arrow 10"/>
            <p:cNvSpPr/>
            <p:nvPr/>
          </p:nvSpPr>
          <p:spPr>
            <a:xfrm>
              <a:off x="5662544" y="2843464"/>
              <a:ext cx="252733" cy="39951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urved Left Arrow 11"/>
            <p:cNvSpPr/>
            <p:nvPr/>
          </p:nvSpPr>
          <p:spPr>
            <a:xfrm>
              <a:off x="5662544" y="2860593"/>
              <a:ext cx="252733" cy="39951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1156" y="2822870"/>
              <a:ext cx="1507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feedback loop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09232" y="3660882"/>
            <a:ext cx="7125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our understanding of nucleon-nucleon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areas of physics, such as atomic, </a:t>
            </a:r>
            <a:r>
              <a:rPr lang="en-US" dirty="0" err="1" smtClean="0"/>
              <a:t>astro</a:t>
            </a:r>
            <a:r>
              <a:rPr lang="en-US" dirty="0" smtClean="0"/>
              <a:t>, and HEP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applications such as energy and power, medicine, and national 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5"/>
            <a:ext cx="8094688" cy="2776116"/>
          </a:xfrm>
        </p:spPr>
        <p:txBody>
          <a:bodyPr/>
          <a:lstStyle/>
          <a:p>
            <a:r>
              <a:rPr lang="en-US" dirty="0" smtClean="0"/>
              <a:t>Identifying origins of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 rays</a:t>
            </a:r>
          </a:p>
          <a:p>
            <a:pPr marL="0" indent="0">
              <a:buNone/>
            </a:pPr>
            <a:endParaRPr lang="en-US" sz="1050" dirty="0" smtClean="0"/>
          </a:p>
          <a:p>
            <a:pPr lvl="1"/>
            <a:r>
              <a:rPr lang="en-US" dirty="0" smtClean="0"/>
              <a:t>EM separators to disperse nuclides by species</a:t>
            </a:r>
          </a:p>
          <a:p>
            <a:pPr lvl="1"/>
            <a:r>
              <a:rPr lang="en-US" dirty="0" smtClean="0"/>
              <a:t>Prompt particle 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,p,n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/>
              <a:t>emission </a:t>
            </a:r>
            <a:endParaRPr lang="en-US" dirty="0" smtClean="0"/>
          </a:p>
          <a:p>
            <a:pPr lvl="1"/>
            <a:r>
              <a:rPr lang="en-US" dirty="0" smtClean="0"/>
              <a:t>Delayed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’s following decay by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,…</a:t>
            </a:r>
          </a:p>
          <a:p>
            <a:pPr lvl="1"/>
            <a:r>
              <a:rPr lang="en-US" dirty="0" smtClean="0"/>
              <a:t>Prompt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’s </a:t>
            </a:r>
            <a:r>
              <a:rPr lang="en-US" dirty="0" smtClean="0"/>
              <a:t>preceding decay (recoil-decay tagging)</a:t>
            </a:r>
          </a:p>
          <a:p>
            <a:pPr lvl="1"/>
            <a:r>
              <a:rPr lang="en-US" dirty="0" err="1" smtClean="0"/>
              <a:t>Coulex</a:t>
            </a:r>
            <a:r>
              <a:rPr lang="en-US" dirty="0" smtClean="0"/>
              <a:t>, transfer reactions</a:t>
            </a:r>
          </a:p>
          <a:p>
            <a:pPr lvl="1"/>
            <a:r>
              <a:rPr lang="en-US" dirty="0" smtClean="0"/>
              <a:t>Cross-coincidences in </a:t>
            </a:r>
            <a:r>
              <a:rPr lang="en-US" dirty="0" err="1" smtClean="0"/>
              <a:t>multinucleon</a:t>
            </a:r>
            <a:r>
              <a:rPr lang="en-US" dirty="0" smtClean="0"/>
              <a:t>-transfer reactions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663679" y="1663546"/>
            <a:ext cx="4890470" cy="109137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98231" y="3063181"/>
            <a:ext cx="2326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Broda</a:t>
            </a:r>
            <a:r>
              <a:rPr lang="en-US" sz="1200" dirty="0" smtClean="0"/>
              <a:t>, JPhysG</a:t>
            </a:r>
            <a:r>
              <a:rPr lang="en-US" sz="1200" b="1" dirty="0" smtClean="0"/>
              <a:t>32</a:t>
            </a:r>
            <a:r>
              <a:rPr lang="en-US" sz="1200" dirty="0" smtClean="0"/>
              <a:t>, R151 (2006)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25" t="1589"/>
          <a:stretch/>
        </p:blipFill>
        <p:spPr>
          <a:xfrm>
            <a:off x="319892" y="3557746"/>
            <a:ext cx="4291056" cy="2644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971" t="3836"/>
          <a:stretch/>
        </p:blipFill>
        <p:spPr>
          <a:xfrm>
            <a:off x="5428373" y="4089482"/>
            <a:ext cx="3108525" cy="2112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0131" y="6147935"/>
            <a:ext cx="2658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Fornal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., PRC</a:t>
            </a:r>
            <a:r>
              <a:rPr lang="en-US" sz="1200" b="1" dirty="0" smtClean="0"/>
              <a:t>72</a:t>
            </a:r>
            <a:r>
              <a:rPr lang="en-US" sz="1200" dirty="0" smtClean="0"/>
              <a:t>, 044315 (2005)</a:t>
            </a:r>
            <a:endParaRPr lang="en-US" sz="1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985673" y="967010"/>
            <a:ext cx="2795530" cy="1985509"/>
            <a:chOff x="4343400" y="1848952"/>
            <a:chExt cx="4419600" cy="3132711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18333" t="21968" r="21111" b="10297"/>
            <a:stretch>
              <a:fillRect/>
            </a:stretch>
          </p:blipFill>
          <p:spPr bwMode="auto">
            <a:xfrm>
              <a:off x="4343400" y="1981200"/>
              <a:ext cx="4419600" cy="300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800600" y="4038601"/>
              <a:ext cx="1586962" cy="437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n-rich target</a:t>
              </a:r>
              <a:endParaRPr lang="en-US" sz="12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6096000" y="3657600"/>
              <a:ext cx="381000" cy="38100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43400" y="1848952"/>
              <a:ext cx="1934156" cy="4370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n-rich projectile</a:t>
              </a:r>
              <a:endParaRPr lang="en-US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943600" y="2286000"/>
              <a:ext cx="381000" cy="685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</p:spTree>
    <p:extLst>
      <p:ext uri="{BB962C8B-B14F-4D97-AF65-F5344CB8AC3E}">
        <p14:creationId xmlns:p14="http://schemas.microsoft.com/office/powerpoint/2010/main" val="5997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5"/>
            <a:ext cx="5396730" cy="2776116"/>
          </a:xfrm>
        </p:spPr>
        <p:txBody>
          <a:bodyPr/>
          <a:lstStyle/>
          <a:p>
            <a:r>
              <a:rPr lang="en-US" dirty="0"/>
              <a:t>Placing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’s in level </a:t>
            </a:r>
            <a:r>
              <a:rPr lang="en-US" dirty="0" smtClean="0"/>
              <a:t>scheme</a:t>
            </a:r>
          </a:p>
          <a:p>
            <a:pPr lvl="1"/>
            <a:r>
              <a:rPr lang="en-US" dirty="0" err="1" smtClean="0"/>
              <a:t>E</a:t>
            </a:r>
            <a:r>
              <a:rPr lang="en-US" baseline="-25000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 matches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E</a:t>
            </a:r>
            <a:r>
              <a:rPr lang="en-US" baseline="-25000" dirty="0" err="1" smtClean="0"/>
              <a:t>x</a:t>
            </a:r>
            <a:r>
              <a:rPr lang="en-US" dirty="0" smtClean="0"/>
              <a:t> of known levels</a:t>
            </a:r>
          </a:p>
          <a:p>
            <a:pPr lvl="1"/>
            <a:r>
              <a:rPr lang="en-US" dirty="0" smtClean="0"/>
              <a:t>Arguments based on relative intensities, half-lives, systematics, theoretical expectations (dangerous! beware circular reasoning…)</a:t>
            </a:r>
            <a:endParaRPr lang="en-US" dirty="0"/>
          </a:p>
          <a:p>
            <a:pPr lvl="1"/>
            <a:r>
              <a:rPr lang="en-US" dirty="0" smtClean="0">
                <a:latin typeface="Symbol" panose="05050102010706020507" pitchFamily="18" charset="2"/>
              </a:rPr>
              <a:t>g-g</a:t>
            </a:r>
            <a:r>
              <a:rPr lang="en-US" dirty="0" smtClean="0"/>
              <a:t> coincidences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043" y="475133"/>
            <a:ext cx="1630495" cy="6178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728" t="49030"/>
          <a:stretch/>
        </p:blipFill>
        <p:spPr>
          <a:xfrm>
            <a:off x="705529" y="3145747"/>
            <a:ext cx="4927670" cy="940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01" y="4227102"/>
            <a:ext cx="4814371" cy="176414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804303" y="6106634"/>
            <a:ext cx="381000" cy="196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82153" y="4144484"/>
            <a:ext cx="381000" cy="19685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785453" y="5165736"/>
            <a:ext cx="311150" cy="19685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79103" y="4301883"/>
            <a:ext cx="311150" cy="196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50603" y="3209936"/>
            <a:ext cx="215900" cy="279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36953" y="3634829"/>
            <a:ext cx="184150" cy="27995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01555" y="6271113"/>
            <a:ext cx="2407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Wady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., PLB</a:t>
            </a:r>
            <a:r>
              <a:rPr lang="en-US" sz="1200" b="1" dirty="0" smtClean="0"/>
              <a:t>740</a:t>
            </a:r>
            <a:r>
              <a:rPr lang="en-US" sz="1200" dirty="0" smtClean="0"/>
              <a:t>, 243 (2015)</a:t>
            </a:r>
            <a:endParaRPr lang="en-US" sz="1200" dirty="0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</p:spTree>
    <p:extLst>
      <p:ext uri="{BB962C8B-B14F-4D97-AF65-F5344CB8AC3E}">
        <p14:creationId xmlns:p14="http://schemas.microsoft.com/office/powerpoint/2010/main" val="801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210" y="1228725"/>
            <a:ext cx="8062812" cy="2776116"/>
          </a:xfrm>
        </p:spPr>
        <p:txBody>
          <a:bodyPr/>
          <a:lstStyle/>
          <a:p>
            <a:r>
              <a:rPr lang="en-US" dirty="0"/>
              <a:t>Placing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’s in level </a:t>
            </a:r>
            <a:r>
              <a:rPr lang="en-US" dirty="0" smtClean="0"/>
              <a:t>scheme</a:t>
            </a:r>
          </a:p>
          <a:p>
            <a:pPr lvl="1"/>
            <a:r>
              <a:rPr lang="en-US" dirty="0" smtClean="0">
                <a:latin typeface="Symbol" panose="05050102010706020507" pitchFamily="18" charset="2"/>
              </a:rPr>
              <a:t>g-g</a:t>
            </a:r>
            <a:r>
              <a:rPr lang="en-US" dirty="0">
                <a:latin typeface="Symbol" panose="05050102010706020507" pitchFamily="18" charset="2"/>
              </a:rPr>
              <a:t>-g</a:t>
            </a:r>
            <a:r>
              <a:rPr lang="en-US" dirty="0" smtClean="0"/>
              <a:t> (and higher-fold) coincidences even more sensitive by increasing P/T</a:t>
            </a:r>
          </a:p>
          <a:p>
            <a:pPr lvl="1"/>
            <a:r>
              <a:rPr lang="en-US" dirty="0" smtClean="0"/>
              <a:t>Each additional </a:t>
            </a:r>
            <a:r>
              <a:rPr lang="en-US" dirty="0" err="1"/>
              <a:t>E</a:t>
            </a:r>
            <a:r>
              <a:rPr lang="en-US" baseline="-25000" dirty="0" err="1">
                <a:latin typeface="Symbol" panose="05050102010706020507" pitchFamily="18" charset="2"/>
              </a:rPr>
              <a:t>g</a:t>
            </a:r>
            <a:r>
              <a:rPr lang="en-US" dirty="0"/>
              <a:t> </a:t>
            </a:r>
            <a:r>
              <a:rPr lang="en-US" dirty="0" smtClean="0"/>
              <a:t>condition comes at the cost of an </a:t>
            </a:r>
            <a:r>
              <a:rPr lang="en-US" dirty="0" err="1" smtClean="0">
                <a:latin typeface="Symbol" panose="05050102010706020507" pitchFamily="18" charset="2"/>
              </a:rPr>
              <a:t>e</a:t>
            </a:r>
            <a:r>
              <a:rPr lang="en-US" baseline="-25000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 reduction in counts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3"/>
          <a:srcRect l="874" t="11918" r="1082" b="3409"/>
          <a:stretch/>
        </p:blipFill>
        <p:spPr>
          <a:xfrm>
            <a:off x="3872273" y="2333319"/>
            <a:ext cx="1371600" cy="5669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874" t="11918" r="1082" b="3409"/>
          <a:stretch/>
        </p:blipFill>
        <p:spPr>
          <a:xfrm flipH="1">
            <a:off x="968016" y="2333319"/>
            <a:ext cx="1298798" cy="566928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2971968" y="2545728"/>
            <a:ext cx="200137" cy="223069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200399" y="2605766"/>
            <a:ext cx="652462" cy="137160"/>
          </a:xfrm>
          <a:custGeom>
            <a:avLst/>
            <a:gdLst>
              <a:gd name="connsiteX0" fmla="*/ 0 w 671513"/>
              <a:gd name="connsiteY0" fmla="*/ 81297 h 197979"/>
              <a:gd name="connsiteX1" fmla="*/ 69056 w 671513"/>
              <a:gd name="connsiteY1" fmla="*/ 83679 h 197979"/>
              <a:gd name="connsiteX2" fmla="*/ 128588 w 671513"/>
              <a:gd name="connsiteY2" fmla="*/ 2716 h 197979"/>
              <a:gd name="connsiteX3" fmla="*/ 207169 w 671513"/>
              <a:gd name="connsiteY3" fmla="*/ 197979 h 197979"/>
              <a:gd name="connsiteX4" fmla="*/ 295275 w 671513"/>
              <a:gd name="connsiteY4" fmla="*/ 2716 h 197979"/>
              <a:gd name="connsiteX5" fmla="*/ 376238 w 671513"/>
              <a:gd name="connsiteY5" fmla="*/ 193216 h 197979"/>
              <a:gd name="connsiteX6" fmla="*/ 452438 w 671513"/>
              <a:gd name="connsiteY6" fmla="*/ 5097 h 197979"/>
              <a:gd name="connsiteX7" fmla="*/ 521494 w 671513"/>
              <a:gd name="connsiteY7" fmla="*/ 195597 h 197979"/>
              <a:gd name="connsiteX8" fmla="*/ 583406 w 671513"/>
              <a:gd name="connsiteY8" fmla="*/ 86060 h 197979"/>
              <a:gd name="connsiteX9" fmla="*/ 671513 w 671513"/>
              <a:gd name="connsiteY9" fmla="*/ 76535 h 197979"/>
              <a:gd name="connsiteX0" fmla="*/ 0 w 671513"/>
              <a:gd name="connsiteY0" fmla="*/ 83689 h 197990"/>
              <a:gd name="connsiteX1" fmla="*/ 69056 w 671513"/>
              <a:gd name="connsiteY1" fmla="*/ 83690 h 197990"/>
              <a:gd name="connsiteX2" fmla="*/ 128588 w 671513"/>
              <a:gd name="connsiteY2" fmla="*/ 2727 h 197990"/>
              <a:gd name="connsiteX3" fmla="*/ 207169 w 671513"/>
              <a:gd name="connsiteY3" fmla="*/ 197990 h 197990"/>
              <a:gd name="connsiteX4" fmla="*/ 295275 w 671513"/>
              <a:gd name="connsiteY4" fmla="*/ 2727 h 197990"/>
              <a:gd name="connsiteX5" fmla="*/ 376238 w 671513"/>
              <a:gd name="connsiteY5" fmla="*/ 193227 h 197990"/>
              <a:gd name="connsiteX6" fmla="*/ 452438 w 671513"/>
              <a:gd name="connsiteY6" fmla="*/ 5108 h 197990"/>
              <a:gd name="connsiteX7" fmla="*/ 521494 w 671513"/>
              <a:gd name="connsiteY7" fmla="*/ 195608 h 197990"/>
              <a:gd name="connsiteX8" fmla="*/ 583406 w 671513"/>
              <a:gd name="connsiteY8" fmla="*/ 86071 h 197990"/>
              <a:gd name="connsiteX9" fmla="*/ 671513 w 671513"/>
              <a:gd name="connsiteY9" fmla="*/ 76546 h 197990"/>
              <a:gd name="connsiteX0" fmla="*/ 0 w 671513"/>
              <a:gd name="connsiteY0" fmla="*/ 83689 h 197990"/>
              <a:gd name="connsiteX1" fmla="*/ 69056 w 671513"/>
              <a:gd name="connsiteY1" fmla="*/ 83690 h 197990"/>
              <a:gd name="connsiteX2" fmla="*/ 128588 w 671513"/>
              <a:gd name="connsiteY2" fmla="*/ 2727 h 197990"/>
              <a:gd name="connsiteX3" fmla="*/ 207169 w 671513"/>
              <a:gd name="connsiteY3" fmla="*/ 197990 h 197990"/>
              <a:gd name="connsiteX4" fmla="*/ 295275 w 671513"/>
              <a:gd name="connsiteY4" fmla="*/ 2727 h 197990"/>
              <a:gd name="connsiteX5" fmla="*/ 376238 w 671513"/>
              <a:gd name="connsiteY5" fmla="*/ 193227 h 197990"/>
              <a:gd name="connsiteX6" fmla="*/ 452438 w 671513"/>
              <a:gd name="connsiteY6" fmla="*/ 5108 h 197990"/>
              <a:gd name="connsiteX7" fmla="*/ 521494 w 671513"/>
              <a:gd name="connsiteY7" fmla="*/ 195608 h 197990"/>
              <a:gd name="connsiteX8" fmla="*/ 583406 w 671513"/>
              <a:gd name="connsiteY8" fmla="*/ 86071 h 197990"/>
              <a:gd name="connsiteX9" fmla="*/ 671513 w 671513"/>
              <a:gd name="connsiteY9" fmla="*/ 76546 h 197990"/>
              <a:gd name="connsiteX0" fmla="*/ 0 w 678656"/>
              <a:gd name="connsiteY0" fmla="*/ 90864 h 198021"/>
              <a:gd name="connsiteX1" fmla="*/ 76199 w 678656"/>
              <a:gd name="connsiteY1" fmla="*/ 83721 h 198021"/>
              <a:gd name="connsiteX2" fmla="*/ 135731 w 678656"/>
              <a:gd name="connsiteY2" fmla="*/ 2758 h 198021"/>
              <a:gd name="connsiteX3" fmla="*/ 214312 w 678656"/>
              <a:gd name="connsiteY3" fmla="*/ 198021 h 198021"/>
              <a:gd name="connsiteX4" fmla="*/ 302418 w 678656"/>
              <a:gd name="connsiteY4" fmla="*/ 2758 h 198021"/>
              <a:gd name="connsiteX5" fmla="*/ 383381 w 678656"/>
              <a:gd name="connsiteY5" fmla="*/ 193258 h 198021"/>
              <a:gd name="connsiteX6" fmla="*/ 459581 w 678656"/>
              <a:gd name="connsiteY6" fmla="*/ 5139 h 198021"/>
              <a:gd name="connsiteX7" fmla="*/ 528637 w 678656"/>
              <a:gd name="connsiteY7" fmla="*/ 195639 h 198021"/>
              <a:gd name="connsiteX8" fmla="*/ 590549 w 678656"/>
              <a:gd name="connsiteY8" fmla="*/ 86102 h 198021"/>
              <a:gd name="connsiteX9" fmla="*/ 678656 w 678656"/>
              <a:gd name="connsiteY9" fmla="*/ 76577 h 198021"/>
              <a:gd name="connsiteX0" fmla="*/ 0 w 678656"/>
              <a:gd name="connsiteY0" fmla="*/ 90864 h 198021"/>
              <a:gd name="connsiteX1" fmla="*/ 76199 w 678656"/>
              <a:gd name="connsiteY1" fmla="*/ 83721 h 198021"/>
              <a:gd name="connsiteX2" fmla="*/ 135731 w 678656"/>
              <a:gd name="connsiteY2" fmla="*/ 2758 h 198021"/>
              <a:gd name="connsiteX3" fmla="*/ 214312 w 678656"/>
              <a:gd name="connsiteY3" fmla="*/ 198021 h 198021"/>
              <a:gd name="connsiteX4" fmla="*/ 302418 w 678656"/>
              <a:gd name="connsiteY4" fmla="*/ 2758 h 198021"/>
              <a:gd name="connsiteX5" fmla="*/ 383381 w 678656"/>
              <a:gd name="connsiteY5" fmla="*/ 193258 h 198021"/>
              <a:gd name="connsiteX6" fmla="*/ 459581 w 678656"/>
              <a:gd name="connsiteY6" fmla="*/ 5139 h 198021"/>
              <a:gd name="connsiteX7" fmla="*/ 528637 w 678656"/>
              <a:gd name="connsiteY7" fmla="*/ 195639 h 198021"/>
              <a:gd name="connsiteX8" fmla="*/ 585787 w 678656"/>
              <a:gd name="connsiteY8" fmla="*/ 98008 h 198021"/>
              <a:gd name="connsiteX9" fmla="*/ 678656 w 678656"/>
              <a:gd name="connsiteY9" fmla="*/ 76577 h 198021"/>
              <a:gd name="connsiteX0" fmla="*/ 0 w 681037"/>
              <a:gd name="connsiteY0" fmla="*/ 90864 h 198021"/>
              <a:gd name="connsiteX1" fmla="*/ 76199 w 681037"/>
              <a:gd name="connsiteY1" fmla="*/ 83721 h 198021"/>
              <a:gd name="connsiteX2" fmla="*/ 135731 w 681037"/>
              <a:gd name="connsiteY2" fmla="*/ 2758 h 198021"/>
              <a:gd name="connsiteX3" fmla="*/ 214312 w 681037"/>
              <a:gd name="connsiteY3" fmla="*/ 198021 h 198021"/>
              <a:gd name="connsiteX4" fmla="*/ 302418 w 681037"/>
              <a:gd name="connsiteY4" fmla="*/ 2758 h 198021"/>
              <a:gd name="connsiteX5" fmla="*/ 383381 w 681037"/>
              <a:gd name="connsiteY5" fmla="*/ 193258 h 198021"/>
              <a:gd name="connsiteX6" fmla="*/ 459581 w 681037"/>
              <a:gd name="connsiteY6" fmla="*/ 5139 h 198021"/>
              <a:gd name="connsiteX7" fmla="*/ 528637 w 681037"/>
              <a:gd name="connsiteY7" fmla="*/ 195639 h 198021"/>
              <a:gd name="connsiteX8" fmla="*/ 585787 w 681037"/>
              <a:gd name="connsiteY8" fmla="*/ 98008 h 198021"/>
              <a:gd name="connsiteX9" fmla="*/ 681037 w 681037"/>
              <a:gd name="connsiteY9" fmla="*/ 88483 h 198021"/>
              <a:gd name="connsiteX0" fmla="*/ 0 w 681037"/>
              <a:gd name="connsiteY0" fmla="*/ 90864 h 198021"/>
              <a:gd name="connsiteX1" fmla="*/ 76199 w 681037"/>
              <a:gd name="connsiteY1" fmla="*/ 83721 h 198021"/>
              <a:gd name="connsiteX2" fmla="*/ 135731 w 681037"/>
              <a:gd name="connsiteY2" fmla="*/ 2758 h 198021"/>
              <a:gd name="connsiteX3" fmla="*/ 214312 w 681037"/>
              <a:gd name="connsiteY3" fmla="*/ 198021 h 198021"/>
              <a:gd name="connsiteX4" fmla="*/ 302418 w 681037"/>
              <a:gd name="connsiteY4" fmla="*/ 2758 h 198021"/>
              <a:gd name="connsiteX5" fmla="*/ 383381 w 681037"/>
              <a:gd name="connsiteY5" fmla="*/ 193258 h 198021"/>
              <a:gd name="connsiteX6" fmla="*/ 459581 w 681037"/>
              <a:gd name="connsiteY6" fmla="*/ 5139 h 198021"/>
              <a:gd name="connsiteX7" fmla="*/ 528637 w 681037"/>
              <a:gd name="connsiteY7" fmla="*/ 195639 h 198021"/>
              <a:gd name="connsiteX8" fmla="*/ 585787 w 681037"/>
              <a:gd name="connsiteY8" fmla="*/ 98008 h 198021"/>
              <a:gd name="connsiteX9" fmla="*/ 681037 w 681037"/>
              <a:gd name="connsiteY9" fmla="*/ 88483 h 198021"/>
              <a:gd name="connsiteX0" fmla="*/ 0 w 681037"/>
              <a:gd name="connsiteY0" fmla="*/ 90864 h 198021"/>
              <a:gd name="connsiteX1" fmla="*/ 76199 w 681037"/>
              <a:gd name="connsiteY1" fmla="*/ 83721 h 198021"/>
              <a:gd name="connsiteX2" fmla="*/ 135731 w 681037"/>
              <a:gd name="connsiteY2" fmla="*/ 2758 h 198021"/>
              <a:gd name="connsiteX3" fmla="*/ 214312 w 681037"/>
              <a:gd name="connsiteY3" fmla="*/ 198021 h 198021"/>
              <a:gd name="connsiteX4" fmla="*/ 302418 w 681037"/>
              <a:gd name="connsiteY4" fmla="*/ 2758 h 198021"/>
              <a:gd name="connsiteX5" fmla="*/ 383381 w 681037"/>
              <a:gd name="connsiteY5" fmla="*/ 193258 h 198021"/>
              <a:gd name="connsiteX6" fmla="*/ 459581 w 681037"/>
              <a:gd name="connsiteY6" fmla="*/ 5139 h 198021"/>
              <a:gd name="connsiteX7" fmla="*/ 528637 w 681037"/>
              <a:gd name="connsiteY7" fmla="*/ 195639 h 198021"/>
              <a:gd name="connsiteX8" fmla="*/ 585787 w 681037"/>
              <a:gd name="connsiteY8" fmla="*/ 98008 h 198021"/>
              <a:gd name="connsiteX9" fmla="*/ 681037 w 681037"/>
              <a:gd name="connsiteY9" fmla="*/ 86102 h 198021"/>
              <a:gd name="connsiteX0" fmla="*/ 0 w 711993"/>
              <a:gd name="connsiteY0" fmla="*/ 90864 h 198021"/>
              <a:gd name="connsiteX1" fmla="*/ 76199 w 711993"/>
              <a:gd name="connsiteY1" fmla="*/ 83721 h 198021"/>
              <a:gd name="connsiteX2" fmla="*/ 135731 w 711993"/>
              <a:gd name="connsiteY2" fmla="*/ 2758 h 198021"/>
              <a:gd name="connsiteX3" fmla="*/ 214312 w 711993"/>
              <a:gd name="connsiteY3" fmla="*/ 198021 h 198021"/>
              <a:gd name="connsiteX4" fmla="*/ 302418 w 711993"/>
              <a:gd name="connsiteY4" fmla="*/ 2758 h 198021"/>
              <a:gd name="connsiteX5" fmla="*/ 383381 w 711993"/>
              <a:gd name="connsiteY5" fmla="*/ 193258 h 198021"/>
              <a:gd name="connsiteX6" fmla="*/ 459581 w 711993"/>
              <a:gd name="connsiteY6" fmla="*/ 5139 h 198021"/>
              <a:gd name="connsiteX7" fmla="*/ 528637 w 711993"/>
              <a:gd name="connsiteY7" fmla="*/ 195639 h 198021"/>
              <a:gd name="connsiteX8" fmla="*/ 585787 w 711993"/>
              <a:gd name="connsiteY8" fmla="*/ 98008 h 198021"/>
              <a:gd name="connsiteX9" fmla="*/ 711993 w 711993"/>
              <a:gd name="connsiteY9" fmla="*/ 88483 h 19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993" h="198021">
                <a:moveTo>
                  <a:pt x="0" y="90864"/>
                </a:moveTo>
                <a:cubicBezTo>
                  <a:pt x="35718" y="89078"/>
                  <a:pt x="53577" y="98405"/>
                  <a:pt x="76199" y="83721"/>
                </a:cubicBezTo>
                <a:cubicBezTo>
                  <a:pt x="98821" y="69037"/>
                  <a:pt x="112712" y="-16292"/>
                  <a:pt x="135731" y="2758"/>
                </a:cubicBezTo>
                <a:cubicBezTo>
                  <a:pt x="158750" y="21808"/>
                  <a:pt x="186531" y="198021"/>
                  <a:pt x="214312" y="198021"/>
                </a:cubicBezTo>
                <a:cubicBezTo>
                  <a:pt x="242093" y="198021"/>
                  <a:pt x="274240" y="3552"/>
                  <a:pt x="302418" y="2758"/>
                </a:cubicBezTo>
                <a:cubicBezTo>
                  <a:pt x="330596" y="1964"/>
                  <a:pt x="357187" y="192861"/>
                  <a:pt x="383381" y="193258"/>
                </a:cubicBezTo>
                <a:cubicBezTo>
                  <a:pt x="409575" y="193655"/>
                  <a:pt x="435372" y="4742"/>
                  <a:pt x="459581" y="5139"/>
                </a:cubicBezTo>
                <a:cubicBezTo>
                  <a:pt x="483790" y="5536"/>
                  <a:pt x="507603" y="180161"/>
                  <a:pt x="528637" y="195639"/>
                </a:cubicBezTo>
                <a:cubicBezTo>
                  <a:pt x="549671" y="211117"/>
                  <a:pt x="555228" y="115867"/>
                  <a:pt x="585787" y="98008"/>
                </a:cubicBezTo>
                <a:cubicBezTo>
                  <a:pt x="616346" y="80149"/>
                  <a:pt x="675678" y="90467"/>
                  <a:pt x="711993" y="88483"/>
                </a:cubicBezTo>
              </a:path>
            </a:pathLst>
          </a:custGeom>
          <a:noFill/>
          <a:ln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526630" y="2949366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Symbol" panose="05050102010706020507" pitchFamily="18" charset="2"/>
              </a:rPr>
              <a:t>e</a:t>
            </a:r>
            <a:r>
              <a:rPr lang="en-US" sz="1600" baseline="-25000" dirty="0" err="1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 ~ 0.1%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1100286" y="2949366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Symbol" panose="05050102010706020507" pitchFamily="18" charset="2"/>
              </a:rPr>
              <a:t>e</a:t>
            </a:r>
            <a:r>
              <a:rPr lang="en-US" sz="1600" baseline="-25000" dirty="0" err="1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 ~ 0.1%</a:t>
            </a:r>
            <a:endParaRPr lang="en-US" sz="1600" dirty="0"/>
          </a:p>
        </p:txBody>
      </p:sp>
      <p:sp>
        <p:nvSpPr>
          <p:cNvPr id="29" name="Freeform 28"/>
          <p:cNvSpPr/>
          <p:nvPr/>
        </p:nvSpPr>
        <p:spPr>
          <a:xfrm rot="10800000" flipV="1">
            <a:off x="2293160" y="2605766"/>
            <a:ext cx="652462" cy="137160"/>
          </a:xfrm>
          <a:custGeom>
            <a:avLst/>
            <a:gdLst>
              <a:gd name="connsiteX0" fmla="*/ 0 w 671513"/>
              <a:gd name="connsiteY0" fmla="*/ 81297 h 197979"/>
              <a:gd name="connsiteX1" fmla="*/ 69056 w 671513"/>
              <a:gd name="connsiteY1" fmla="*/ 83679 h 197979"/>
              <a:gd name="connsiteX2" fmla="*/ 128588 w 671513"/>
              <a:gd name="connsiteY2" fmla="*/ 2716 h 197979"/>
              <a:gd name="connsiteX3" fmla="*/ 207169 w 671513"/>
              <a:gd name="connsiteY3" fmla="*/ 197979 h 197979"/>
              <a:gd name="connsiteX4" fmla="*/ 295275 w 671513"/>
              <a:gd name="connsiteY4" fmla="*/ 2716 h 197979"/>
              <a:gd name="connsiteX5" fmla="*/ 376238 w 671513"/>
              <a:gd name="connsiteY5" fmla="*/ 193216 h 197979"/>
              <a:gd name="connsiteX6" fmla="*/ 452438 w 671513"/>
              <a:gd name="connsiteY6" fmla="*/ 5097 h 197979"/>
              <a:gd name="connsiteX7" fmla="*/ 521494 w 671513"/>
              <a:gd name="connsiteY7" fmla="*/ 195597 h 197979"/>
              <a:gd name="connsiteX8" fmla="*/ 583406 w 671513"/>
              <a:gd name="connsiteY8" fmla="*/ 86060 h 197979"/>
              <a:gd name="connsiteX9" fmla="*/ 671513 w 671513"/>
              <a:gd name="connsiteY9" fmla="*/ 76535 h 197979"/>
              <a:gd name="connsiteX0" fmla="*/ 0 w 671513"/>
              <a:gd name="connsiteY0" fmla="*/ 83689 h 197990"/>
              <a:gd name="connsiteX1" fmla="*/ 69056 w 671513"/>
              <a:gd name="connsiteY1" fmla="*/ 83690 h 197990"/>
              <a:gd name="connsiteX2" fmla="*/ 128588 w 671513"/>
              <a:gd name="connsiteY2" fmla="*/ 2727 h 197990"/>
              <a:gd name="connsiteX3" fmla="*/ 207169 w 671513"/>
              <a:gd name="connsiteY3" fmla="*/ 197990 h 197990"/>
              <a:gd name="connsiteX4" fmla="*/ 295275 w 671513"/>
              <a:gd name="connsiteY4" fmla="*/ 2727 h 197990"/>
              <a:gd name="connsiteX5" fmla="*/ 376238 w 671513"/>
              <a:gd name="connsiteY5" fmla="*/ 193227 h 197990"/>
              <a:gd name="connsiteX6" fmla="*/ 452438 w 671513"/>
              <a:gd name="connsiteY6" fmla="*/ 5108 h 197990"/>
              <a:gd name="connsiteX7" fmla="*/ 521494 w 671513"/>
              <a:gd name="connsiteY7" fmla="*/ 195608 h 197990"/>
              <a:gd name="connsiteX8" fmla="*/ 583406 w 671513"/>
              <a:gd name="connsiteY8" fmla="*/ 86071 h 197990"/>
              <a:gd name="connsiteX9" fmla="*/ 671513 w 671513"/>
              <a:gd name="connsiteY9" fmla="*/ 76546 h 197990"/>
              <a:gd name="connsiteX0" fmla="*/ 0 w 671513"/>
              <a:gd name="connsiteY0" fmla="*/ 83689 h 197990"/>
              <a:gd name="connsiteX1" fmla="*/ 69056 w 671513"/>
              <a:gd name="connsiteY1" fmla="*/ 83690 h 197990"/>
              <a:gd name="connsiteX2" fmla="*/ 128588 w 671513"/>
              <a:gd name="connsiteY2" fmla="*/ 2727 h 197990"/>
              <a:gd name="connsiteX3" fmla="*/ 207169 w 671513"/>
              <a:gd name="connsiteY3" fmla="*/ 197990 h 197990"/>
              <a:gd name="connsiteX4" fmla="*/ 295275 w 671513"/>
              <a:gd name="connsiteY4" fmla="*/ 2727 h 197990"/>
              <a:gd name="connsiteX5" fmla="*/ 376238 w 671513"/>
              <a:gd name="connsiteY5" fmla="*/ 193227 h 197990"/>
              <a:gd name="connsiteX6" fmla="*/ 452438 w 671513"/>
              <a:gd name="connsiteY6" fmla="*/ 5108 h 197990"/>
              <a:gd name="connsiteX7" fmla="*/ 521494 w 671513"/>
              <a:gd name="connsiteY7" fmla="*/ 195608 h 197990"/>
              <a:gd name="connsiteX8" fmla="*/ 583406 w 671513"/>
              <a:gd name="connsiteY8" fmla="*/ 86071 h 197990"/>
              <a:gd name="connsiteX9" fmla="*/ 671513 w 671513"/>
              <a:gd name="connsiteY9" fmla="*/ 76546 h 197990"/>
              <a:gd name="connsiteX0" fmla="*/ 0 w 678656"/>
              <a:gd name="connsiteY0" fmla="*/ 90864 h 198021"/>
              <a:gd name="connsiteX1" fmla="*/ 76199 w 678656"/>
              <a:gd name="connsiteY1" fmla="*/ 83721 h 198021"/>
              <a:gd name="connsiteX2" fmla="*/ 135731 w 678656"/>
              <a:gd name="connsiteY2" fmla="*/ 2758 h 198021"/>
              <a:gd name="connsiteX3" fmla="*/ 214312 w 678656"/>
              <a:gd name="connsiteY3" fmla="*/ 198021 h 198021"/>
              <a:gd name="connsiteX4" fmla="*/ 302418 w 678656"/>
              <a:gd name="connsiteY4" fmla="*/ 2758 h 198021"/>
              <a:gd name="connsiteX5" fmla="*/ 383381 w 678656"/>
              <a:gd name="connsiteY5" fmla="*/ 193258 h 198021"/>
              <a:gd name="connsiteX6" fmla="*/ 459581 w 678656"/>
              <a:gd name="connsiteY6" fmla="*/ 5139 h 198021"/>
              <a:gd name="connsiteX7" fmla="*/ 528637 w 678656"/>
              <a:gd name="connsiteY7" fmla="*/ 195639 h 198021"/>
              <a:gd name="connsiteX8" fmla="*/ 590549 w 678656"/>
              <a:gd name="connsiteY8" fmla="*/ 86102 h 198021"/>
              <a:gd name="connsiteX9" fmla="*/ 678656 w 678656"/>
              <a:gd name="connsiteY9" fmla="*/ 76577 h 198021"/>
              <a:gd name="connsiteX0" fmla="*/ 0 w 678656"/>
              <a:gd name="connsiteY0" fmla="*/ 90864 h 198021"/>
              <a:gd name="connsiteX1" fmla="*/ 76199 w 678656"/>
              <a:gd name="connsiteY1" fmla="*/ 83721 h 198021"/>
              <a:gd name="connsiteX2" fmla="*/ 135731 w 678656"/>
              <a:gd name="connsiteY2" fmla="*/ 2758 h 198021"/>
              <a:gd name="connsiteX3" fmla="*/ 214312 w 678656"/>
              <a:gd name="connsiteY3" fmla="*/ 198021 h 198021"/>
              <a:gd name="connsiteX4" fmla="*/ 302418 w 678656"/>
              <a:gd name="connsiteY4" fmla="*/ 2758 h 198021"/>
              <a:gd name="connsiteX5" fmla="*/ 383381 w 678656"/>
              <a:gd name="connsiteY5" fmla="*/ 193258 h 198021"/>
              <a:gd name="connsiteX6" fmla="*/ 459581 w 678656"/>
              <a:gd name="connsiteY6" fmla="*/ 5139 h 198021"/>
              <a:gd name="connsiteX7" fmla="*/ 528637 w 678656"/>
              <a:gd name="connsiteY7" fmla="*/ 195639 h 198021"/>
              <a:gd name="connsiteX8" fmla="*/ 585787 w 678656"/>
              <a:gd name="connsiteY8" fmla="*/ 98008 h 198021"/>
              <a:gd name="connsiteX9" fmla="*/ 678656 w 678656"/>
              <a:gd name="connsiteY9" fmla="*/ 76577 h 198021"/>
              <a:gd name="connsiteX0" fmla="*/ 0 w 681037"/>
              <a:gd name="connsiteY0" fmla="*/ 90864 h 198021"/>
              <a:gd name="connsiteX1" fmla="*/ 76199 w 681037"/>
              <a:gd name="connsiteY1" fmla="*/ 83721 h 198021"/>
              <a:gd name="connsiteX2" fmla="*/ 135731 w 681037"/>
              <a:gd name="connsiteY2" fmla="*/ 2758 h 198021"/>
              <a:gd name="connsiteX3" fmla="*/ 214312 w 681037"/>
              <a:gd name="connsiteY3" fmla="*/ 198021 h 198021"/>
              <a:gd name="connsiteX4" fmla="*/ 302418 w 681037"/>
              <a:gd name="connsiteY4" fmla="*/ 2758 h 198021"/>
              <a:gd name="connsiteX5" fmla="*/ 383381 w 681037"/>
              <a:gd name="connsiteY5" fmla="*/ 193258 h 198021"/>
              <a:gd name="connsiteX6" fmla="*/ 459581 w 681037"/>
              <a:gd name="connsiteY6" fmla="*/ 5139 h 198021"/>
              <a:gd name="connsiteX7" fmla="*/ 528637 w 681037"/>
              <a:gd name="connsiteY7" fmla="*/ 195639 h 198021"/>
              <a:gd name="connsiteX8" fmla="*/ 585787 w 681037"/>
              <a:gd name="connsiteY8" fmla="*/ 98008 h 198021"/>
              <a:gd name="connsiteX9" fmla="*/ 681037 w 681037"/>
              <a:gd name="connsiteY9" fmla="*/ 88483 h 198021"/>
              <a:gd name="connsiteX0" fmla="*/ 0 w 681037"/>
              <a:gd name="connsiteY0" fmla="*/ 90864 h 198021"/>
              <a:gd name="connsiteX1" fmla="*/ 76199 w 681037"/>
              <a:gd name="connsiteY1" fmla="*/ 83721 h 198021"/>
              <a:gd name="connsiteX2" fmla="*/ 135731 w 681037"/>
              <a:gd name="connsiteY2" fmla="*/ 2758 h 198021"/>
              <a:gd name="connsiteX3" fmla="*/ 214312 w 681037"/>
              <a:gd name="connsiteY3" fmla="*/ 198021 h 198021"/>
              <a:gd name="connsiteX4" fmla="*/ 302418 w 681037"/>
              <a:gd name="connsiteY4" fmla="*/ 2758 h 198021"/>
              <a:gd name="connsiteX5" fmla="*/ 383381 w 681037"/>
              <a:gd name="connsiteY5" fmla="*/ 193258 h 198021"/>
              <a:gd name="connsiteX6" fmla="*/ 459581 w 681037"/>
              <a:gd name="connsiteY6" fmla="*/ 5139 h 198021"/>
              <a:gd name="connsiteX7" fmla="*/ 528637 w 681037"/>
              <a:gd name="connsiteY7" fmla="*/ 195639 h 198021"/>
              <a:gd name="connsiteX8" fmla="*/ 585787 w 681037"/>
              <a:gd name="connsiteY8" fmla="*/ 98008 h 198021"/>
              <a:gd name="connsiteX9" fmla="*/ 681037 w 681037"/>
              <a:gd name="connsiteY9" fmla="*/ 88483 h 198021"/>
              <a:gd name="connsiteX0" fmla="*/ 0 w 681037"/>
              <a:gd name="connsiteY0" fmla="*/ 90864 h 198021"/>
              <a:gd name="connsiteX1" fmla="*/ 76199 w 681037"/>
              <a:gd name="connsiteY1" fmla="*/ 83721 h 198021"/>
              <a:gd name="connsiteX2" fmla="*/ 135731 w 681037"/>
              <a:gd name="connsiteY2" fmla="*/ 2758 h 198021"/>
              <a:gd name="connsiteX3" fmla="*/ 214312 w 681037"/>
              <a:gd name="connsiteY3" fmla="*/ 198021 h 198021"/>
              <a:gd name="connsiteX4" fmla="*/ 302418 w 681037"/>
              <a:gd name="connsiteY4" fmla="*/ 2758 h 198021"/>
              <a:gd name="connsiteX5" fmla="*/ 383381 w 681037"/>
              <a:gd name="connsiteY5" fmla="*/ 193258 h 198021"/>
              <a:gd name="connsiteX6" fmla="*/ 459581 w 681037"/>
              <a:gd name="connsiteY6" fmla="*/ 5139 h 198021"/>
              <a:gd name="connsiteX7" fmla="*/ 528637 w 681037"/>
              <a:gd name="connsiteY7" fmla="*/ 195639 h 198021"/>
              <a:gd name="connsiteX8" fmla="*/ 585787 w 681037"/>
              <a:gd name="connsiteY8" fmla="*/ 98008 h 198021"/>
              <a:gd name="connsiteX9" fmla="*/ 681037 w 681037"/>
              <a:gd name="connsiteY9" fmla="*/ 86102 h 198021"/>
              <a:gd name="connsiteX0" fmla="*/ 0 w 711993"/>
              <a:gd name="connsiteY0" fmla="*/ 90864 h 198021"/>
              <a:gd name="connsiteX1" fmla="*/ 76199 w 711993"/>
              <a:gd name="connsiteY1" fmla="*/ 83721 h 198021"/>
              <a:gd name="connsiteX2" fmla="*/ 135731 w 711993"/>
              <a:gd name="connsiteY2" fmla="*/ 2758 h 198021"/>
              <a:gd name="connsiteX3" fmla="*/ 214312 w 711993"/>
              <a:gd name="connsiteY3" fmla="*/ 198021 h 198021"/>
              <a:gd name="connsiteX4" fmla="*/ 302418 w 711993"/>
              <a:gd name="connsiteY4" fmla="*/ 2758 h 198021"/>
              <a:gd name="connsiteX5" fmla="*/ 383381 w 711993"/>
              <a:gd name="connsiteY5" fmla="*/ 193258 h 198021"/>
              <a:gd name="connsiteX6" fmla="*/ 459581 w 711993"/>
              <a:gd name="connsiteY6" fmla="*/ 5139 h 198021"/>
              <a:gd name="connsiteX7" fmla="*/ 528637 w 711993"/>
              <a:gd name="connsiteY7" fmla="*/ 195639 h 198021"/>
              <a:gd name="connsiteX8" fmla="*/ 585787 w 711993"/>
              <a:gd name="connsiteY8" fmla="*/ 98008 h 198021"/>
              <a:gd name="connsiteX9" fmla="*/ 711993 w 711993"/>
              <a:gd name="connsiteY9" fmla="*/ 88483 h 19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993" h="198021">
                <a:moveTo>
                  <a:pt x="0" y="90864"/>
                </a:moveTo>
                <a:cubicBezTo>
                  <a:pt x="35718" y="89078"/>
                  <a:pt x="53577" y="98405"/>
                  <a:pt x="76199" y="83721"/>
                </a:cubicBezTo>
                <a:cubicBezTo>
                  <a:pt x="98821" y="69037"/>
                  <a:pt x="112712" y="-16292"/>
                  <a:pt x="135731" y="2758"/>
                </a:cubicBezTo>
                <a:cubicBezTo>
                  <a:pt x="158750" y="21808"/>
                  <a:pt x="186531" y="198021"/>
                  <a:pt x="214312" y="198021"/>
                </a:cubicBezTo>
                <a:cubicBezTo>
                  <a:pt x="242093" y="198021"/>
                  <a:pt x="274240" y="3552"/>
                  <a:pt x="302418" y="2758"/>
                </a:cubicBezTo>
                <a:cubicBezTo>
                  <a:pt x="330596" y="1964"/>
                  <a:pt x="357187" y="192861"/>
                  <a:pt x="383381" y="193258"/>
                </a:cubicBezTo>
                <a:cubicBezTo>
                  <a:pt x="409575" y="193655"/>
                  <a:pt x="435372" y="4742"/>
                  <a:pt x="459581" y="5139"/>
                </a:cubicBezTo>
                <a:cubicBezTo>
                  <a:pt x="483790" y="5536"/>
                  <a:pt x="507603" y="180161"/>
                  <a:pt x="528637" y="195639"/>
                </a:cubicBezTo>
                <a:cubicBezTo>
                  <a:pt x="549671" y="211117"/>
                  <a:pt x="555228" y="115867"/>
                  <a:pt x="585787" y="98008"/>
                </a:cubicBezTo>
                <a:cubicBezTo>
                  <a:pt x="616346" y="80149"/>
                  <a:pt x="675678" y="90467"/>
                  <a:pt x="711993" y="88483"/>
                </a:cubicBezTo>
              </a:path>
            </a:pathLst>
          </a:custGeom>
          <a:noFill/>
          <a:ln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57825" y="2454483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(</a:t>
            </a:r>
            <a:r>
              <a:rPr lang="en-US" sz="1600" dirty="0" err="1" smtClean="0">
                <a:latin typeface="Symbol" panose="05050102010706020507" pitchFamily="18" charset="2"/>
              </a:rPr>
              <a:t>e</a:t>
            </a:r>
            <a:r>
              <a:rPr lang="en-US" sz="1600" baseline="-25000" dirty="0" err="1" smtClean="0">
                <a:latin typeface="Symbol" panose="05050102010706020507" pitchFamily="18" charset="2"/>
              </a:rPr>
              <a:t>g</a:t>
            </a:r>
            <a:r>
              <a:rPr lang="en-US" sz="1600" dirty="0" smtClean="0">
                <a:latin typeface="+mj-lt"/>
              </a:rPr>
              <a:t>)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Symbol" panose="05050102010706020507" pitchFamily="18" charset="2"/>
              </a:rPr>
              <a:t> </a:t>
            </a:r>
            <a:r>
              <a:rPr lang="en-US" sz="1600" dirty="0" smtClean="0"/>
              <a:t>~ 0.0001%</a:t>
            </a:r>
            <a:endParaRPr lang="en-US" sz="16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97" y="3517253"/>
            <a:ext cx="4971025" cy="29826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53163" y="3947803"/>
            <a:ext cx="26472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Large arrays, such as Gammasphere with ~100 Ge detectors: </a:t>
            </a:r>
            <a:r>
              <a:rPr lang="en-US" sz="1600" dirty="0" err="1">
                <a:latin typeface="Symbol" panose="05050102010706020507" pitchFamily="18" charset="2"/>
              </a:rPr>
              <a:t>e</a:t>
            </a:r>
            <a:r>
              <a:rPr lang="en-US" sz="1600" baseline="-25000" dirty="0" err="1">
                <a:latin typeface="Symbol" panose="05050102010706020507" pitchFamily="18" charset="2"/>
              </a:rPr>
              <a:t>g</a:t>
            </a:r>
            <a:r>
              <a:rPr lang="en-US" sz="1600" dirty="0"/>
              <a:t> ~ 10</a:t>
            </a:r>
            <a:r>
              <a:rPr lang="en-US" sz="1600" dirty="0" smtClean="0"/>
              <a:t>%</a:t>
            </a:r>
          </a:p>
          <a:p>
            <a:endParaRPr lang="en-US" sz="1600" dirty="0"/>
          </a:p>
          <a:p>
            <a:r>
              <a:rPr lang="en-US" sz="1600" dirty="0" smtClean="0"/>
              <a:t>Used stand-alone, or in conjunction with auxiliary devices</a:t>
            </a:r>
            <a:endParaRPr lang="en-US" sz="1600" dirty="0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442419" y="274639"/>
            <a:ext cx="5941019" cy="506411"/>
          </a:xfrm>
        </p:spPr>
        <p:txBody>
          <a:bodyPr/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Building a level scheme</a:t>
            </a:r>
          </a:p>
        </p:txBody>
      </p:sp>
    </p:spTree>
    <p:extLst>
      <p:ext uri="{BB962C8B-B14F-4D97-AF65-F5344CB8AC3E}">
        <p14:creationId xmlns:p14="http://schemas.microsoft.com/office/powerpoint/2010/main" val="22576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48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0807" y="2890881"/>
            <a:ext cx="2547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Backups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932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432708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ISOL Advantages and Disadvantages</a:t>
            </a:r>
          </a:p>
        </p:txBody>
      </p:sp>
      <p:pic>
        <p:nvPicPr>
          <p:cNvPr id="7" name="Picture 2" descr="Image result for isac triu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7" y="1341999"/>
            <a:ext cx="5548436" cy="39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84049" y="1497933"/>
            <a:ext cx="3154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Pros: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High intensity beams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Low-energy extraction from target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Excellent prospects for purity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Single-stage acceleration to MeV/A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4048" y="3826508"/>
            <a:ext cx="32074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Cons: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Target chemistry limits cases (and are complicated)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Ionization is a second stage, also limiting cases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High-energy reactions or implantation not possible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Half-lives limited to &gt; few </a:t>
            </a:r>
            <a:r>
              <a:rPr lang="en-US" sz="1800" dirty="0" err="1"/>
              <a:t>ms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8236235" y="6204665"/>
            <a:ext cx="492443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KGL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32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445035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In-Flight Fragmentation Advantages and Disadvantages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84049" y="1182198"/>
            <a:ext cx="3154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Pros: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In principle, no limit on which beams can be produced and ionized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Fast production and delivery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High-energy reactions and implantation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4049" y="3277933"/>
            <a:ext cx="32074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Cons: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Typically lower beam intensities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Stopped and Re-accelerated beams require a slow, complicated stopping stage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Control of initial beam properties not as precise as ISOL (</a:t>
            </a:r>
            <a:r>
              <a:rPr lang="en-US" sz="1800" dirty="0" err="1"/>
              <a:t>ie</a:t>
            </a:r>
            <a:r>
              <a:rPr lang="en-US" sz="1800" dirty="0"/>
              <a:t>. Energy spread, emittance, etc.)</a:t>
            </a:r>
          </a:p>
        </p:txBody>
      </p:sp>
      <p:pic>
        <p:nvPicPr>
          <p:cNvPr id="8" name="Picture 4" descr="http://iopscience.iop.org/1402-4896/91/5/053003/downloadHRFigure/figure/psaa1b0cf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r="1" b="8726"/>
          <a:stretch/>
        </p:blipFill>
        <p:spPr bwMode="auto">
          <a:xfrm>
            <a:off x="144491" y="1341999"/>
            <a:ext cx="5659239" cy="383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492" y="1341999"/>
            <a:ext cx="1597811" cy="874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44492" y="4253252"/>
            <a:ext cx="417741" cy="22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44493" y="2694872"/>
            <a:ext cx="281816" cy="22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208734" y="5655277"/>
            <a:ext cx="30059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a-DK" sz="900" dirty="0"/>
              <a:t>A. Gade and B.M. Sherrill, Physica Scripta </a:t>
            </a:r>
            <a:r>
              <a:rPr lang="da-DK" sz="900" b="1" dirty="0"/>
              <a:t>91</a:t>
            </a:r>
            <a:r>
              <a:rPr lang="da-DK" sz="900" dirty="0"/>
              <a:t>, 5 (2016)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36235" y="6204665"/>
            <a:ext cx="492443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KGL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5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SF 1.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6" y="933446"/>
            <a:ext cx="7567086" cy="5035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00" y="6096000"/>
            <a:ext cx="2788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ight"/>
                <a:cs typeface="Helvetica Light"/>
              </a:rPr>
              <a:t>Figure: NSCL White Paper, 2006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5686"/>
            <a:ext cx="7886700" cy="617761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can we make? – Fragmentation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992234"/>
            <a:ext cx="8333772" cy="56442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539" y="1252896"/>
            <a:ext cx="362023" cy="123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7698000" y="5832392"/>
            <a:ext cx="362023" cy="123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1442419" y="274639"/>
            <a:ext cx="5941019" cy="506411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cap="all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 smtClean="0"/>
              <a:t>Nuclear structure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74912" y="5777506"/>
            <a:ext cx="5545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Helvetica Light"/>
              </a:rPr>
              <a:t>Exotic nuclei offer a vastly expanded body of data, potentially revealing new phenomena.</a:t>
            </a:r>
            <a:endParaRPr lang="en-US" dirty="0">
              <a:solidFill>
                <a:schemeClr val="accent6">
                  <a:lumMod val="75000"/>
                </a:schemeClr>
              </a:solidFill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264" y="1160548"/>
            <a:ext cx="34769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04A7B"/>
                </a:solidFill>
                <a:cs typeface="Helvetica Light"/>
              </a:rPr>
              <a:t>What are the limits of the nucleus?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604A7B"/>
                </a:solidFill>
                <a:cs typeface="Helvetica Light"/>
              </a:rPr>
              <a:t>Proton/neutron driplines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604A7B"/>
                </a:solidFill>
                <a:cs typeface="Helvetica Light"/>
              </a:rPr>
              <a:t>Super-heavy nuclei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604A7B"/>
                </a:solidFill>
                <a:cs typeface="Helvetica Light"/>
              </a:rPr>
              <a:t>High angular momentum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604A7B"/>
                </a:solidFill>
                <a:cs typeface="Helvetica Light"/>
              </a:rPr>
              <a:t>High excitation energy</a:t>
            </a:r>
            <a:endParaRPr lang="en-US" dirty="0">
              <a:solidFill>
                <a:srgbClr val="604A7B"/>
              </a:solidFill>
              <a:cs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4135" y="3898881"/>
            <a:ext cx="322317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Helvetica Light"/>
              </a:rPr>
              <a:t>~7k nuclides predicted to exist, of which ~3k have been studied and ~0.3k are stable.</a:t>
            </a:r>
            <a:endParaRPr lang="en-US" dirty="0"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912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WHAT</a:t>
            </a:r>
            <a:r>
              <a:rPr lang="en-US" dirty="0" smtClean="0"/>
              <a:t> should we study? Theory can make predictions for various nuclear properties, but ultimately they must be experimentally measured to test models.</a:t>
            </a:r>
          </a:p>
          <a:p>
            <a:pPr lvl="1"/>
            <a:r>
              <a:rPr lang="en-US" dirty="0" smtClean="0"/>
              <a:t>Masses</a:t>
            </a:r>
          </a:p>
          <a:p>
            <a:pPr lvl="1"/>
            <a:r>
              <a:rPr lang="en-US" dirty="0" smtClean="0"/>
              <a:t>Shapes</a:t>
            </a:r>
          </a:p>
          <a:p>
            <a:pPr lvl="1"/>
            <a:r>
              <a:rPr lang="en-US" dirty="0" smtClean="0"/>
              <a:t>Energies of excited states</a:t>
            </a:r>
          </a:p>
          <a:p>
            <a:pPr lvl="1"/>
            <a:r>
              <a:rPr lang="en-US" dirty="0" smtClean="0"/>
              <a:t>Band structures/decay schemes</a:t>
            </a:r>
          </a:p>
          <a:p>
            <a:pPr lvl="1"/>
            <a:r>
              <a:rPr lang="en-US" dirty="0" smtClean="0"/>
              <a:t>Spins and parities</a:t>
            </a:r>
          </a:p>
          <a:p>
            <a:pPr lvl="1"/>
            <a:r>
              <a:rPr lang="en-US" dirty="0" smtClean="0"/>
              <a:t>Half-lives</a:t>
            </a:r>
          </a:p>
          <a:p>
            <a:pPr lvl="1"/>
            <a:r>
              <a:rPr lang="en-US" dirty="0" smtClean="0"/>
              <a:t>Transition intensities/branching ratios</a:t>
            </a:r>
          </a:p>
          <a:p>
            <a:pPr lvl="1"/>
            <a:r>
              <a:rPr lang="en-US" dirty="0" smtClean="0"/>
              <a:t>Decay modes/probabilities/energies</a:t>
            </a:r>
          </a:p>
          <a:p>
            <a:pPr lvl="1"/>
            <a:r>
              <a:rPr lang="en-US" dirty="0" smtClean="0"/>
              <a:t>Moments/</a:t>
            </a:r>
            <a:r>
              <a:rPr lang="en-US" i="1" dirty="0" smtClean="0"/>
              <a:t>g</a:t>
            </a:r>
            <a:r>
              <a:rPr lang="en-US" dirty="0" smtClean="0"/>
              <a:t>-factors</a:t>
            </a:r>
          </a:p>
          <a:p>
            <a:pPr lvl="1"/>
            <a:r>
              <a:rPr lang="en-US" dirty="0" smtClean="0"/>
              <a:t>Cross sections</a:t>
            </a:r>
          </a:p>
          <a:p>
            <a:pPr lvl="1"/>
            <a:r>
              <a:rPr lang="en-US" dirty="0" smtClean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Nuclear structure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  <a:r>
              <a:rPr lang="en-US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9756" y="2504209"/>
            <a:ext cx="24626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List” (incomplete!)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We will cover many of these topics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836616"/>
            <a:ext cx="7702754" cy="520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-229394" y="5430786"/>
            <a:ext cx="1371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56406" y="6117380"/>
            <a:ext cx="1143794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6114403"/>
            <a:ext cx="1752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mbria" pitchFamily="18" charset="0"/>
              </a:rPr>
              <a:t>Neutron Number, </a:t>
            </a:r>
            <a:r>
              <a:rPr lang="en-US" sz="1400" b="1" i="1" dirty="0" smtClean="0">
                <a:latin typeface="Cambria" pitchFamily="18" charset="0"/>
              </a:rPr>
              <a:t>N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-503517" y="5249297"/>
            <a:ext cx="1619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ambria" pitchFamily="18" charset="0"/>
              </a:rPr>
              <a:t>Proton Number, </a:t>
            </a:r>
            <a:r>
              <a:rPr lang="en-US" sz="1400" b="1" i="1" dirty="0" smtClean="0">
                <a:latin typeface="Cambria" pitchFamily="18" charset="0"/>
              </a:rPr>
              <a:t>Z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4898180"/>
            <a:ext cx="914400" cy="1136822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715000" y="2231180"/>
            <a:ext cx="3139617" cy="1055132"/>
            <a:chOff x="5715000" y="2667000"/>
            <a:chExt cx="3139617" cy="1055132"/>
          </a:xfrm>
        </p:grpSpPr>
        <p:sp>
          <p:nvSpPr>
            <p:cNvPr id="12" name="Oval 11"/>
            <p:cNvSpPr/>
            <p:nvPr/>
          </p:nvSpPr>
          <p:spPr>
            <a:xfrm>
              <a:off x="5715000" y="2667000"/>
              <a:ext cx="457200" cy="304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80314" y="3352800"/>
              <a:ext cx="3074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Heaviest stable nucleus – </a:t>
              </a:r>
              <a:r>
                <a:rPr lang="en-US" baseline="30000" dirty="0" smtClean="0"/>
                <a:t>208</a:t>
              </a:r>
              <a:r>
                <a:rPr lang="en-US" dirty="0" smtClean="0"/>
                <a:t>Pb</a:t>
              </a:r>
              <a:endParaRPr lang="en-US" dirty="0"/>
            </a:p>
          </p:txBody>
        </p:sp>
        <p:cxnSp>
          <p:nvCxnSpPr>
            <p:cNvPr id="14" name="Straight Arrow Connector 13"/>
            <p:cNvCxnSpPr>
              <a:stCxn id="12" idx="5"/>
            </p:cNvCxnSpPr>
            <p:nvPr/>
          </p:nvCxnSpPr>
          <p:spPr>
            <a:xfrm>
              <a:off x="6105245" y="2927163"/>
              <a:ext cx="1057555" cy="5018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567388" y="3602780"/>
            <a:ext cx="3198519" cy="1951910"/>
            <a:chOff x="2567388" y="4038600"/>
            <a:chExt cx="3198519" cy="1951910"/>
          </a:xfrm>
        </p:grpSpPr>
        <p:sp>
          <p:nvSpPr>
            <p:cNvPr id="16" name="Oval 15"/>
            <p:cNvSpPr/>
            <p:nvPr/>
          </p:nvSpPr>
          <p:spPr>
            <a:xfrm>
              <a:off x="2567388" y="4038600"/>
              <a:ext cx="1828800" cy="304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67891" y="5405735"/>
              <a:ext cx="2898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aseline="-25000" dirty="0" smtClean="0"/>
                <a:t>50</a:t>
              </a:r>
              <a:r>
                <a:rPr lang="en-US" sz="1600" dirty="0" smtClean="0"/>
                <a:t>Sn has 10 stable isotopes, 2 more than any other element</a:t>
              </a:r>
              <a:endParaRPr lang="en-US" sz="1600" dirty="0"/>
            </a:p>
          </p:txBody>
        </p:sp>
        <p:cxnSp>
          <p:nvCxnSpPr>
            <p:cNvPr id="18" name="Straight Arrow Connector 17"/>
            <p:cNvCxnSpPr>
              <a:stCxn id="16" idx="4"/>
              <a:endCxn id="17" idx="0"/>
            </p:cNvCxnSpPr>
            <p:nvPr/>
          </p:nvCxnSpPr>
          <p:spPr>
            <a:xfrm>
              <a:off x="3481788" y="4343400"/>
              <a:ext cx="835111" cy="106233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6298" y="3464320"/>
            <a:ext cx="3276600" cy="226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5159644" y="5921488"/>
            <a:ext cx="39191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400" dirty="0" smtClean="0">
                <a:cs typeface="Tahoma" pitchFamily="34" charset="0"/>
              </a:rPr>
              <a:t>Firestone, </a:t>
            </a:r>
            <a:r>
              <a:rPr lang="en-US" sz="1400" i="1" dirty="0" smtClean="0">
                <a:cs typeface="Tahoma" pitchFamily="34" charset="0"/>
              </a:rPr>
              <a:t>Table of Isotopes</a:t>
            </a:r>
            <a:r>
              <a:rPr lang="en-US" sz="1400" dirty="0" smtClean="0">
                <a:cs typeface="Tahoma" pitchFamily="34" charset="0"/>
              </a:rPr>
              <a:t>. Wiley, New York, 1996.</a:t>
            </a:r>
            <a:endParaRPr lang="en-US" sz="1400" dirty="0"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1788" y="906135"/>
            <a:ext cx="5561109" cy="646331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Similar indicators are found across the nuclear landscape, suggesting a nuclear shell structure.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" y="850652"/>
            <a:ext cx="3429000" cy="2544635"/>
            <a:chOff x="152400" y="838200"/>
            <a:chExt cx="3429000" cy="2544635"/>
          </a:xfrm>
        </p:grpSpPr>
        <p:pic>
          <p:nvPicPr>
            <p:cNvPr id="23" name="Picture 7" descr="http://hyperphysics.phy-astr.gsu.edu/hbase/nuclear/imgnuc/abundanc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838200"/>
              <a:ext cx="3429000" cy="25446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914400" y="838200"/>
              <a:ext cx="1676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2600" y="1828800"/>
              <a:ext cx="1219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59528" y="1881917"/>
              <a:ext cx="51707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05000" y="190500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2103" y="1852135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04959" y="942082"/>
              <a:ext cx="2057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>
                      <a:lumMod val="75000"/>
                    </a:schemeClr>
                  </a:solidFill>
                </a:rPr>
                <a:t>Natural abundance of the isotopes shows peaks at particularly stable nuclei.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30" name="Title 2"/>
          <p:cNvSpPr txBox="1">
            <a:spLocks/>
          </p:cNvSpPr>
          <p:nvPr/>
        </p:nvSpPr>
        <p:spPr>
          <a:xfrm>
            <a:off x="533401" y="274639"/>
            <a:ext cx="7862454" cy="506411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cap="all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 smtClean="0"/>
              <a:t>A </a:t>
            </a:r>
            <a:r>
              <a:rPr lang="en-US" sz="2000" b="1" u="sng" dirty="0" smtClean="0"/>
              <a:t>quick</a:t>
            </a:r>
            <a:r>
              <a:rPr lang="en-US" sz="2000" b="1" dirty="0" smtClean="0"/>
              <a:t> SM recap</a:t>
            </a:r>
            <a:r>
              <a:rPr lang="en-US" sz="2000" cap="none" dirty="0" smtClean="0"/>
              <a:t> (</a:t>
            </a:r>
            <a:r>
              <a:rPr lang="en-US" sz="2000" i="1" cap="none" dirty="0" smtClean="0"/>
              <a:t>this is the </a:t>
            </a:r>
            <a:r>
              <a:rPr lang="en-US" sz="2000" i="1" cap="small" dirty="0" smtClean="0"/>
              <a:t>experiment</a:t>
            </a:r>
            <a:r>
              <a:rPr lang="en-US" sz="2000" i="1" cap="none" dirty="0" smtClean="0"/>
              <a:t> lecture, after all</a:t>
            </a:r>
            <a:r>
              <a:rPr lang="en-US" sz="2000" cap="none" dirty="0" smtClean="0"/>
              <a:t>…)</a:t>
            </a:r>
            <a:endParaRPr lang="en-US" sz="2000" cap="none" dirty="0"/>
          </a:p>
        </p:txBody>
      </p:sp>
      <p:sp>
        <p:nvSpPr>
          <p:cNvPr id="31" name="TextBox 30"/>
          <p:cNvSpPr txBox="1"/>
          <p:nvPr/>
        </p:nvSpPr>
        <p:spPr>
          <a:xfrm>
            <a:off x="8237037" y="6204665"/>
            <a:ext cx="49084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HLC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84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16" y="781050"/>
            <a:ext cx="4542252" cy="525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0" y="1787278"/>
            <a:ext cx="3289300" cy="218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5263" y="3890218"/>
            <a:ext cx="1942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Helvetica Light"/>
              </a:rPr>
              <a:t>Maria Goeppert-Mayer &amp; Hans D. Jensen</a:t>
            </a:r>
          </a:p>
          <a:p>
            <a:pPr algn="ctr"/>
            <a:r>
              <a:rPr lang="en-US" sz="1400" dirty="0" smtClean="0">
                <a:cs typeface="Helvetica Light"/>
              </a:rPr>
              <a:t>1963</a:t>
            </a:r>
            <a:endParaRPr lang="en-US" sz="1400" dirty="0">
              <a:cs typeface="Helvetica Ligh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610" y="3705620"/>
            <a:ext cx="1032109" cy="1015595"/>
          </a:xfrm>
          <a:prstGeom prst="rect">
            <a:avLst/>
          </a:prstGeom>
        </p:spPr>
      </p:pic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5093475" y="4872008"/>
            <a:ext cx="3897350" cy="54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ct val="10000"/>
              </a:spcBef>
            </a:pPr>
            <a:r>
              <a:rPr lang="en-US" sz="1400" dirty="0" smtClean="0">
                <a:cs typeface="Tahoma" pitchFamily="34" charset="0"/>
              </a:rPr>
              <a:t>Maria Goeppert-Mayer, Phys. Rev. </a:t>
            </a:r>
            <a:r>
              <a:rPr lang="en-US" sz="1400" b="1" dirty="0" smtClean="0">
                <a:cs typeface="Tahoma" pitchFamily="34" charset="0"/>
              </a:rPr>
              <a:t>75</a:t>
            </a:r>
            <a:r>
              <a:rPr lang="en-US" sz="1400" dirty="0" smtClean="0">
                <a:cs typeface="Tahoma" pitchFamily="34" charset="0"/>
              </a:rPr>
              <a:t>, 1969 (1949).</a:t>
            </a:r>
          </a:p>
          <a:p>
            <a:pPr algn="r">
              <a:spcBef>
                <a:spcPct val="10000"/>
              </a:spcBef>
            </a:pPr>
            <a:r>
              <a:rPr lang="en-US" sz="1400" dirty="0" smtClean="0">
                <a:cs typeface="Tahoma" pitchFamily="34" charset="0"/>
              </a:rPr>
              <a:t>O. </a:t>
            </a:r>
            <a:r>
              <a:rPr lang="en-US" sz="1400" dirty="0" err="1" smtClean="0">
                <a:cs typeface="Tahoma" pitchFamily="34" charset="0"/>
              </a:rPr>
              <a:t>Haxel</a:t>
            </a:r>
            <a:r>
              <a:rPr lang="en-US" sz="1400" dirty="0" smtClean="0">
                <a:cs typeface="Tahoma" pitchFamily="34" charset="0"/>
              </a:rPr>
              <a:t>, Phys. Rev. </a:t>
            </a:r>
            <a:r>
              <a:rPr lang="en-US" sz="1400" b="1" dirty="0" smtClean="0">
                <a:cs typeface="Tahoma" pitchFamily="34" charset="0"/>
              </a:rPr>
              <a:t>75</a:t>
            </a:r>
            <a:r>
              <a:rPr lang="en-US" sz="1400" dirty="0" smtClean="0">
                <a:cs typeface="Tahoma" pitchFamily="34" charset="0"/>
              </a:rPr>
              <a:t>, 1766 (1949).</a:t>
            </a:r>
            <a:endParaRPr lang="en-US" sz="1400" dirty="0"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7037" y="6204665"/>
            <a:ext cx="490840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HLC</a:t>
            </a:r>
            <a:endParaRPr lang="en-US" sz="12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442419" y="274639"/>
            <a:ext cx="5941019" cy="506411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cap="all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/>
              <a:t>A </a:t>
            </a:r>
            <a:r>
              <a:rPr lang="en-US" sz="2000" b="1" u="sng" dirty="0"/>
              <a:t>quick</a:t>
            </a:r>
            <a:r>
              <a:rPr lang="en-US" sz="2000" b="1" dirty="0"/>
              <a:t> SM recap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7500" y="894520"/>
            <a:ext cx="26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Analogous to atomic SM…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37573" y="5866869"/>
            <a:ext cx="2898422" cy="799461"/>
            <a:chOff x="437573" y="5866869"/>
            <a:chExt cx="2898422" cy="799461"/>
          </a:xfrm>
        </p:grpSpPr>
        <p:sp>
          <p:nvSpPr>
            <p:cNvPr id="10" name="TextBox 9"/>
            <p:cNvSpPr txBox="1"/>
            <p:nvPr/>
          </p:nvSpPr>
          <p:spPr>
            <a:xfrm>
              <a:off x="437573" y="6296998"/>
              <a:ext cx="2898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…but with different potential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057400" y="5866869"/>
              <a:ext cx="176645" cy="43012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302729" y="5997334"/>
            <a:ext cx="3731840" cy="753294"/>
            <a:chOff x="4302729" y="5997334"/>
            <a:chExt cx="3731840" cy="753294"/>
          </a:xfrm>
        </p:grpSpPr>
        <p:sp>
          <p:nvSpPr>
            <p:cNvPr id="11" name="TextBox 10"/>
            <p:cNvSpPr txBox="1"/>
            <p:nvPr/>
          </p:nvSpPr>
          <p:spPr>
            <a:xfrm>
              <a:off x="4612336" y="6104297"/>
              <a:ext cx="34222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Single particles grouped into shells with gaps between </a:t>
              </a:r>
              <a:r>
                <a:rPr lang="en-US" dirty="0" smtClean="0">
                  <a:sym typeface="Wingdings" panose="05000000000000000000" pitchFamily="2" charset="2"/>
                </a:rPr>
                <a:t> magic #s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4302729" y="5997334"/>
              <a:ext cx="309607" cy="2073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43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3588</TotalTime>
  <Words>3216</Words>
  <Application>Microsoft Office PowerPoint</Application>
  <PresentationFormat>On-screen Show (4:3)</PresentationFormat>
  <Paragraphs>741</Paragraphs>
  <Slides>57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ＭＳ Ｐゴシック</vt:lpstr>
      <vt:lpstr>Arial</vt:lpstr>
      <vt:lpstr>Calibri</vt:lpstr>
      <vt:lpstr>Calibri Light</vt:lpstr>
      <vt:lpstr>Cambria</vt:lpstr>
      <vt:lpstr>Cambria Math</vt:lpstr>
      <vt:lpstr>Century Gothic</vt:lpstr>
      <vt:lpstr>Droid Sans</vt:lpstr>
      <vt:lpstr>Helvetica Light</vt:lpstr>
      <vt:lpstr>StarBats</vt:lpstr>
      <vt:lpstr>Symbol</vt:lpstr>
      <vt:lpstr>Tahoma</vt:lpstr>
      <vt:lpstr>Wingdings</vt:lpstr>
      <vt:lpstr>Office Theme</vt:lpstr>
      <vt:lpstr>PowerPoint Presentation</vt:lpstr>
      <vt:lpstr>Before we get started…</vt:lpstr>
      <vt:lpstr>Keeping it “Army simple”…</vt:lpstr>
      <vt:lpstr>Organization of these lectures (for real):</vt:lpstr>
      <vt:lpstr>PowerPoint Presentation</vt:lpstr>
      <vt:lpstr>PowerPoint Presentation</vt:lpstr>
      <vt:lpstr>Nuclear structure (the what?)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Nuclear structure (the what?)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Nuclear structure (the how?)</vt:lpstr>
      <vt:lpstr>Ground-state properties</vt:lpstr>
      <vt:lpstr>Mass measurements</vt:lpstr>
      <vt:lpstr>Mass measurements</vt:lpstr>
      <vt:lpstr>Ground-state properties</vt:lpstr>
      <vt:lpstr>Ground-state decay</vt:lpstr>
      <vt:lpstr>Ground-state decay</vt:lpstr>
      <vt:lpstr>β-decay family</vt:lpstr>
      <vt:lpstr>a decay – superheavies (cf. Stoyer lecture)</vt:lpstr>
      <vt:lpstr>a decay – not as heavy, but still super!</vt:lpstr>
      <vt:lpstr>Implantation/decay</vt:lpstr>
      <vt:lpstr>PowerPoint Presentation</vt:lpstr>
      <vt:lpstr>Movin’ on up: Building a level scheme</vt:lpstr>
      <vt:lpstr>g-ray spectroscopy</vt:lpstr>
      <vt:lpstr>Movin’ on up: Building a level scheme</vt:lpstr>
      <vt:lpstr>Building a level scheme</vt:lpstr>
      <vt:lpstr>PowerPoint Presentation</vt:lpstr>
      <vt:lpstr>PowerPoint Presentation</vt:lpstr>
      <vt:lpstr>PowerPoint Presentation</vt:lpstr>
      <vt:lpstr>Building a level scheme</vt:lpstr>
      <vt:lpstr>Building a level scheme</vt:lpstr>
      <vt:lpstr>Building a level scheme</vt:lpstr>
      <vt:lpstr>Building a level scheme</vt:lpstr>
      <vt:lpstr>Building a level scheme</vt:lpstr>
      <vt:lpstr>Building a level scheme</vt:lpstr>
      <vt:lpstr>Building a level scheme</vt:lpstr>
      <vt:lpstr>Building a level scheme</vt:lpstr>
      <vt:lpstr>Building a level scheme</vt:lpstr>
      <vt:lpstr>PowerPoint Presentation</vt:lpstr>
      <vt:lpstr>PowerPoint Presentation</vt:lpstr>
      <vt:lpstr>PowerPoint Presentation</vt:lpstr>
      <vt:lpstr>PowerPoint Presentation</vt:lpstr>
      <vt:lpstr>What can we make? – Fragmentation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Chris</cp:lastModifiedBy>
  <cp:revision>60</cp:revision>
  <dcterms:created xsi:type="dcterms:W3CDTF">2019-06-21T03:34:02Z</dcterms:created>
  <dcterms:modified xsi:type="dcterms:W3CDTF">2019-06-29T04:13:37Z</dcterms:modified>
</cp:coreProperties>
</file>